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93" autoAdjust="0"/>
  </p:normalViewPr>
  <p:slideViewPr>
    <p:cSldViewPr>
      <p:cViewPr varScale="1">
        <p:scale>
          <a:sx n="90" d="100"/>
          <a:sy n="90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4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5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63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1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33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41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91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27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91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75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1">
                <a:tint val="66000"/>
                <a:satMod val="160000"/>
                <a:lumMod val="69000"/>
                <a:lumOff val="31000"/>
                <a:alpha val="60000"/>
              </a:schemeClr>
            </a:gs>
            <a:gs pos="5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585CF-EE5D-41D6-A704-8AE35E2F13D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14CC-DC2E-47F5-ADB2-8BC976AF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5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54" y="0"/>
            <a:ext cx="9289032" cy="51127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3968" y="620688"/>
            <a:ext cx="4248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СКОРОСТНОЙ ТРАМВАЙ В СОВРЕМЕННОМ МЕГАПОЛИСЕ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6488668"/>
            <a:ext cx="2287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 декабря 2024 года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-35549" y="5232186"/>
            <a:ext cx="9143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Басовский</a:t>
            </a:r>
            <a:r>
              <a:rPr lang="ru-RU" b="1" dirty="0" smtClean="0"/>
              <a:t> Дмитрий Аркадьевич</a:t>
            </a:r>
            <a:r>
              <a:rPr lang="ru-RU" dirty="0" smtClean="0"/>
              <a:t>,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Петербургский государственный университет путей сообщения Императора Александра I, к.т.н., доцент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3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339752" y="2772217"/>
            <a:ext cx="4835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СПАСИБО ЗА  ВНИМАНИЕ!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0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558333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«Скоростная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трамвайная линия»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b="1" dirty="0"/>
              <a:t>которой называют участок трамвайной линии протяженностью не менее 2 км, на котором достигается расчетная скорость сообщения в часы пик 21 км/ч и более.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104576"/>
              </p:ext>
            </p:extLst>
          </p:nvPr>
        </p:nvGraphicFramePr>
        <p:xfrm>
          <a:off x="1408157" y="2644463"/>
          <a:ext cx="6346825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0735"/>
                <a:gridCol w="2138045"/>
                <a:gridCol w="213804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Категория движения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 транспортного средства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Провозная способность, чел./час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«ROW-С» –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обычным дорогам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автобус/троллейбус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4 500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трамвай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«ROW-B» –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выделенной (обособленной) полосе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скоростной трамвай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«ROW-А» – внеуличный транспорт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пригородный ж/д транспорт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40 000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метро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8157" y="1628800"/>
            <a:ext cx="626975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1. Классификация видов транспортных средств городского общественного транспорта по категориям движения и провозной способности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3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43607" y="368660"/>
            <a:ext cx="75246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  Трамвайные </a:t>
            </a:r>
            <a:r>
              <a:rPr lang="ru-RU" b="1" i="1" dirty="0"/>
              <a:t>пути могут быть проложены следующими тремя способами:</a:t>
            </a:r>
          </a:p>
          <a:p>
            <a:r>
              <a:rPr lang="ru-RU" dirty="0"/>
              <a:t>– на самостоятельном полотне; </a:t>
            </a:r>
          </a:p>
          <a:p>
            <a:r>
              <a:rPr lang="ru-RU" dirty="0"/>
              <a:t>– в профиле улично-дорожной сети на обособленном полотне; </a:t>
            </a:r>
          </a:p>
          <a:p>
            <a:r>
              <a:rPr lang="ru-RU" dirty="0"/>
              <a:t>– в профиле улично-дорожной сети на совмещённом полотне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84288" y="1916832"/>
            <a:ext cx="74383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   Технология </a:t>
            </a:r>
            <a:r>
              <a:rPr lang="ru-RU" b="1" i="1" dirty="0"/>
              <a:t>системы скоростного трамвая включает следующие особенности:</a:t>
            </a:r>
          </a:p>
          <a:p>
            <a:r>
              <a:rPr lang="ru-RU" dirty="0"/>
              <a:t>– обеспечение приоритетного проезда пересечений средствами светофорного регулирования;</a:t>
            </a:r>
          </a:p>
          <a:p>
            <a:r>
              <a:rPr lang="ru-RU" dirty="0"/>
              <a:t>– использование вагонов с низким уровнем пола и большим количеством дверей для увеличения скорости посадки и высадки пассажиров;</a:t>
            </a:r>
          </a:p>
          <a:p>
            <a:r>
              <a:rPr lang="ru-RU" dirty="0"/>
              <a:t>– оплата проезда при входе на остановочный пункт (аналогично метрополитену), для обеспечения посадки и высадки пассажиров через все двери подвижного состава;</a:t>
            </a:r>
          </a:p>
          <a:p>
            <a:r>
              <a:rPr lang="ru-RU" dirty="0"/>
              <a:t>– увеличенное расстояние между остановочными пунктами (по сравнению с обычными трамвайными линиями). Согласно нормативам СНиП (2.07.01-89), применяются следующие стандарты для расстояний между остановками – от 800 метров до 1,2 км.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9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14037" y="548680"/>
            <a:ext cx="55739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Таблица 2. Характеристики видов городского рельсового транспорта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667197"/>
              </p:ext>
            </p:extLst>
          </p:nvPr>
        </p:nvGraphicFramePr>
        <p:xfrm>
          <a:off x="1763688" y="1137714"/>
          <a:ext cx="5350648" cy="4955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555"/>
                <a:gridCol w="1783741"/>
                <a:gridCol w="1769352"/>
              </a:tblGrid>
              <a:tr h="434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Характеристики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Трамвай –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скоростные участки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Трамвай – традиционные участки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643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Одноуровневые пересечения и пешеходные переходы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Не допускаются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(полная изоляция)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Допускаются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852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Особенности строительства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Возможно постепенное расширение и улучшение инфраструктуры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 постепенное расширение и улучшение инфраструктуры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643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Возможность перестройки при изменении п/потоков.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434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Размещение станций и перегонов, как правило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Наземное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Наземное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643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Строительство в сложившейся застройке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 наземное с развязками в разных уровнях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434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Плотное покрытие городской территории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Недостижимо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Достижимо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434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Миним. допустимый радиус кривых в плане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 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 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  <a:tr h="434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Максимальный допустимый уклон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60 промилле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90 промилле (в мире – до 140 промилле)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14" marR="7414" marT="7414" marB="74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5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784567"/>
              </p:ext>
            </p:extLst>
          </p:nvPr>
        </p:nvGraphicFramePr>
        <p:xfrm>
          <a:off x="1835696" y="620688"/>
          <a:ext cx="5328592" cy="5297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145"/>
                <a:gridCol w="1776388"/>
                <a:gridCol w="1762059"/>
              </a:tblGrid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Характеристики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Трамвай – </a:t>
                      </a:r>
                      <a:br>
                        <a:rPr lang="ru-RU" sz="11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скоростные участки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Трамвай – традиционные участки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Маршрутное движение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Длина подв.состава, м.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30-60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15-60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Напряжение в к/с, В.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600-750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600-750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Макс. осевая нагрузка.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 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 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 шума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Снижен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Снижен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Токосъем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Верхний (конт.провод)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Верхний (конт.провод)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24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Макс. частота движения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 пар/час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 пар/час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462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Макс. провозная способность в одн.напр.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25 тыс.пасс/час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18 тыс.пасс/час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912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Эффективная область применения, при пасс-потоках в одном направлении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10-25 </a:t>
                      </a:r>
                      <a:r>
                        <a:rPr lang="ru-RU" sz="1200" dirty="0" err="1">
                          <a:effectLst/>
                        </a:rPr>
                        <a:t>тыс.пасс</a:t>
                      </a:r>
                      <a:r>
                        <a:rPr lang="ru-RU" sz="1200" dirty="0">
                          <a:effectLst/>
                        </a:rPr>
                        <a:t>/час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3-18 тыс.пасс/час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462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Расстояние между станциями, 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800-1000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500-1000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462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скорость сообщения, км/ч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25-35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15-30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  <a:tr h="912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Наиболее эффективные транспортные коридоры применения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Как радиальные, так и хордовые и кольцевые связи на потоках до 25 тыс.пасс/час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Хордовые, кольцевые связи, обслуживание удаленных районов, улучшение охвата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11" marR="8011" marT="8011" marB="8011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03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6764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Для </a:t>
            </a:r>
            <a:r>
              <a:rPr lang="ru-RU" dirty="0"/>
              <a:t>построения имитационной модели, будем использовать параметры трамвая отечественного производства 71-932 «Невский». Трамвай серии 71-932 «Невский» (Невский завод электрического транспорта </a:t>
            </a:r>
            <a:r>
              <a:rPr lang="ru-RU" dirty="0" smtClean="0"/>
              <a:t>имени Ф. А. </a:t>
            </a:r>
            <a:r>
              <a:rPr lang="ru-RU" dirty="0" err="1" smtClean="0"/>
              <a:t>Пироцкого</a:t>
            </a:r>
            <a:r>
              <a:rPr lang="ru-RU" dirty="0" smtClean="0"/>
              <a:t>)</a:t>
            </a:r>
            <a:r>
              <a:rPr lang="ru-RU" dirty="0"/>
              <a:t> представляет собой </a:t>
            </a:r>
            <a:r>
              <a:rPr lang="ru-RU" dirty="0" err="1"/>
              <a:t>трёхсекционный</a:t>
            </a:r>
            <a:r>
              <a:rPr lang="ru-RU" dirty="0"/>
              <a:t> </a:t>
            </a:r>
            <a:r>
              <a:rPr lang="ru-RU" dirty="0" err="1"/>
              <a:t>шестиосный</a:t>
            </a:r>
            <a:r>
              <a:rPr lang="ru-RU" dirty="0"/>
              <a:t> трамвайный вагон челночного типа с полностью низким уровнем пола, со следующими показателями: длина – 27,1 м, ширина – 2,5 м, высота – 3,25 м, максимальная скорость – 75 км/ч, время разгона до 40 км/ч – 14 с.</a:t>
            </a:r>
          </a:p>
          <a:p>
            <a:pPr algn="just"/>
            <a:r>
              <a:rPr lang="ru-RU" dirty="0" smtClean="0"/>
              <a:t>     Все </a:t>
            </a:r>
            <a:r>
              <a:rPr lang="ru-RU" dirty="0"/>
              <a:t>перечисленные геометрические и динамические показатели были внесены в имитационную модель. Трамвайные линии в модели были заданы, как изолированные линейные участки с различным расстоянием между остановочными пунктами – максимальная разрешенная скорость движения трамвая была задана 75 км/ч, наличие задержки от регулируемых пересечений на перегоне – 0 с (отсутствует).</a:t>
            </a:r>
          </a:p>
          <a:p>
            <a:pPr algn="just"/>
            <a:r>
              <a:rPr lang="ru-RU" dirty="0" smtClean="0"/>
              <a:t>     В </a:t>
            </a:r>
            <a:r>
              <a:rPr lang="ru-RU" dirty="0"/>
              <a:t>качестве переменной рассматривалось – время простоя трамвая на остановочных пунктах 15 с, 30 с, 45 с и 60 с.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80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620688"/>
            <a:ext cx="6840760" cy="44644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6737" y="5186307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На полученном графике пунктиром обозначены пороговые значения скорости сообщения 21 км/ч, и значения расстояний между остановочными пунктами, при которых указанная скорость может быть достигнута.</a:t>
            </a:r>
          </a:p>
        </p:txBody>
      </p:sp>
    </p:spTree>
    <p:extLst>
      <p:ext uri="{BB962C8B-B14F-4D97-AF65-F5344CB8AC3E}">
        <p14:creationId xmlns:p14="http://schemas.microsoft.com/office/powerpoint/2010/main" val="423253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9675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b="1" i="1" dirty="0" smtClean="0"/>
              <a:t>Анализируя </a:t>
            </a:r>
            <a:r>
              <a:rPr lang="ru-RU" b="1" i="1" dirty="0"/>
              <a:t>полученный график можно сделать следующие выводы</a:t>
            </a:r>
            <a:r>
              <a:rPr lang="ru-RU" dirty="0"/>
              <a:t>: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– увеличение разрешенной скорости движения до 75 км/ч дает наибольший эффект для повышения скорости сообщения только при большом расстоянии между остановочными пунктами и отсутствием задержек регулирования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/>
              <a:t>– минимальное расстояние между остановочными пунктами, при котором достигается скорость сообщения 21 км/ч, равны 240 м, при условии, что отсутствуют задержки регулирования, а время простоя на остановочном пункте 15 с, при увеличении времени простоя до 60 с – минимальное расстояние увеличивается до 605 м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/>
              <a:t>– для того чтобы обеспечить скорость сообщения для трамвая 21 км/ч на перегоне 500 м необходимо чтобы трамвайная линия была полностью изолирована от основного транспортного потока и не имела задержек от регулируемых пересечений, при этом время простоя на остановочном пункте должно быть менее 43 с при разрешенной скорости 75 км/ч соответственно.</a:t>
            </a:r>
          </a:p>
        </p:txBody>
      </p:sp>
    </p:spTree>
    <p:extLst>
      <p:ext uri="{BB962C8B-B14F-4D97-AF65-F5344CB8AC3E}">
        <p14:creationId xmlns:p14="http://schemas.microsoft.com/office/powerpoint/2010/main" val="31147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37312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6273316"/>
            <a:ext cx="5560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Академия управления городской средой градостроительства и печати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76612"/>
            <a:ext cx="1403940" cy="16813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15816" y="332656"/>
            <a:ext cx="59766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67545" y="1818690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Анализируя </a:t>
            </a:r>
            <a:r>
              <a:rPr lang="ru-RU" dirty="0"/>
              <a:t>полученный результат, можно сказать, что  проектирование и организацию трамвайных остановок необходимо рассматривать в первую очередь с позиции транспортной инженерии, а, уже во вторую очередь, необходимо учитывать требования градостроительства, транспортного планирования, «программирования» общественных пространств и ожидаемого качества со стороны пассажиров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8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</TotalTime>
  <Words>794</Words>
  <Application>Microsoft Office PowerPoint</Application>
  <PresentationFormat>Экран (4:3)</PresentationFormat>
  <Paragraphs>125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Липис Тамара Витальевна</dc:creator>
  <cp:lastModifiedBy>Липис Тамара Витальевна</cp:lastModifiedBy>
  <cp:revision>14</cp:revision>
  <dcterms:created xsi:type="dcterms:W3CDTF">2024-11-22T13:37:17Z</dcterms:created>
  <dcterms:modified xsi:type="dcterms:W3CDTF">2024-12-06T10:38:36Z</dcterms:modified>
</cp:coreProperties>
</file>