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5" r:id="rId5"/>
    <p:sldId id="276" r:id="rId6"/>
    <p:sldId id="283" r:id="rId7"/>
    <p:sldId id="279" r:id="rId8"/>
    <p:sldId id="280" r:id="rId9"/>
    <p:sldId id="284" r:id="rId10"/>
    <p:sldId id="281" r:id="rId11"/>
    <p:sldId id="28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исюк" initials="Д" lastIdx="1" clrIdx="0">
    <p:extLst>
      <p:ext uri="{19B8F6BF-5375-455C-9EA6-DF929625EA0E}">
        <p15:presenceInfo xmlns:p15="http://schemas.microsoft.com/office/powerpoint/2012/main" userId="Дарисю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4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32" autoAdjust="0"/>
  </p:normalViewPr>
  <p:slideViewPr>
    <p:cSldViewPr snapToGrid="0">
      <p:cViewPr varScale="1">
        <p:scale>
          <a:sx n="58" d="100"/>
          <a:sy n="58" d="100"/>
        </p:scale>
        <p:origin x="7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08T18:11:31.598" idx="1">
    <p:pos x="7901" y="-132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50AA-7D5D-4B01-83E1-A8F95BC19A0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0E49-168B-43B2-BBFD-37D00477F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62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50AA-7D5D-4B01-83E1-A8F95BC19A0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0E49-168B-43B2-BBFD-37D00477F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55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50AA-7D5D-4B01-83E1-A8F95BC19A0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0E49-168B-43B2-BBFD-37D00477F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8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50AA-7D5D-4B01-83E1-A8F95BC19A0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0E49-168B-43B2-BBFD-37D00477F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2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50AA-7D5D-4B01-83E1-A8F95BC19A0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0E49-168B-43B2-BBFD-37D00477F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74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50AA-7D5D-4B01-83E1-A8F95BC19A0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0E49-168B-43B2-BBFD-37D00477F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92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50AA-7D5D-4B01-83E1-A8F95BC19A0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0E49-168B-43B2-BBFD-37D00477F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5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50AA-7D5D-4B01-83E1-A8F95BC19A0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0E49-168B-43B2-BBFD-37D00477F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4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50AA-7D5D-4B01-83E1-A8F95BC19A0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0E49-168B-43B2-BBFD-37D00477F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9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50AA-7D5D-4B01-83E1-A8F95BC19A0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0E49-168B-43B2-BBFD-37D00477F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36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50AA-7D5D-4B01-83E1-A8F95BC19A0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0E49-168B-43B2-BBFD-37D00477F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4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150AA-7D5D-4B01-83E1-A8F95BC19A0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90E49-168B-43B2-BBFD-37D00477F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37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фон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88" y="0"/>
            <a:ext cx="12253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 rot="10800000">
            <a:off x="-30944" y="6239702"/>
            <a:ext cx="12253888" cy="612775"/>
          </a:xfrm>
          <a:prstGeom prst="rect">
            <a:avLst/>
          </a:prstGeom>
          <a:gradFill rotWithShape="1">
            <a:gsLst>
              <a:gs pos="0">
                <a:srgbClr val="CC66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3840944" y="6228556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6415695" y="5539978"/>
            <a:ext cx="58072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Зайнуллин Дарий </a:t>
            </a:r>
            <a:r>
              <a:rPr lang="ru-RU" altLang="ru-RU" sz="1800" b="1" dirty="0" err="1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Наилевич</a:t>
            </a:r>
            <a:endParaRPr lang="ru-RU" altLang="ru-RU" sz="1800" dirty="0">
              <a:solidFill>
                <a:srgbClr val="7E0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1554944" y="0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 РОССИИ</a:t>
            </a:r>
            <a:b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</a:t>
            </a:r>
            <a:b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«САНКТ-ПЕТЕРБУРГСКИЙ ГОСУДАРСТВЕННЫЙ АРХИТЕКТУРНО-СТРОИТЕЛЬНЫЙ УНИВЕРСИТЕТ»</a:t>
            </a:r>
            <a:b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>
              <a:solidFill>
                <a:srgbClr val="7E0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3660786" y="1552693"/>
            <a:ext cx="4808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экономики и управления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менеджмента в строительстве</a:t>
            </a: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1406536" y="2769989"/>
            <a:ext cx="9317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7A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симуляции как инструмент формирования компетенций для управления городской средой</a:t>
            </a:r>
          </a:p>
        </p:txBody>
      </p:sp>
    </p:spTree>
    <p:extLst>
      <p:ext uri="{BB962C8B-B14F-4D97-AF65-F5344CB8AC3E}">
        <p14:creationId xmlns:p14="http://schemas.microsoft.com/office/powerpoint/2010/main" val="146359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фон copy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88" y="0"/>
            <a:ext cx="12253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217" y="-199584"/>
            <a:ext cx="12838545" cy="727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 rot="10800000">
            <a:off x="3071950" y="474634"/>
            <a:ext cx="6503121" cy="461665"/>
          </a:xfrm>
          <a:prstGeom prst="rect">
            <a:avLst/>
          </a:prstGeom>
          <a:gradFill rotWithShape="1">
            <a:gsLst>
              <a:gs pos="0">
                <a:srgbClr val="CC66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3969" y="261346"/>
            <a:ext cx="700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A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38139" y="408199"/>
            <a:ext cx="6853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</a:t>
            </a:r>
          </a:p>
        </p:txBody>
      </p:sp>
      <p:sp>
        <p:nvSpPr>
          <p:cNvPr id="9" name="AutoShape 2" descr="Обучение картинки для презентации (34 фото)">
            <a:extLst>
              <a:ext uri="{FF2B5EF4-FFF2-40B4-BE49-F238E27FC236}">
                <a16:creationId xmlns:a16="http://schemas.microsoft.com/office/drawing/2014/main" id="{1FED4CFF-2D5D-4039-B653-827DF2B742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6D2D5A-A8CD-4A36-8539-8DE2D7096C15}"/>
              </a:ext>
            </a:extLst>
          </p:cNvPr>
          <p:cNvSpPr txBox="1"/>
          <p:nvPr/>
        </p:nvSpPr>
        <p:spPr>
          <a:xfrm>
            <a:off x="222804" y="2110683"/>
            <a:ext cx="3884958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технологий: виртуальная реальность и искусственный интеллект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C5D79-EEE5-4B79-B1B8-D807118E7660}"/>
              </a:ext>
            </a:extLst>
          </p:cNvPr>
          <p:cNvSpPr txBox="1"/>
          <p:nvPr/>
        </p:nvSpPr>
        <p:spPr>
          <a:xfrm>
            <a:off x="3925426" y="2092580"/>
            <a:ext cx="3790279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с интеграцией в существующие образовательные и рабочие процессы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AB20C7-E64C-4EF2-A1F6-F8801A61877C}"/>
              </a:ext>
            </a:extLst>
          </p:cNvPr>
          <p:cNvSpPr txBox="1"/>
          <p:nvPr/>
        </p:nvSpPr>
        <p:spPr>
          <a:xfrm>
            <a:off x="8012356" y="2362683"/>
            <a:ext cx="3690663" cy="66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Интеграция с реальными данными и "умными" городами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B6CABAA-D8F3-4C0F-8C09-E78FCACBF0E7}"/>
              </a:ext>
            </a:extLst>
          </p:cNvPr>
          <p:cNvCxnSpPr>
            <a:cxnSpLocks/>
          </p:cNvCxnSpPr>
          <p:nvPr/>
        </p:nvCxnSpPr>
        <p:spPr>
          <a:xfrm>
            <a:off x="344142" y="3097063"/>
            <a:ext cx="33355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1EED816-2B70-448F-B56B-0A3FB325D52B}"/>
              </a:ext>
            </a:extLst>
          </p:cNvPr>
          <p:cNvCxnSpPr>
            <a:cxnSpLocks/>
          </p:cNvCxnSpPr>
          <p:nvPr/>
        </p:nvCxnSpPr>
        <p:spPr>
          <a:xfrm>
            <a:off x="4085738" y="3097063"/>
            <a:ext cx="33355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65E148B-5246-4E0E-8458-BE151BEEC47D}"/>
              </a:ext>
            </a:extLst>
          </p:cNvPr>
          <p:cNvCxnSpPr>
            <a:cxnSpLocks/>
          </p:cNvCxnSpPr>
          <p:nvPr/>
        </p:nvCxnSpPr>
        <p:spPr>
          <a:xfrm>
            <a:off x="8120411" y="3095326"/>
            <a:ext cx="3284766" cy="1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AutoShape 2" descr="Используйте ИИ технологии в пользу туриста">
            <a:extLst>
              <a:ext uri="{FF2B5EF4-FFF2-40B4-BE49-F238E27FC236}">
                <a16:creationId xmlns:a16="http://schemas.microsoft.com/office/drawing/2014/main" id="{F0B0C62B-2C64-41BB-BE9D-4D1149F257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0D2EFC-4877-4D89-A9AA-298F42E25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26" y="3356044"/>
            <a:ext cx="3545996" cy="2352740"/>
          </a:xfrm>
          <a:prstGeom prst="rect">
            <a:avLst/>
          </a:prstGeom>
        </p:spPr>
      </p:pic>
      <p:pic>
        <p:nvPicPr>
          <p:cNvPr id="8196" name="Picture 4" descr="Теория поколений. X-Y-Z - как ими управлять и что их мотивирует? | Блог  Team Leader">
            <a:extLst>
              <a:ext uri="{FF2B5EF4-FFF2-40B4-BE49-F238E27FC236}">
                <a16:creationId xmlns:a16="http://schemas.microsoft.com/office/drawing/2014/main" id="{493B2998-D67E-4D89-B6F5-6E2453EFB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" r="4726"/>
          <a:stretch/>
        </p:blipFill>
        <p:spPr bwMode="auto">
          <a:xfrm>
            <a:off x="3925426" y="3223167"/>
            <a:ext cx="3913383" cy="28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Новости / Администрация городского округа Красногорск Московской области">
            <a:extLst>
              <a:ext uri="{FF2B5EF4-FFF2-40B4-BE49-F238E27FC236}">
                <a16:creationId xmlns:a16="http://schemas.microsoft.com/office/drawing/2014/main" id="{AFA24233-0E97-4310-9140-7C0D527ED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08" y="3356044"/>
            <a:ext cx="3674850" cy="24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1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фон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88" y="0"/>
            <a:ext cx="12253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 rot="10800000">
            <a:off x="-30944" y="6239702"/>
            <a:ext cx="12253888" cy="612775"/>
          </a:xfrm>
          <a:prstGeom prst="rect">
            <a:avLst/>
          </a:prstGeom>
          <a:gradFill rotWithShape="1">
            <a:gsLst>
              <a:gs pos="0">
                <a:srgbClr val="CC66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3840944" y="6228556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6415695" y="5539978"/>
            <a:ext cx="58072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Зайнуллин Дарий </a:t>
            </a:r>
            <a:r>
              <a:rPr lang="ru-RU" altLang="ru-RU" sz="1800" b="1" dirty="0" err="1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Наилевич</a:t>
            </a:r>
            <a:endParaRPr lang="ru-RU" altLang="ru-RU" sz="1800" dirty="0">
              <a:solidFill>
                <a:srgbClr val="7E0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1554944" y="0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 РОССИИ</a:t>
            </a:r>
            <a:b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</a:t>
            </a:r>
            <a:b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«САНКТ-ПЕТЕРБУРГСКИЙ ГОСУДАРСТВЕННЫЙ АРХИТЕКТУРНО-СТРОИТЕЛЬНЫЙ УНИВЕРСИТЕТ»</a:t>
            </a:r>
            <a:b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>
              <a:solidFill>
                <a:srgbClr val="7E0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3660786" y="1552693"/>
            <a:ext cx="4808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экономики и управления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7E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менеджмента в строительстве</a:t>
            </a: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1406536" y="2769989"/>
            <a:ext cx="9317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7A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симуляции как инструмент формирования компетенций для управления городской средой</a:t>
            </a:r>
          </a:p>
        </p:txBody>
      </p:sp>
    </p:spTree>
    <p:extLst>
      <p:ext uri="{BB962C8B-B14F-4D97-AF65-F5344CB8AC3E}">
        <p14:creationId xmlns:p14="http://schemas.microsoft.com/office/powerpoint/2010/main" val="420172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фон copy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88" y="0"/>
            <a:ext cx="12253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 rot="10800000">
            <a:off x="3071954" y="474635"/>
            <a:ext cx="6503121" cy="612775"/>
          </a:xfrm>
          <a:prstGeom prst="rect">
            <a:avLst/>
          </a:prstGeom>
          <a:gradFill rotWithShape="1">
            <a:gsLst>
              <a:gs pos="0">
                <a:srgbClr val="CC66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05177" y="177367"/>
            <a:ext cx="4873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A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66" y="-210228"/>
            <a:ext cx="12838545" cy="727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68333" y="474153"/>
            <a:ext cx="42553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игрового подхода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79B57C-F93D-4113-99F1-71A4092BB15E}"/>
              </a:ext>
            </a:extLst>
          </p:cNvPr>
          <p:cNvSpPr txBox="1"/>
          <p:nvPr/>
        </p:nvSpPr>
        <p:spPr>
          <a:xfrm>
            <a:off x="874825" y="1297639"/>
            <a:ext cx="10257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Игровые симуляции — это модели, которые воспроизводят реальные процессы и явления в игровой форме.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Симуляторы города и симуляторы кризиса – gamestudies.ru">
            <a:extLst>
              <a:ext uri="{FF2B5EF4-FFF2-40B4-BE49-F238E27FC236}">
                <a16:creationId xmlns:a16="http://schemas.microsoft.com/office/drawing/2014/main" id="{B285849D-B155-4BF1-84C6-CA49A0E97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73" y="3695559"/>
            <a:ext cx="2595775" cy="19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" descr="Геймификация: как сделать рутину увлекательной? — СберУниверситет">
            <a:extLst>
              <a:ext uri="{FF2B5EF4-FFF2-40B4-BE49-F238E27FC236}">
                <a16:creationId xmlns:a16="http://schemas.microsoft.com/office/drawing/2014/main" id="{F0CF5B9F-C406-4FD1-BAE2-980DB543E5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10 лучших градостроительных симуляторов для разных платформ — Лайфхакер">
            <a:extLst>
              <a:ext uri="{FF2B5EF4-FFF2-40B4-BE49-F238E27FC236}">
                <a16:creationId xmlns:a16="http://schemas.microsoft.com/office/drawing/2014/main" id="{811C1490-CAE6-4795-9956-527A1B8CE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9"/>
          <a:stretch/>
        </p:blipFill>
        <p:spPr bwMode="auto">
          <a:xfrm>
            <a:off x="430109" y="2578797"/>
            <a:ext cx="5818291" cy="35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ТОП-10 корпоративных бизнес игр 2024 год. Подборка от HUBSpeakers">
            <a:extLst>
              <a:ext uri="{FF2B5EF4-FFF2-40B4-BE49-F238E27FC236}">
                <a16:creationId xmlns:a16="http://schemas.microsoft.com/office/drawing/2014/main" id="{448F94C5-7880-4B87-B801-3BD32BB65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78" y="2576861"/>
            <a:ext cx="5309793" cy="35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3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фон copy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88" y="0"/>
            <a:ext cx="12253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217" y="-199584"/>
            <a:ext cx="12838545" cy="727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 rot="10800000">
            <a:off x="3071953" y="474634"/>
            <a:ext cx="6503121" cy="792465"/>
          </a:xfrm>
          <a:prstGeom prst="rect">
            <a:avLst/>
          </a:prstGeom>
          <a:gradFill rotWithShape="1">
            <a:gsLst>
              <a:gs pos="0">
                <a:srgbClr val="CC66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05177" y="177367"/>
            <a:ext cx="4873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A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38139" y="408199"/>
            <a:ext cx="68535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игровых симуляций в управлении городской средой</a:t>
            </a:r>
            <a:endParaRPr lang="ru-RU" sz="2400" b="1" cap="none" spc="0" dirty="0">
              <a:ln w="0"/>
              <a:solidFill>
                <a:srgbClr val="A64C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D4766B-D3CE-42C9-8085-BC03F2F27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10" y="2863899"/>
            <a:ext cx="4787492" cy="36260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A408890-3C84-408D-BFC1-D64C5EEFC3EB}"/>
              </a:ext>
            </a:extLst>
          </p:cNvPr>
          <p:cNvSpPr txBox="1"/>
          <p:nvPr/>
        </p:nvSpPr>
        <p:spPr>
          <a:xfrm>
            <a:off x="2295855" y="2424664"/>
            <a:ext cx="185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</a:t>
            </a:r>
          </a:p>
        </p:txBody>
      </p:sp>
      <p:sp>
        <p:nvSpPr>
          <p:cNvPr id="20" name="AutoShape 14" descr="Образование картинки для презентации (35 фото)">
            <a:extLst>
              <a:ext uri="{FF2B5EF4-FFF2-40B4-BE49-F238E27FC236}">
                <a16:creationId xmlns:a16="http://schemas.microsoft.com/office/drawing/2014/main" id="{C77065F9-9437-4153-A2A9-E041765BC7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16" descr="Образование картинки для презентации (35 фото)">
            <a:extLst>
              <a:ext uri="{FF2B5EF4-FFF2-40B4-BE49-F238E27FC236}">
                <a16:creationId xmlns:a16="http://schemas.microsoft.com/office/drawing/2014/main" id="{83A9582A-8B39-4EA1-ADE4-43D784089D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18" descr="Обучение картинки для презентации (34 фото)">
            <a:extLst>
              <a:ext uri="{FF2B5EF4-FFF2-40B4-BE49-F238E27FC236}">
                <a16:creationId xmlns:a16="http://schemas.microsoft.com/office/drawing/2014/main" id="{B2A5BF30-7058-4537-9C29-0A47BFCDD0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2" name="Picture 20" descr="Учебные картинки для презентации - 80 фото">
            <a:extLst>
              <a:ext uri="{FF2B5EF4-FFF2-40B4-BE49-F238E27FC236}">
                <a16:creationId xmlns:a16="http://schemas.microsoft.com/office/drawing/2014/main" id="{2CCBA620-93B9-4077-86DF-54F9EAD61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63898"/>
            <a:ext cx="4926401" cy="362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E5CB71C-7A53-4058-B231-0B0533FE0581}"/>
              </a:ext>
            </a:extLst>
          </p:cNvPr>
          <p:cNvSpPr txBox="1"/>
          <p:nvPr/>
        </p:nvSpPr>
        <p:spPr>
          <a:xfrm>
            <a:off x="8370898" y="2417675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FF8FFE-2DB0-4D78-8BA0-560E5085FEC2}"/>
              </a:ext>
            </a:extLst>
          </p:cNvPr>
          <p:cNvSpPr txBox="1"/>
          <p:nvPr/>
        </p:nvSpPr>
        <p:spPr>
          <a:xfrm>
            <a:off x="150484" y="1185468"/>
            <a:ext cx="11742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последние годы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игровые симуляции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всё активнее используются в различных сферах, включая управление городской средой. Эти симуляции позволяют моделировать сложные процессы, такие как транспортные потоки, развитие инфраструктуры, управление экологическими проблемами и другие ключевые аспекты, с которыми сталкиваются города в реальной жизни.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1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фон copy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88" y="0"/>
            <a:ext cx="12253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217" y="-199584"/>
            <a:ext cx="12838545" cy="727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 rot="10800000">
            <a:off x="3071952" y="474634"/>
            <a:ext cx="6503121" cy="461664"/>
          </a:xfrm>
          <a:prstGeom prst="rect">
            <a:avLst/>
          </a:prstGeom>
          <a:gradFill rotWithShape="1">
            <a:gsLst>
              <a:gs pos="0">
                <a:srgbClr val="CC66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05177" y="177367"/>
            <a:ext cx="4873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A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38139" y="408199"/>
            <a:ext cx="6853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компетенций</a:t>
            </a:r>
          </a:p>
        </p:txBody>
      </p:sp>
      <p:sp>
        <p:nvSpPr>
          <p:cNvPr id="9" name="AutoShape 2" descr="Обучение картинки для презентации (34 фото)">
            <a:extLst>
              <a:ext uri="{FF2B5EF4-FFF2-40B4-BE49-F238E27FC236}">
                <a16:creationId xmlns:a16="http://schemas.microsoft.com/office/drawing/2014/main" id="{1FED4CFF-2D5D-4039-B653-827DF2B742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Soft skills e hard Skills: o que são e como desenvolver habilidades para  alavancar sua carreira">
            <a:extLst>
              <a:ext uri="{FF2B5EF4-FFF2-40B4-BE49-F238E27FC236}">
                <a16:creationId xmlns:a16="http://schemas.microsoft.com/office/drawing/2014/main" id="{02050A7E-92E1-4461-BCF0-2DA40CC38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058932"/>
            <a:ext cx="7505700" cy="45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B36452-BD2E-4320-9B82-E80A60597D0C}"/>
              </a:ext>
            </a:extLst>
          </p:cNvPr>
          <p:cNvSpPr txBox="1"/>
          <p:nvPr/>
        </p:nvSpPr>
        <p:spPr>
          <a:xfrm>
            <a:off x="1460500" y="1197847"/>
            <a:ext cx="896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рамках симуляций можно развивать как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soft skills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так и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hard skills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что делает этот инструмент универсальным и многофункциональным для подготовки специалистов.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48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фон copy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88" y="0"/>
            <a:ext cx="12253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217" y="-199584"/>
            <a:ext cx="12838545" cy="727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 rot="10800000">
            <a:off x="3071951" y="474634"/>
            <a:ext cx="6503121" cy="764562"/>
          </a:xfrm>
          <a:prstGeom prst="rect">
            <a:avLst/>
          </a:prstGeom>
          <a:gradFill rotWithShape="1">
            <a:gsLst>
              <a:gs pos="0">
                <a:srgbClr val="CC66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05177" y="177367"/>
            <a:ext cx="48736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A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7A0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139" y="408199"/>
            <a:ext cx="68535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компетенций</a:t>
            </a:r>
          </a:p>
          <a:p>
            <a:pPr algn="ctr"/>
            <a:r>
              <a:rPr lang="ru-RU" sz="2400" b="1" dirty="0">
                <a:ln w="0"/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n w="0"/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SOFT)</a:t>
            </a:r>
            <a:endParaRPr lang="ru-RU" sz="2400" b="1" cap="none" spc="0" dirty="0">
              <a:ln w="0"/>
              <a:solidFill>
                <a:srgbClr val="A64C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" descr="Обучение картинки для презентации (34 фото)">
            <a:extLst>
              <a:ext uri="{FF2B5EF4-FFF2-40B4-BE49-F238E27FC236}">
                <a16:creationId xmlns:a16="http://schemas.microsoft.com/office/drawing/2014/main" id="{1FED4CFF-2D5D-4039-B653-827DF2B742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6D2D5A-A8CD-4A36-8539-8DE2D7096C15}"/>
              </a:ext>
            </a:extLst>
          </p:cNvPr>
          <p:cNvSpPr txBox="1"/>
          <p:nvPr/>
        </p:nvSpPr>
        <p:spPr>
          <a:xfrm>
            <a:off x="344142" y="2425150"/>
            <a:ext cx="3884958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Критическое мышление и принятие решений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C5D79-EEE5-4B79-B1B8-D807118E7660}"/>
              </a:ext>
            </a:extLst>
          </p:cNvPr>
          <p:cNvSpPr txBox="1"/>
          <p:nvPr/>
        </p:nvSpPr>
        <p:spPr>
          <a:xfrm>
            <a:off x="4071590" y="2423411"/>
            <a:ext cx="3335566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Командная работа и сотрудничество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AB20C7-E64C-4EF2-A1F6-F8801A61877C}"/>
              </a:ext>
            </a:extLst>
          </p:cNvPr>
          <p:cNvSpPr txBox="1"/>
          <p:nvPr/>
        </p:nvSpPr>
        <p:spPr>
          <a:xfrm>
            <a:off x="8157195" y="2423410"/>
            <a:ext cx="3284766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стрессом и адаптивность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Опасность «критического мышления». Московские новости. Московский бизнес  портал">
            <a:extLst>
              <a:ext uri="{FF2B5EF4-FFF2-40B4-BE49-F238E27FC236}">
                <a16:creationId xmlns:a16="http://schemas.microsoft.com/office/drawing/2014/main" id="{B1415AC4-BADD-40A6-863E-5810D2F88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2" y="3322082"/>
            <a:ext cx="3335566" cy="207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омандная работа и партнерство, концепция делового сотрудничества  совместной командной работы, вектор. | Премиум векторы">
            <a:extLst>
              <a:ext uri="{FF2B5EF4-FFF2-40B4-BE49-F238E27FC236}">
                <a16:creationId xmlns:a16="http://schemas.microsoft.com/office/drawing/2014/main" id="{522FAD9B-3FA8-438C-9C22-9332D5DE7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738" y="3322082"/>
            <a:ext cx="3335566" cy="207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Методы управления стрессом | Как справиться со своим напряжением прямо  сейчас - AhaSlides">
            <a:extLst>
              <a:ext uri="{FF2B5EF4-FFF2-40B4-BE49-F238E27FC236}">
                <a16:creationId xmlns:a16="http://schemas.microsoft.com/office/drawing/2014/main" id="{2EF3110E-616C-4955-89AD-B96E4C8ED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11" y="3322195"/>
            <a:ext cx="3284766" cy="207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B6CABAA-D8F3-4C0F-8C09-E78FCACBF0E7}"/>
              </a:ext>
            </a:extLst>
          </p:cNvPr>
          <p:cNvCxnSpPr>
            <a:cxnSpLocks/>
          </p:cNvCxnSpPr>
          <p:nvPr/>
        </p:nvCxnSpPr>
        <p:spPr>
          <a:xfrm>
            <a:off x="344142" y="3097063"/>
            <a:ext cx="33355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1EED816-2B70-448F-B56B-0A3FB325D52B}"/>
              </a:ext>
            </a:extLst>
          </p:cNvPr>
          <p:cNvCxnSpPr>
            <a:cxnSpLocks/>
          </p:cNvCxnSpPr>
          <p:nvPr/>
        </p:nvCxnSpPr>
        <p:spPr>
          <a:xfrm>
            <a:off x="4085738" y="3097063"/>
            <a:ext cx="33355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65E148B-5246-4E0E-8458-BE151BEEC47D}"/>
              </a:ext>
            </a:extLst>
          </p:cNvPr>
          <p:cNvCxnSpPr>
            <a:cxnSpLocks/>
          </p:cNvCxnSpPr>
          <p:nvPr/>
        </p:nvCxnSpPr>
        <p:spPr>
          <a:xfrm>
            <a:off x="8120411" y="3095326"/>
            <a:ext cx="3284766" cy="1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45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фон copy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88" y="0"/>
            <a:ext cx="12253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217" y="-199584"/>
            <a:ext cx="12838545" cy="727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 rot="10800000">
            <a:off x="3071951" y="474634"/>
            <a:ext cx="6503121" cy="764562"/>
          </a:xfrm>
          <a:prstGeom prst="rect">
            <a:avLst/>
          </a:prstGeom>
          <a:gradFill rotWithShape="1">
            <a:gsLst>
              <a:gs pos="0">
                <a:srgbClr val="CC66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05177" y="177367"/>
            <a:ext cx="48736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7A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rgbClr val="7A0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7A0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139" y="408199"/>
            <a:ext cx="68535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компетенций</a:t>
            </a:r>
          </a:p>
          <a:p>
            <a:pPr algn="ctr"/>
            <a:r>
              <a:rPr lang="ru-RU" sz="2400" b="1" dirty="0">
                <a:ln w="0"/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n w="0"/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HARD)</a:t>
            </a:r>
            <a:endParaRPr lang="ru-RU" sz="2400" b="1" cap="none" spc="0" dirty="0">
              <a:ln w="0"/>
              <a:solidFill>
                <a:srgbClr val="A64C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" descr="Обучение картинки для презентации (34 фото)">
            <a:extLst>
              <a:ext uri="{FF2B5EF4-FFF2-40B4-BE49-F238E27FC236}">
                <a16:creationId xmlns:a16="http://schemas.microsoft.com/office/drawing/2014/main" id="{1FED4CFF-2D5D-4039-B653-827DF2B742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6D2D5A-A8CD-4A36-8539-8DE2D7096C15}"/>
              </a:ext>
            </a:extLst>
          </p:cNvPr>
          <p:cNvSpPr txBox="1"/>
          <p:nvPr/>
        </p:nvSpPr>
        <p:spPr>
          <a:xfrm>
            <a:off x="344142" y="2425150"/>
            <a:ext cx="3884958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 ситуаций и анализ данных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C5D79-EEE5-4B79-B1B8-D807118E7660}"/>
              </a:ext>
            </a:extLst>
          </p:cNvPr>
          <p:cNvSpPr txBox="1"/>
          <p:nvPr/>
        </p:nvSpPr>
        <p:spPr>
          <a:xfrm>
            <a:off x="4085738" y="2128787"/>
            <a:ext cx="3335566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и оптимизация городской инфраструктуры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AB20C7-E64C-4EF2-A1F6-F8801A61877C}"/>
              </a:ext>
            </a:extLst>
          </p:cNvPr>
          <p:cNvSpPr txBox="1"/>
          <p:nvPr/>
        </p:nvSpPr>
        <p:spPr>
          <a:xfrm>
            <a:off x="8164269" y="2140937"/>
            <a:ext cx="3284766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Принятие комплексных решений в условиях неопределенности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B6CABAA-D8F3-4C0F-8C09-E78FCACBF0E7}"/>
              </a:ext>
            </a:extLst>
          </p:cNvPr>
          <p:cNvCxnSpPr>
            <a:cxnSpLocks/>
          </p:cNvCxnSpPr>
          <p:nvPr/>
        </p:nvCxnSpPr>
        <p:spPr>
          <a:xfrm>
            <a:off x="344142" y="3097063"/>
            <a:ext cx="33355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1EED816-2B70-448F-B56B-0A3FB325D52B}"/>
              </a:ext>
            </a:extLst>
          </p:cNvPr>
          <p:cNvCxnSpPr>
            <a:cxnSpLocks/>
          </p:cNvCxnSpPr>
          <p:nvPr/>
        </p:nvCxnSpPr>
        <p:spPr>
          <a:xfrm>
            <a:off x="4085738" y="3097063"/>
            <a:ext cx="33355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65E148B-5246-4E0E-8458-BE151BEEC47D}"/>
              </a:ext>
            </a:extLst>
          </p:cNvPr>
          <p:cNvCxnSpPr>
            <a:cxnSpLocks/>
          </p:cNvCxnSpPr>
          <p:nvPr/>
        </p:nvCxnSpPr>
        <p:spPr>
          <a:xfrm>
            <a:off x="8120411" y="3095326"/>
            <a:ext cx="3284766" cy="1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18" name="Picture 2" descr="Анализ Данных Изображения – скачать бесплатно на Freepik">
            <a:extLst>
              <a:ext uri="{FF2B5EF4-FFF2-40B4-BE49-F238E27FC236}">
                <a16:creationId xmlns:a16="http://schemas.microsoft.com/office/drawing/2014/main" id="{2C4A4F57-5336-44A6-B11F-FE66BFDA9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3" y="3296648"/>
            <a:ext cx="3153262" cy="209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Семинар «Рациональное проектирование: новые подходы к оптимизации проектных  решений» | События">
            <a:extLst>
              <a:ext uri="{FF2B5EF4-FFF2-40B4-BE49-F238E27FC236}">
                <a16:creationId xmlns:a16="http://schemas.microsoft.com/office/drawing/2014/main" id="{25597AAA-5DA5-43C7-9945-FE6AD83C8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7" r="16342"/>
          <a:stretch/>
        </p:blipFill>
        <p:spPr bwMode="auto">
          <a:xfrm>
            <a:off x="4288284" y="3322195"/>
            <a:ext cx="3153262" cy="207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Принятие управленческих решений - Современные технологии управления">
            <a:extLst>
              <a:ext uri="{FF2B5EF4-FFF2-40B4-BE49-F238E27FC236}">
                <a16:creationId xmlns:a16="http://schemas.microsoft.com/office/drawing/2014/main" id="{54194494-32C3-4ECA-9796-4443D2ADC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11" y="3322195"/>
            <a:ext cx="3192204" cy="209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068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фон copy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88" y="0"/>
            <a:ext cx="12253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217" y="-199584"/>
            <a:ext cx="12838545" cy="727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 rot="10800000">
            <a:off x="3071951" y="474634"/>
            <a:ext cx="6503121" cy="764562"/>
          </a:xfrm>
          <a:prstGeom prst="rect">
            <a:avLst/>
          </a:prstGeom>
          <a:gradFill rotWithShape="1">
            <a:gsLst>
              <a:gs pos="0">
                <a:srgbClr val="CC66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05177" y="177367"/>
            <a:ext cx="4873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7A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rgbClr val="7A0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139" y="408199"/>
            <a:ext cx="68535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применения игровых симуляций</a:t>
            </a:r>
          </a:p>
        </p:txBody>
      </p:sp>
      <p:sp>
        <p:nvSpPr>
          <p:cNvPr id="9" name="AutoShape 2" descr="Обучение картинки для презентации (34 фото)">
            <a:extLst>
              <a:ext uri="{FF2B5EF4-FFF2-40B4-BE49-F238E27FC236}">
                <a16:creationId xmlns:a16="http://schemas.microsoft.com/office/drawing/2014/main" id="{1FED4CFF-2D5D-4039-B653-827DF2B742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6D2D5A-A8CD-4A36-8539-8DE2D7096C15}"/>
              </a:ext>
            </a:extLst>
          </p:cNvPr>
          <p:cNvSpPr txBox="1"/>
          <p:nvPr/>
        </p:nvSpPr>
        <p:spPr>
          <a:xfrm>
            <a:off x="344142" y="2425150"/>
            <a:ext cx="3884958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Увлекательность и доступность обучения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C5D79-EEE5-4B79-B1B8-D807118E7660}"/>
              </a:ext>
            </a:extLst>
          </p:cNvPr>
          <p:cNvSpPr txBox="1"/>
          <p:nvPr/>
        </p:nvSpPr>
        <p:spPr>
          <a:xfrm>
            <a:off x="3930063" y="2402350"/>
            <a:ext cx="3790279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Безопасное тестирование решений и быстрые корректировки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AB20C7-E64C-4EF2-A1F6-F8801A61877C}"/>
              </a:ext>
            </a:extLst>
          </p:cNvPr>
          <p:cNvSpPr txBox="1"/>
          <p:nvPr/>
        </p:nvSpPr>
        <p:spPr>
          <a:xfrm>
            <a:off x="7964690" y="2423409"/>
            <a:ext cx="3690663" cy="66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приобретение ключевых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компетенций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B6CABAA-D8F3-4C0F-8C09-E78FCACBF0E7}"/>
              </a:ext>
            </a:extLst>
          </p:cNvPr>
          <p:cNvCxnSpPr>
            <a:cxnSpLocks/>
          </p:cNvCxnSpPr>
          <p:nvPr/>
        </p:nvCxnSpPr>
        <p:spPr>
          <a:xfrm>
            <a:off x="344142" y="3097063"/>
            <a:ext cx="33355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1EED816-2B70-448F-B56B-0A3FB325D52B}"/>
              </a:ext>
            </a:extLst>
          </p:cNvPr>
          <p:cNvCxnSpPr>
            <a:cxnSpLocks/>
          </p:cNvCxnSpPr>
          <p:nvPr/>
        </p:nvCxnSpPr>
        <p:spPr>
          <a:xfrm>
            <a:off x="4085738" y="3097063"/>
            <a:ext cx="33355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65E148B-5246-4E0E-8458-BE151BEEC47D}"/>
              </a:ext>
            </a:extLst>
          </p:cNvPr>
          <p:cNvCxnSpPr>
            <a:cxnSpLocks/>
          </p:cNvCxnSpPr>
          <p:nvPr/>
        </p:nvCxnSpPr>
        <p:spPr>
          <a:xfrm>
            <a:off x="8120411" y="3095326"/>
            <a:ext cx="3284766" cy="1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52" name="Picture 8" descr="15 способов улучшить свои навыки презентации">
            <a:extLst>
              <a:ext uri="{FF2B5EF4-FFF2-40B4-BE49-F238E27FC236}">
                <a16:creationId xmlns:a16="http://schemas.microsoft.com/office/drawing/2014/main" id="{1DE31F8E-187B-48C6-B211-BB3223BD4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" t="11250" r="-2165" b="6908"/>
          <a:stretch/>
        </p:blipFill>
        <p:spPr bwMode="auto">
          <a:xfrm>
            <a:off x="389716" y="3363850"/>
            <a:ext cx="3535710" cy="240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Testing: векторные изображения и иллюстрации, которые можно скачать  бесплатно | Freepik">
            <a:extLst>
              <a:ext uri="{FF2B5EF4-FFF2-40B4-BE49-F238E27FC236}">
                <a16:creationId xmlns:a16="http://schemas.microsoft.com/office/drawing/2014/main" id="{42522A08-EBDF-48FF-AD25-D4F63F7CC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29" y="3392416"/>
            <a:ext cx="2518584" cy="234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Приобретение навыков: 3 правила успешной постановки новых навыков">
            <a:extLst>
              <a:ext uri="{FF2B5EF4-FFF2-40B4-BE49-F238E27FC236}">
                <a16:creationId xmlns:a16="http://schemas.microsoft.com/office/drawing/2014/main" id="{CA40B8F4-2F36-493E-BDD0-DAA58BF87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r="7848"/>
          <a:stretch/>
        </p:blipFill>
        <p:spPr bwMode="auto">
          <a:xfrm>
            <a:off x="8052998" y="3392416"/>
            <a:ext cx="3419592" cy="244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30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фон copy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88" y="0"/>
            <a:ext cx="12253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217" y="-199584"/>
            <a:ext cx="12838545" cy="727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 rot="10800000">
            <a:off x="3071951" y="474634"/>
            <a:ext cx="6503121" cy="764562"/>
          </a:xfrm>
          <a:prstGeom prst="rect">
            <a:avLst/>
          </a:prstGeom>
          <a:gradFill rotWithShape="1">
            <a:gsLst>
              <a:gs pos="0">
                <a:srgbClr val="CC66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05177" y="177367"/>
            <a:ext cx="4873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7A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rgbClr val="7A0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139" y="408199"/>
            <a:ext cx="68535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и ограничения в применении игровых симуляций</a:t>
            </a:r>
          </a:p>
        </p:txBody>
      </p:sp>
      <p:sp>
        <p:nvSpPr>
          <p:cNvPr id="9" name="AutoShape 2" descr="Обучение картинки для презентации (34 фото)">
            <a:extLst>
              <a:ext uri="{FF2B5EF4-FFF2-40B4-BE49-F238E27FC236}">
                <a16:creationId xmlns:a16="http://schemas.microsoft.com/office/drawing/2014/main" id="{1FED4CFF-2D5D-4039-B653-827DF2B742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6D2D5A-A8CD-4A36-8539-8DE2D7096C15}"/>
              </a:ext>
            </a:extLst>
          </p:cNvPr>
          <p:cNvSpPr txBox="1"/>
          <p:nvPr/>
        </p:nvSpPr>
        <p:spPr>
          <a:xfrm>
            <a:off x="66443" y="2576719"/>
            <a:ext cx="388495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Реалистичность симуляций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C5D79-EEE5-4B79-B1B8-D807118E7660}"/>
              </a:ext>
            </a:extLst>
          </p:cNvPr>
          <p:cNvSpPr txBox="1"/>
          <p:nvPr/>
        </p:nvSpPr>
        <p:spPr>
          <a:xfrm>
            <a:off x="3925426" y="2092580"/>
            <a:ext cx="3790279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с интеграцией в существующие образовательные и рабочие процессы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AB20C7-E64C-4EF2-A1F6-F8801A61877C}"/>
              </a:ext>
            </a:extLst>
          </p:cNvPr>
          <p:cNvSpPr txBox="1"/>
          <p:nvPr/>
        </p:nvSpPr>
        <p:spPr>
          <a:xfrm>
            <a:off x="8008034" y="2075916"/>
            <a:ext cx="3690663" cy="961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Необходимость доступа к качественным технологиям и обучению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B6CABAA-D8F3-4C0F-8C09-E78FCACBF0E7}"/>
              </a:ext>
            </a:extLst>
          </p:cNvPr>
          <p:cNvCxnSpPr>
            <a:cxnSpLocks/>
          </p:cNvCxnSpPr>
          <p:nvPr/>
        </p:nvCxnSpPr>
        <p:spPr>
          <a:xfrm>
            <a:off x="344142" y="3097063"/>
            <a:ext cx="33355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1EED816-2B70-448F-B56B-0A3FB325D52B}"/>
              </a:ext>
            </a:extLst>
          </p:cNvPr>
          <p:cNvCxnSpPr>
            <a:cxnSpLocks/>
          </p:cNvCxnSpPr>
          <p:nvPr/>
        </p:nvCxnSpPr>
        <p:spPr>
          <a:xfrm>
            <a:off x="4085738" y="3097063"/>
            <a:ext cx="33355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65E148B-5246-4E0E-8458-BE151BEEC47D}"/>
              </a:ext>
            </a:extLst>
          </p:cNvPr>
          <p:cNvCxnSpPr>
            <a:cxnSpLocks/>
          </p:cNvCxnSpPr>
          <p:nvPr/>
        </p:nvCxnSpPr>
        <p:spPr>
          <a:xfrm>
            <a:off x="8120411" y="3095326"/>
            <a:ext cx="3284766" cy="1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Липкий лист на стене с надписью-маркером слово реальность | Премиум Фото">
            <a:extLst>
              <a:ext uri="{FF2B5EF4-FFF2-40B4-BE49-F238E27FC236}">
                <a16:creationId xmlns:a16="http://schemas.microsoft.com/office/drawing/2014/main" id="{42904E9B-8A86-4AAC-AA13-94BFD492F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3" y="3429000"/>
            <a:ext cx="3284253" cy="23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Интеграция с 1С: основные способы - Новости 1С, Битрикс, тренды, реалии и  фишки автоматизации бизнеса">
            <a:extLst>
              <a:ext uri="{FF2B5EF4-FFF2-40B4-BE49-F238E27FC236}">
                <a16:creationId xmlns:a16="http://schemas.microsoft.com/office/drawing/2014/main" id="{CFF72CB9-197C-490A-9DD4-ED517932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06" y="3392416"/>
            <a:ext cx="3529118" cy="235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Цифровые технологии в производстве – 2023">
            <a:extLst>
              <a:ext uri="{FF2B5EF4-FFF2-40B4-BE49-F238E27FC236}">
                <a16:creationId xmlns:a16="http://schemas.microsoft.com/office/drawing/2014/main" id="{E5429F74-50AD-439B-8FA0-B078D60BF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304" y="3429000"/>
            <a:ext cx="3562979" cy="246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25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фон copy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88" y="0"/>
            <a:ext cx="12253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217" y="-199584"/>
            <a:ext cx="12838545" cy="727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 rot="10800000">
            <a:off x="3071949" y="474633"/>
            <a:ext cx="6503121" cy="782664"/>
          </a:xfrm>
          <a:prstGeom prst="rect">
            <a:avLst/>
          </a:prstGeom>
          <a:gradFill rotWithShape="1">
            <a:gsLst>
              <a:gs pos="0">
                <a:srgbClr val="CC66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05177" y="177367"/>
            <a:ext cx="4873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7A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rgbClr val="7A0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139" y="408199"/>
            <a:ext cx="68535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A64C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внедрению игровых симуляций в управление городской средой</a:t>
            </a:r>
          </a:p>
        </p:txBody>
      </p:sp>
      <p:sp>
        <p:nvSpPr>
          <p:cNvPr id="9" name="AutoShape 2" descr="Обучение картинки для презентации (34 фото)">
            <a:extLst>
              <a:ext uri="{FF2B5EF4-FFF2-40B4-BE49-F238E27FC236}">
                <a16:creationId xmlns:a16="http://schemas.microsoft.com/office/drawing/2014/main" id="{1FED4CFF-2D5D-4039-B653-827DF2B742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Используйте ИИ технологии в пользу туриста">
            <a:extLst>
              <a:ext uri="{FF2B5EF4-FFF2-40B4-BE49-F238E27FC236}">
                <a16:creationId xmlns:a16="http://schemas.microsoft.com/office/drawing/2014/main" id="{F0B0C62B-2C64-41BB-BE9D-4D1149F257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верхние углы 2">
            <a:extLst>
              <a:ext uri="{FF2B5EF4-FFF2-40B4-BE49-F238E27FC236}">
                <a16:creationId xmlns:a16="http://schemas.microsoft.com/office/drawing/2014/main" id="{9F5AF74B-E172-419C-990D-A6928A4698BF}"/>
              </a:ext>
            </a:extLst>
          </p:cNvPr>
          <p:cNvSpPr/>
          <p:nvPr/>
        </p:nvSpPr>
        <p:spPr>
          <a:xfrm>
            <a:off x="673768" y="1941095"/>
            <a:ext cx="3160295" cy="1792705"/>
          </a:xfrm>
          <a:prstGeom prst="round2Same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верхние углы 18">
            <a:extLst>
              <a:ext uri="{FF2B5EF4-FFF2-40B4-BE49-F238E27FC236}">
                <a16:creationId xmlns:a16="http://schemas.microsoft.com/office/drawing/2014/main" id="{768101E4-61FB-420C-ABCD-FF8988E73451}"/>
              </a:ext>
            </a:extLst>
          </p:cNvPr>
          <p:cNvSpPr/>
          <p:nvPr/>
        </p:nvSpPr>
        <p:spPr>
          <a:xfrm>
            <a:off x="4214509" y="1922993"/>
            <a:ext cx="3160295" cy="1810807"/>
          </a:xfrm>
          <a:prstGeom prst="round2Same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ru-RU" sz="18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	Использование уже существующих симуляций и платформ</a:t>
            </a:r>
            <a:endParaRPr lang="ru-RU" sz="18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верхние углы 19">
            <a:extLst>
              <a:ext uri="{FF2B5EF4-FFF2-40B4-BE49-F238E27FC236}">
                <a16:creationId xmlns:a16="http://schemas.microsoft.com/office/drawing/2014/main" id="{DC600B62-A35B-4644-8204-BFC227E9C7C9}"/>
              </a:ext>
            </a:extLst>
          </p:cNvPr>
          <p:cNvSpPr/>
          <p:nvPr/>
        </p:nvSpPr>
        <p:spPr>
          <a:xfrm>
            <a:off x="7872075" y="1438780"/>
            <a:ext cx="3822654" cy="4985102"/>
          </a:xfrm>
          <a:prstGeom prst="round2Same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800"/>
              </a:spcAft>
              <a:buAutoNum type="arabicPeriod" startAt="3"/>
              <a:tabLst>
                <a:tab pos="546100" algn="l"/>
              </a:tabLst>
            </a:pPr>
            <a:r>
              <a:rPr lang="ru-RU" sz="18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семинаров и тренингов с использованием симуляций:</a:t>
            </a:r>
          </a:p>
          <a:p>
            <a:pPr lvl="0">
              <a:lnSpc>
                <a:spcPct val="150000"/>
              </a:lnSpc>
              <a:spcAft>
                <a:spcPts val="800"/>
              </a:spcAft>
              <a:tabLst>
                <a:tab pos="179388" algn="l"/>
                <a:tab pos="546100" algn="l"/>
              </a:tabLst>
            </a:pPr>
            <a:r>
              <a:rPr lang="ru-RU" sz="18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Моделировать различные сценарии городского развития</a:t>
            </a:r>
          </a:p>
          <a:p>
            <a:pPr lvl="0">
              <a:lnSpc>
                <a:spcPct val="150000"/>
              </a:lnSpc>
              <a:spcAft>
                <a:spcPts val="800"/>
              </a:spcAft>
              <a:tabLst>
                <a:tab pos="179388" algn="l"/>
                <a:tab pos="546100" algn="l"/>
              </a:tabLst>
            </a:pPr>
            <a:r>
              <a:rPr lang="ru-RU" sz="18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Тестировать стратегии решения актуальных городских проблем</a:t>
            </a:r>
          </a:p>
          <a:p>
            <a:pPr lvl="0">
              <a:lnSpc>
                <a:spcPct val="150000"/>
              </a:lnSpc>
              <a:spcAft>
                <a:spcPts val="800"/>
              </a:spcAft>
              <a:tabLst>
                <a:tab pos="179388" algn="l"/>
                <a:tab pos="546100" algn="l"/>
              </a:tabLst>
            </a:pPr>
            <a:r>
              <a:rPr lang="ru-RU" sz="18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Использование симуляций для анализа сценариев "что если?"</a:t>
            </a:r>
          </a:p>
        </p:txBody>
      </p:sp>
      <p:sp>
        <p:nvSpPr>
          <p:cNvPr id="23" name="Прямоугольник: скругленные верхние углы 22">
            <a:extLst>
              <a:ext uri="{FF2B5EF4-FFF2-40B4-BE49-F238E27FC236}">
                <a16:creationId xmlns:a16="http://schemas.microsoft.com/office/drawing/2014/main" id="{BFCBD684-9B8C-4973-A27D-FEDDE939D9F8}"/>
              </a:ext>
            </a:extLst>
          </p:cNvPr>
          <p:cNvSpPr/>
          <p:nvPr/>
        </p:nvSpPr>
        <p:spPr>
          <a:xfrm>
            <a:off x="619573" y="4093683"/>
            <a:ext cx="3577504" cy="1855871"/>
          </a:xfrm>
          <a:prstGeom prst="round2Same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Обратная связь и улучшение: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646B1F-BEBA-4D7D-BB45-F095DFEC1FA5}"/>
              </a:ext>
            </a:extLst>
          </p:cNvPr>
          <p:cNvSpPr txBox="1"/>
          <p:nvPr/>
        </p:nvSpPr>
        <p:spPr>
          <a:xfrm>
            <a:off x="820215" y="2134607"/>
            <a:ext cx="3195356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игровых симуляций в образовательных целях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: скругленные верхние углы 28">
            <a:extLst>
              <a:ext uri="{FF2B5EF4-FFF2-40B4-BE49-F238E27FC236}">
                <a16:creationId xmlns:a16="http://schemas.microsoft.com/office/drawing/2014/main" id="{52BD4EE0-6736-430F-91C4-6C9EEFCD0CDB}"/>
              </a:ext>
            </a:extLst>
          </p:cNvPr>
          <p:cNvSpPr/>
          <p:nvPr/>
        </p:nvSpPr>
        <p:spPr>
          <a:xfrm>
            <a:off x="4375924" y="4082215"/>
            <a:ext cx="3160295" cy="1855871"/>
          </a:xfrm>
          <a:prstGeom prst="round2Same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Рекомендации по повышению доступности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2232322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381</Words>
  <Application>Microsoft Office PowerPoint</Application>
  <PresentationFormat>Широкоэкранный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Дарисюк</dc:creator>
  <cp:lastModifiedBy>Дарисюк</cp:lastModifiedBy>
  <cp:revision>79</cp:revision>
  <dcterms:created xsi:type="dcterms:W3CDTF">2023-06-09T10:45:49Z</dcterms:created>
  <dcterms:modified xsi:type="dcterms:W3CDTF">2024-12-09T21:09:49Z</dcterms:modified>
</cp:coreProperties>
</file>