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5" r:id="rId5"/>
    <p:sldId id="291" r:id="rId6"/>
    <p:sldId id="262" r:id="rId7"/>
    <p:sldId id="263" r:id="rId8"/>
    <p:sldId id="294" r:id="rId9"/>
    <p:sldId id="293" r:id="rId10"/>
    <p:sldId id="292" r:id="rId11"/>
    <p:sldId id="295" r:id="rId12"/>
    <p:sldId id="296" r:id="rId13"/>
    <p:sldId id="297" r:id="rId14"/>
    <p:sldId id="298" r:id="rId15"/>
    <p:sldId id="299" r:id="rId16"/>
    <p:sldId id="300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ACC36-10C9-4EA9-8F2E-FF4E82506243}" v="3" dt="2021-08-31T21:12:20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 autoAdjust="0"/>
    <p:restoredTop sz="94660"/>
  </p:normalViewPr>
  <p:slideViewPr>
    <p:cSldViewPr snapToGrid="0">
      <p:cViewPr varScale="1">
        <p:scale>
          <a:sx n="81" d="100"/>
          <a:sy n="81" d="100"/>
        </p:scale>
        <p:origin x="456" y="62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733319-4E1B-4F94-A9CB-22FC9A6DC6BE}" type="datetime1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4C8470-F9D1-4B41-99D5-690FD7E347AB}" type="datetime1">
              <a:rPr lang="ru-RU" noProof="0" smtClean="0"/>
              <a:t>10.12.2024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4F1A11-BB96-443E-B274-982C61AA7E0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F4F1A11-BB96-443E-B274-982C61AA7E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0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2224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7747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8134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F4F1A11-BB96-443E-B274-982C61AA7E0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3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70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1045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20109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168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02183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6965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07393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123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355" y="4687178"/>
            <a:ext cx="159851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rtlCol="0" anchor="ctr"/>
          <a:lstStyle>
            <a:lvl1pPr algn="l">
              <a:defRPr sz="6000" cap="all" baseline="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rtlCol="0"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1FBFD526-F385-422D-A7A7-BCE72D8141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3"/>
            <a:ext cx="5288281" cy="6857999"/>
          </a:xfrm>
          <a:custGeom>
            <a:avLst/>
            <a:gdLst>
              <a:gd name="connsiteX0" fmla="*/ 0 w 5288281"/>
              <a:gd name="connsiteY0" fmla="*/ 0 h 6857999"/>
              <a:gd name="connsiteX1" fmla="*/ 1707378 w 5288281"/>
              <a:gd name="connsiteY1" fmla="*/ 0 h 6857999"/>
              <a:gd name="connsiteX2" fmla="*/ 1707378 w 5288281"/>
              <a:gd name="connsiteY2" fmla="*/ 1511096 h 6857999"/>
              <a:gd name="connsiteX3" fmla="*/ 5288281 w 5288281"/>
              <a:gd name="connsiteY3" fmla="*/ 1511096 h 6857999"/>
              <a:gd name="connsiteX4" fmla="*/ 5288281 w 5288281"/>
              <a:gd name="connsiteY4" fmla="*/ 3253159 h 6857999"/>
              <a:gd name="connsiteX5" fmla="*/ 1707378 w 5288281"/>
              <a:gd name="connsiteY5" fmla="*/ 3253159 h 6857999"/>
              <a:gd name="connsiteX6" fmla="*/ 1707378 w 5288281"/>
              <a:gd name="connsiteY6" fmla="*/ 5115860 h 6857999"/>
              <a:gd name="connsiteX7" fmla="*/ 5272034 w 5288281"/>
              <a:gd name="connsiteY7" fmla="*/ 5115860 h 6857999"/>
              <a:gd name="connsiteX8" fmla="*/ 5272034 w 5288281"/>
              <a:gd name="connsiteY8" fmla="*/ 6857999 h 6857999"/>
              <a:gd name="connsiteX9" fmla="*/ 0 w 5288281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8281" h="6857999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rtlCol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 dirty="0"/>
              <a:t>#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74238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2" name="Текст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74889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6921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12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3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603500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2324100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1" y="2413000"/>
            <a:ext cx="4114795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3" y="2413000"/>
            <a:ext cx="4114797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2" y="6356350"/>
            <a:ext cx="3038469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844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штаб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76011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7A5A-4225-417D-92C6-1C9A16E3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9BA8EE-BF3B-4E61-9241-4BC605B3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340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11C53D-85FC-41D8-9A69-F4734072CC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4142" y="2046288"/>
            <a:ext cx="554445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7446CE-03E2-409B-B8EF-7C188C1E68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4142" y="3162300"/>
            <a:ext cx="5544458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F4FC59-2ADF-4A3F-BBF9-07FF022209A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40588" y="2046288"/>
            <a:ext cx="41148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7F889E-7C42-4396-AEE8-7B337AFAF1E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240588" y="3162300"/>
            <a:ext cx="4114800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3D57D1-26E8-4CE2-AAA6-482AA55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24918E-7FEA-4406-B5C4-9CA2236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15B8D0-7EB3-42DC-AD4D-51B34268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7DCBA-487E-4B33-BB90-0DADF95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679E440-088D-4C5E-AE96-53292A60A147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51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142" y="1850572"/>
            <a:ext cx="10134601" cy="409302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620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4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0" name="Текст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4115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8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3" name="Рисунок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0" name="Рисунок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2" name="Рисунок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7" name="Текст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8" name="Текст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9" name="Текст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0" name="Текст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1" name="Текст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2" name="Текст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3" name="Текст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4" name="Текст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5" name="Текст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6" name="Текст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7" name="Текст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8" name="Текст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9" name="Текст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80" name="Текст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51908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4 столбец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2">
            <a:extLst>
              <a:ext uri="{FF2B5EF4-FFF2-40B4-BE49-F238E27FC236}">
                <a16:creationId xmlns:a16="http://schemas.microsoft.com/office/drawing/2014/main" id="{3135F811-46C6-4574-99D7-6B90FE873B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AB03F056-6BD3-4D1E-B794-6796E05CC4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D442E15-02E7-470A-B455-1641DC03E51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7AB804A3-DDE8-4F7C-AA96-94BD898660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41D76E21-775F-4F86-8F17-E8258055D6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290EB005-534F-4E5E-81D4-3795AF32C8F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4DDA664B-9E00-41E2-903A-87130EEDB2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F38183B6-48F8-4715-8596-BFC77AFE924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0C6D44CB-DAE7-40C8-B7B5-3AC0F92E224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D388CB94-B0AB-4513-9265-432FA36890D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82DB4D40-3550-49E6-AF64-41E7E499F45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F6056747-20EC-4D2B-8AD5-79902BC5184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568700" y="4464453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418097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60771" y="4136571"/>
            <a:ext cx="3907972" cy="1883230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43743" cy="365125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514" y="6356350"/>
            <a:ext cx="2175532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7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8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26578" y="0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7" name="Текст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85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1242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86" y="2903538"/>
            <a:ext cx="3104198" cy="345475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141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894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2223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9601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0305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6CB12E29-CEAA-4595-B65C-5BE0B527C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3811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9A5A9E4A-8FA1-4B1A-86F3-162A0ED25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66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1656AF90-4012-4B9E-81A7-2796EE40A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41519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E34BCA93-D058-4D61-BAE5-2671E15723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1848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0BE8C5BE-9959-40C7-83C2-546EBFBC14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9226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FC20880-2D17-4854-A424-DED10A8A8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49930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1 столбц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419184"/>
            <a:ext cx="2362200" cy="1110286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изображение и объек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633" y="690928"/>
            <a:ext cx="4501910" cy="732282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427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799" y="2318657"/>
            <a:ext cx="4203247" cy="1440996"/>
          </a:xfrm>
        </p:spPr>
        <p:txBody>
          <a:bodyPr lIns="0" rtlCol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799" y="4147457"/>
            <a:ext cx="4203247" cy="153216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0085" y="4546575"/>
            <a:ext cx="1500624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143" y="5201920"/>
            <a:ext cx="5747657" cy="992505"/>
          </a:xfrm>
        </p:spPr>
        <p:txBody>
          <a:bodyPr rtlCol="0" anchor="ctr">
            <a:normAutofit/>
          </a:bodyPr>
          <a:lstStyle>
            <a:lvl1pPr>
              <a:defRPr sz="4800" cap="all" baseline="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Графический объект 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Графический объект 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5441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2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3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8" name="Дата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036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FA4A-CE52-4DA0-8842-74FE37E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CD1D-6E4A-43CA-A3D4-B104CE2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1BDA0-5B55-4A85-ACBF-31F8F3EB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AA55C-7321-4214-9297-F53B7B9E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30C71-8F7D-4855-A35C-46C83B4BF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666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67" r:id="rId4"/>
    <p:sldLayoutId id="2147483668" r:id="rId5"/>
    <p:sldLayoutId id="2147483669" r:id="rId6"/>
    <p:sldLayoutId id="2147483670" r:id="rId7"/>
    <p:sldLayoutId id="2147483651" r:id="rId8"/>
    <p:sldLayoutId id="2147483671" r:id="rId9"/>
    <p:sldLayoutId id="2147483679" r:id="rId10"/>
    <p:sldLayoutId id="2147483677" r:id="rId11"/>
    <p:sldLayoutId id="2147483672" r:id="rId12"/>
    <p:sldLayoutId id="2147483652" r:id="rId13"/>
    <p:sldLayoutId id="2147483653" r:id="rId14"/>
    <p:sldLayoutId id="2147483650" r:id="rId15"/>
    <p:sldLayoutId id="2147483654" r:id="rId16"/>
    <p:sldLayoutId id="2147483674" r:id="rId17"/>
    <p:sldLayoutId id="2147483676" r:id="rId18"/>
    <p:sldLayoutId id="2147483673" r:id="rId19"/>
    <p:sldLayoutId id="214748367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пный план девушки, которая пишет&#10;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19" y="0"/>
            <a:ext cx="12192000" cy="6858000"/>
          </a:xfr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216" y="3667946"/>
            <a:ext cx="9285382" cy="1277857"/>
          </a:xfrm>
        </p:spPr>
        <p:txBody>
          <a:bodyPr rtlCol="0">
            <a:noAutofit/>
          </a:bodyPr>
          <a:lstStyle/>
          <a:p>
            <a:pPr rtl="0"/>
            <a:r>
              <a:rPr lang="ru-RU" sz="4400" dirty="0"/>
              <a:t>СОВРЕМЕННЫЕ ТРЕНДЫ В УПРАВЛЕНИИ ПЕРСОНАЛОМ</a:t>
            </a:r>
          </a:p>
        </p:txBody>
      </p:sp>
      <p:sp>
        <p:nvSpPr>
          <p:cNvPr id="32" name="Подзаголовок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3490" y="5301575"/>
            <a:ext cx="3914226" cy="1011675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ru-RU" dirty="0"/>
              <a:t>Дохин </a:t>
            </a:r>
            <a:r>
              <a:rPr lang="ru-RU" dirty="0" err="1"/>
              <a:t>м.в</a:t>
            </a:r>
            <a:r>
              <a:rPr lang="ru-RU" dirty="0"/>
              <a:t>., </a:t>
            </a:r>
            <a:r>
              <a:rPr lang="ru-RU" dirty="0" err="1"/>
              <a:t>зд</a:t>
            </a:r>
            <a:r>
              <a:rPr lang="ru-RU" dirty="0"/>
              <a:t> по экономике и финансам </a:t>
            </a:r>
            <a:r>
              <a:rPr lang="ru-RU" dirty="0" err="1"/>
              <a:t>ооо</a:t>
            </a:r>
            <a:r>
              <a:rPr lang="ru-RU" dirty="0"/>
              <a:t> «Строй монтаж инжиниринг»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6546" y="1808332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71633" y="2194465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Создание среды, в которой каждый сотрудник чувствует себя ценным, независимо от пола, возраста, национальности или других факторов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8. Инклюзивность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6546" y="3837492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71633" y="4192269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Укрепление инноваций, улучшение имиджа компании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76546" y="5072878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71633" y="5356996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• Антидискриминационные программы.</a:t>
            </a:r>
          </a:p>
          <a:p>
            <a:pPr rtl="0"/>
            <a:r>
              <a:rPr lang="ru-RU" sz="1800" dirty="0"/>
              <a:t> • Поддержка разнообразия в командах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0D03DB-75A2-43F0-9CAB-EBFE01EF6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5" y="2353573"/>
            <a:ext cx="5316619" cy="354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384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516" y="1707472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6650" y="217482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Открытые коммуникации между руководством и сотрудниками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9. Прозрачность в управлении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01516" y="3183246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52162" y="3671825"/>
            <a:ext cx="6150749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Повышение доверия, улучшение взаимодействия в команде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01516" y="4603860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57936" y="5097645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Регулярные отчеты о целях компании.</a:t>
            </a:r>
          </a:p>
          <a:p>
            <a:pPr rtl="0"/>
            <a:r>
              <a:rPr lang="ru-RU" sz="1800" dirty="0"/>
              <a:t>  Честная обратная связь.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26D2D7-7D68-4DD8-9DEA-CD8304E63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6" y="1827020"/>
            <a:ext cx="4529330" cy="45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15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9432" y="1872167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78556" y="231392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Вовлечение сотрудников в процесс принятия ключевых решений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10. Прозрачность в управлении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49432" y="3357380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8556" y="3666796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Сотрудники чувствуют свою значимость, повышается мотивация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9432" y="4817501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78556" y="5477543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</a:t>
            </a:r>
            <a:r>
              <a:rPr lang="ru-RU" sz="1800" dirty="0" err="1"/>
              <a:t>Брейнстормы</a:t>
            </a:r>
            <a:r>
              <a:rPr lang="ru-RU" sz="1800" dirty="0"/>
              <a:t>.</a:t>
            </a:r>
          </a:p>
          <a:p>
            <a:pPr rtl="0"/>
            <a:r>
              <a:rPr lang="ru-RU" sz="1800" dirty="0"/>
              <a:t> Опросы мнений перед внедрением изменений.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D7369-DB58-4CDB-A012-FBB407B3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7" y="2313924"/>
            <a:ext cx="562900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109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пный план девушки, которая пишет&#10;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495" y="2405607"/>
            <a:ext cx="9285382" cy="1277857"/>
          </a:xfrm>
        </p:spPr>
        <p:txBody>
          <a:bodyPr rtlCol="0">
            <a:noAutofit/>
          </a:bodyPr>
          <a:lstStyle/>
          <a:p>
            <a:pPr rtl="0"/>
            <a:r>
              <a:rPr lang="ru-RU" sz="4400" dirty="0"/>
              <a:t>Спасибо за внимание!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6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">
            <a:extLst>
              <a:ext uri="{FF2B5EF4-FFF2-40B4-BE49-F238E27FC236}">
                <a16:creationId xmlns:a16="http://schemas.microsoft.com/office/drawing/2014/main" id="{FB19BD1C-075E-A74F-B379-737B98CAF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7334" y="1463344"/>
            <a:ext cx="3475341" cy="679046"/>
          </a:xfrm>
        </p:spPr>
        <p:txBody>
          <a:bodyPr vert="horz" lIns="0" tIns="45720" rIns="91440" bIns="45720" rtlCol="0" anchor="t">
            <a:normAutofit/>
          </a:bodyPr>
          <a:lstStyle/>
          <a:p>
            <a:pPr rtl="0"/>
            <a:r>
              <a:rPr lang="ru-RU" sz="2400" dirty="0"/>
              <a:t>90-н.в</a:t>
            </a:r>
            <a:r>
              <a:rPr lang="ru-RU" dirty="0"/>
              <a:t>.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724BB97F-B86E-2C42-8391-A2B8B7D7D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2845" y="1866508"/>
            <a:ext cx="3768927" cy="1114818"/>
          </a:xfrm>
        </p:spPr>
        <p:txBody>
          <a:bodyPr rtlCol="0">
            <a:normAutofit/>
          </a:bodyPr>
          <a:lstStyle/>
          <a:p>
            <a:pPr rtl="0"/>
            <a:r>
              <a:rPr lang="ru-RU" sz="1600" b="1" dirty="0"/>
              <a:t>Развитие культуры взаимоотношений работодатель-сотрудник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E874D5FC-7122-4EA9-A7AA-BA3F9A46DF3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559B810C-73DF-B44C-80E1-083E2F3B7C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0795" y="3339988"/>
            <a:ext cx="3295186" cy="320381"/>
          </a:xfrm>
        </p:spPr>
        <p:txBody>
          <a:bodyPr rtlCol="0"/>
          <a:lstStyle/>
          <a:p>
            <a:pPr rtl="0"/>
            <a:r>
              <a:rPr lang="ru-RU" sz="2400" dirty="0"/>
              <a:t>70-80 </a:t>
            </a:r>
            <a:r>
              <a:rPr lang="ru-RU" sz="2400" dirty="0" err="1"/>
              <a:t>хх</a:t>
            </a:r>
            <a:r>
              <a:rPr lang="ru-RU" sz="2400" dirty="0"/>
              <a:t> в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1FA41B41-DD97-A64E-8203-BA7A580F5A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0795" y="3685463"/>
            <a:ext cx="4203090" cy="971377"/>
          </a:xfrm>
        </p:spPr>
        <p:txBody>
          <a:bodyPr rtlCol="0">
            <a:normAutofit fontScale="92500"/>
          </a:bodyPr>
          <a:lstStyle/>
          <a:p>
            <a:pPr rtl="0"/>
            <a:r>
              <a:rPr lang="ru-RU" sz="1700" b="1" dirty="0"/>
              <a:t>В ВУЗы вводятся программы, связанные с Управлением человеческими ресурсами</a:t>
            </a:r>
          </a:p>
          <a:p>
            <a:pPr rtl="0"/>
            <a:endParaRPr lang="ru-RU" dirty="0"/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D1DAC95E-B0DB-8B46-B628-F1B5520F05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31710" y="4857968"/>
            <a:ext cx="3295186" cy="320381"/>
          </a:xfrm>
        </p:spPr>
        <p:txBody>
          <a:bodyPr rtlCol="0"/>
          <a:lstStyle/>
          <a:p>
            <a:pPr rtl="0"/>
            <a:r>
              <a:rPr lang="en-US" sz="2400" dirty="0"/>
              <a:t>50-60</a:t>
            </a:r>
            <a:r>
              <a:rPr lang="ru-RU" sz="2400" dirty="0"/>
              <a:t> </a:t>
            </a:r>
            <a:r>
              <a:rPr lang="ru-RU" sz="2400" dirty="0" err="1"/>
              <a:t>хх</a:t>
            </a:r>
            <a:r>
              <a:rPr lang="ru-RU" sz="2400" dirty="0"/>
              <a:t> в.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84DA0D9F-5083-A949-8155-00F064833C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31710" y="5203444"/>
            <a:ext cx="4401725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600" b="1" dirty="0"/>
              <a:t>Концепция человеческих отношений (формируется понимание об отношении менеджеров к работникам)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1" y="844132"/>
            <a:ext cx="5024119" cy="924808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хронология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4E5E51-49B3-4672-80B6-6073CB4C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1" y="1992984"/>
            <a:ext cx="3639532" cy="363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568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1786" y="1762379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4870" y="1665063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600" b="1" dirty="0"/>
              <a:t>Наставничество становится важным инструментом в адаптации, обучении и развитии сотрудников. Опытные коллеги помогают новым или менее опытным сотрудникам развиваться, делясь своим опытом и знаниями.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/>
          <a:lstStyle/>
          <a:p>
            <a:pPr rtl="0"/>
            <a:r>
              <a:rPr lang="ru-RU" dirty="0"/>
              <a:t>1. Наставничество 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0132" y="3700658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0132" y="4021039"/>
            <a:ext cx="5041422" cy="822774"/>
          </a:xfrm>
        </p:spPr>
        <p:txBody>
          <a:bodyPr rtlCol="0">
            <a:noAutofit/>
          </a:bodyPr>
          <a:lstStyle/>
          <a:p>
            <a:pPr rtl="0"/>
            <a:r>
              <a:rPr lang="ru-RU" sz="1600" b="1" dirty="0"/>
              <a:t>Ускорение адаптации, укрепление командного духа, персонализация обучения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11232" y="5140087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4908" y="5484218"/>
            <a:ext cx="6971384" cy="822775"/>
          </a:xfrm>
        </p:spPr>
        <p:txBody>
          <a:bodyPr rtlCol="0">
            <a:noAutofit/>
          </a:bodyPr>
          <a:lstStyle/>
          <a:p>
            <a:pPr rtl="0"/>
            <a:r>
              <a:rPr lang="ru-RU" sz="1600" b="1" dirty="0"/>
              <a:t>Программы наставничества, платформы для менторства, регулярные встречи наставника и подопечного.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DEA9AA-C133-49E5-996A-98770029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48" y="1864331"/>
            <a:ext cx="5222631" cy="348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молодой человек в защитных очках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694955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4768" y="2069658"/>
            <a:ext cx="5042568" cy="345476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sz="2400" dirty="0"/>
              <a:t>Описание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4768" y="241513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Использование технологий для автоматизации HR-процессов и анализа данных о персонале.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rtlCol="0"/>
          <a:lstStyle/>
          <a:p>
            <a:pPr rtl="0"/>
            <a:r>
              <a:rPr lang="ru-RU" dirty="0"/>
              <a:t>2. Цифровизация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99239" y="3332677"/>
            <a:ext cx="2431119" cy="320381"/>
          </a:xfrm>
        </p:spPr>
        <p:txBody>
          <a:bodyPr rtlCol="0"/>
          <a:lstStyle/>
          <a:p>
            <a:pPr rtl="0"/>
            <a:r>
              <a:rPr lang="ru-RU" sz="2400" dirty="0"/>
              <a:t>Инструменты: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53335" y="3697001"/>
            <a:ext cx="6955536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Чат-боты: Обработка запросов сотрудников, помощь в подборе персонала.</a:t>
            </a:r>
          </a:p>
          <a:p>
            <a:pPr rtl="0"/>
            <a:r>
              <a:rPr lang="ru-RU" sz="1800" dirty="0"/>
              <a:t>HR-аналитика: Прогнозирование текучести кадров, оценка эффективности работы команд.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68605" y="5608942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9889" y="5499081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Экономия времени, улучшение точности решений, доступ к данным в реальном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7490" y="1751350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1126" y="2209186"/>
            <a:ext cx="5041422" cy="540104"/>
          </a:xfrm>
        </p:spPr>
        <p:txBody>
          <a:bodyPr rtlCol="0">
            <a:normAutofit/>
          </a:bodyPr>
          <a:lstStyle/>
          <a:p>
            <a:pPr rtl="0"/>
            <a:r>
              <a:rPr lang="ru-RU" sz="1800" dirty="0"/>
              <a:t>Работа из дома, из офиса или их комбинация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3. Удаленные и гибридные графики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87490" y="3058211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51126" y="366644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Повышение продуктивности, снижение затрат на офис, расширение географии найма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87490" y="4757215"/>
            <a:ext cx="2053574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71633" y="5088509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Важно обеспечить справедливые условия для сотрудников, работающих из дома и в офисе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634F46-0576-4D67-90C2-A5E523DC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58" y="2535810"/>
            <a:ext cx="5214634" cy="2920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1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молодой человек в защитных очках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694955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4768" y="1974743"/>
            <a:ext cx="5042568" cy="345476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sz="2400" dirty="0"/>
              <a:t>Описание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5914" y="2281727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Компании предоставляют возможности для баланса между работой и личной жизнью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4. Фокус на комфорт сотрудников </a:t>
            </a:r>
            <a:r>
              <a:rPr lang="en-US" dirty="0"/>
              <a:t>(work-life balance)</a:t>
            </a:r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18E5D0F5-4C11-47EE-BA9F-DEF2F44DD3D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99434" y="3404310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Инструменты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580" y="3724720"/>
            <a:ext cx="5041422" cy="891208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• Гибкие графики.</a:t>
            </a:r>
          </a:p>
          <a:p>
            <a:pPr rtl="0"/>
            <a:r>
              <a:rPr lang="ru-RU" sz="1800" dirty="0"/>
              <a:t> • Услуги по поддержке ментального здоровья.</a:t>
            </a:r>
          </a:p>
          <a:p>
            <a:pPr rtl="0"/>
            <a:r>
              <a:rPr lang="ru-RU" sz="1800" dirty="0"/>
              <a:t> • Дополнительные выходные и дни для отдыха.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98579" y="5404148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78589" y="5686037"/>
            <a:ext cx="6694954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Снижение стресса, повышение вовлеченности и продуктивности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270274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рупный план монтажной платы">
            <a:extLst>
              <a:ext uri="{FF2B5EF4-FFF2-40B4-BE49-F238E27FC236}">
                <a16:creationId xmlns:a16="http://schemas.microsoft.com/office/drawing/2014/main" id="{7E46DF18-087D-4FF8-A5A2-0C0EAD0306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578" y="0"/>
            <a:ext cx="5765422" cy="6858000"/>
          </a:xfrm>
        </p:spPr>
      </p:pic>
      <p:pic>
        <p:nvPicPr>
          <p:cNvPr id="12" name="Рисунок 11" descr="молодой человек, пишущий на доске">
            <a:extLst>
              <a:ext uri="{FF2B5EF4-FFF2-40B4-BE49-F238E27FC236}">
                <a16:creationId xmlns:a16="http://schemas.microsoft.com/office/drawing/2014/main" id="{C8584C16-529D-49FC-9E5D-414F662195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7" y="-16298"/>
            <a:ext cx="5555640" cy="687429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F84C8A3-BFE6-44FA-B04F-1AE7E2151B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1172" y="2148204"/>
            <a:ext cx="3996964" cy="47042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Постоянное развитие сотрудников через обучение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C3C4A8-F198-4008-B069-610BBFEC409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D21F17E-3711-4948-8F8C-9D77E89C60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24215" y="3389607"/>
            <a:ext cx="4522131" cy="47042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 err="1"/>
              <a:t>Микрообучение</a:t>
            </a:r>
            <a:endParaRPr lang="ru-RU" sz="1800" dirty="0"/>
          </a:p>
          <a:p>
            <a:pPr rtl="0"/>
            <a:r>
              <a:rPr lang="ru-RU" sz="1800" dirty="0"/>
              <a:t>Онлайн-платформы (</a:t>
            </a:r>
            <a:r>
              <a:rPr lang="en-US" sz="1800" dirty="0"/>
              <a:t>Coursera</a:t>
            </a:r>
            <a:r>
              <a:rPr lang="ru-RU" sz="1800" dirty="0"/>
              <a:t>)</a:t>
            </a:r>
          </a:p>
          <a:p>
            <a:pPr rtl="0"/>
            <a:r>
              <a:rPr lang="ru-RU" sz="1800" dirty="0"/>
              <a:t>Программы повышения квалификации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F903324-E706-4B0F-AAA4-EE70028E86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64740" y="5513959"/>
            <a:ext cx="3784852" cy="47042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Удержание сотрудников, повышение их эффективности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15" y="786099"/>
            <a:ext cx="4114800" cy="75698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5. Обучение и развитие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75F21FFD-8B6A-48EB-BEF3-68632874DE2A}"/>
              </a:ext>
            </a:extLst>
          </p:cNvPr>
          <p:cNvSpPr txBox="1">
            <a:spLocks/>
          </p:cNvSpPr>
          <p:nvPr/>
        </p:nvSpPr>
        <p:spPr>
          <a:xfrm>
            <a:off x="4266721" y="3083524"/>
            <a:ext cx="5042568" cy="345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Форматы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24B9128C-8598-4E13-BE2B-6B94B660E588}"/>
              </a:ext>
            </a:extLst>
          </p:cNvPr>
          <p:cNvSpPr txBox="1">
            <a:spLocks/>
          </p:cNvSpPr>
          <p:nvPr/>
        </p:nvSpPr>
        <p:spPr>
          <a:xfrm>
            <a:off x="4939632" y="1846525"/>
            <a:ext cx="5042568" cy="345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</a:rPr>
              <a:t>Описание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83424AF5-7190-40BE-A1EB-AF072A923064}"/>
              </a:ext>
            </a:extLst>
          </p:cNvPr>
          <p:cNvSpPr txBox="1">
            <a:spLocks/>
          </p:cNvSpPr>
          <p:nvPr/>
        </p:nvSpPr>
        <p:spPr>
          <a:xfrm>
            <a:off x="2964740" y="5092493"/>
            <a:ext cx="5042568" cy="345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254683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0" y="1864869"/>
            <a:ext cx="243120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03208" y="2220431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Компании фокусируются на экологической и социальной ответственности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6. Социальная </a:t>
            </a:r>
            <a:r>
              <a:rPr lang="ru-RU" dirty="0" err="1"/>
              <a:t>ответсвенность</a:t>
            </a:r>
            <a:r>
              <a:rPr lang="ru-RU" dirty="0"/>
              <a:t> (</a:t>
            </a:r>
            <a:r>
              <a:rPr lang="en-US" dirty="0"/>
              <a:t>ESG)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12931" y="3148230"/>
            <a:ext cx="5042568" cy="410666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03208" y="5287991"/>
            <a:ext cx="6002111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• Участие в благотворительных проектах.</a:t>
            </a:r>
          </a:p>
          <a:p>
            <a:pPr rtl="0"/>
            <a:r>
              <a:rPr lang="ru-RU" sz="1800" dirty="0"/>
              <a:t> • Уменьшение углеродного следа.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3400" y="4699846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03208" y="3534167"/>
            <a:ext cx="5041422" cy="1049833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Улучшение репутации компании, повышение лояльности сотрудников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E2EA58-B151-445F-ACFB-00982E7E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0" y="1912494"/>
            <a:ext cx="6436548" cy="429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24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0916" y="1891092"/>
            <a:ext cx="5042568" cy="345473"/>
          </a:xfrm>
        </p:spPr>
        <p:txBody>
          <a:bodyPr vert="horz" lIns="0" tIns="45720" rIns="91440" bIns="45720" rtlCol="0" anchor="t">
            <a:noAutofit/>
          </a:bodyPr>
          <a:lstStyle/>
          <a:p>
            <a:pPr rtl="0"/>
            <a:r>
              <a:rPr lang="ru-RU" sz="2400" dirty="0"/>
              <a:t>Смысл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B14EA2-CBDF-4C65-9598-93DEDB4C9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0578" y="232830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Формирование уникальной корпоративной культуры, основанной на ценностях компании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419184"/>
            <a:ext cx="3214540" cy="111028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7. Создание культуры и ценностей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8EB4FD15-5553-45C2-B403-92726A0897A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9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A00EDB-B024-49EC-A7CD-4E3A92A0AC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60916" y="3333063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Преимущества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D82EC7-5ADD-4197-AE50-6BAA12DAE5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50578" y="3897484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Укрепление вовлеченности, привлечение талантов.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BCF128-16BF-47FB-8300-C056A7A674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60916" y="4873054"/>
            <a:ext cx="5042568" cy="320381"/>
          </a:xfrm>
        </p:spPr>
        <p:txBody>
          <a:bodyPr rtlCol="0"/>
          <a:lstStyle/>
          <a:p>
            <a:pPr rtl="0"/>
            <a:r>
              <a:rPr lang="ru-RU" sz="2400" dirty="0"/>
              <a:t>Реализация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D5723A4-63FA-4038-9604-C74D5B19B6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50578" y="5330451"/>
            <a:ext cx="5041422" cy="540104"/>
          </a:xfrm>
        </p:spPr>
        <p:txBody>
          <a:bodyPr rtlCol="0">
            <a:noAutofit/>
          </a:bodyPr>
          <a:lstStyle/>
          <a:p>
            <a:pPr rtl="0"/>
            <a:r>
              <a:rPr lang="ru-RU" sz="1800" dirty="0"/>
              <a:t> • Определение миссии и видения.</a:t>
            </a:r>
          </a:p>
          <a:p>
            <a:pPr rtl="0"/>
            <a:r>
              <a:rPr lang="ru-RU" sz="1800" dirty="0"/>
              <a:t> • Празднование успехов команды.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8CAEA3-F4D5-403A-8CEF-BDA04004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18" y="2063828"/>
            <a:ext cx="5683082" cy="379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856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4">
      <a:dk1>
        <a:srgbClr val="1E1E1E"/>
      </a:dk1>
      <a:lt1>
        <a:sysClr val="window" lastClr="FFFFFF"/>
      </a:lt1>
      <a:dk2>
        <a:srgbClr val="44546A"/>
      </a:dk2>
      <a:lt2>
        <a:srgbClr val="E7E6E6"/>
      </a:lt2>
      <a:accent1>
        <a:srgbClr val="81CC48"/>
      </a:accent1>
      <a:accent2>
        <a:srgbClr val="45BEAD"/>
      </a:accent2>
      <a:accent3>
        <a:srgbClr val="BFFF4B"/>
      </a:accent3>
      <a:accent4>
        <a:srgbClr val="B001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Deck_tm12041065_Win32_LW_v2" id="{4F206296-6CCA-437B-ABEB-95E882651B70}" vid="{35168526-4CBB-4325-9C81-5B5C83385FF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2B6A28-7094-4F7C-9CE6-FEFFCFA7E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502</Words>
  <Application>Microsoft Office PowerPoint</Application>
  <PresentationFormat>Широкоэкранный</PresentationFormat>
  <Paragraphs>114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Source Sans Pro</vt:lpstr>
      <vt:lpstr>Тема Office</vt:lpstr>
      <vt:lpstr>СОВРЕМЕННЫЕ ТРЕНДЫ В УПРАВЛЕНИИ ПЕРСОНАЛОМ</vt:lpstr>
      <vt:lpstr>хронология</vt:lpstr>
      <vt:lpstr>1. Наставничество </vt:lpstr>
      <vt:lpstr>2. Цифровизация</vt:lpstr>
      <vt:lpstr>3. Удаленные и гибридные графики</vt:lpstr>
      <vt:lpstr>4. Фокус на комфорт сотрудников (work-life balance)</vt:lpstr>
      <vt:lpstr>5. Обучение и развитие</vt:lpstr>
      <vt:lpstr>6. Социальная ответсвенность (ESG)</vt:lpstr>
      <vt:lpstr>7. Создание культуры и ценностей</vt:lpstr>
      <vt:lpstr>8. Инклюзивность</vt:lpstr>
      <vt:lpstr>9. Прозрачность в управлении</vt:lpstr>
      <vt:lpstr>10. Прозрачность в управлении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2021-07-29T04:12:45Z</dcterms:created>
  <dcterms:modified xsi:type="dcterms:W3CDTF">2024-12-10T19:20:32Z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