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</p:embeddedFont>
    <p:embeddedFont>
      <p:font typeface="Open Sans Bold" panose="020B0806030504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60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747260"/>
            <a:ext cx="6096000" cy="5539740"/>
          </a:xfrm>
          <a:custGeom>
            <a:avLst/>
            <a:gdLst/>
            <a:ahLst/>
            <a:cxnLst/>
            <a:rect l="l" t="t" r="r" b="b"/>
            <a:pathLst>
              <a:path w="6096000" h="5539740">
                <a:moveTo>
                  <a:pt x="0" y="0"/>
                </a:moveTo>
                <a:lnTo>
                  <a:pt x="6096000" y="0"/>
                </a:lnTo>
                <a:lnTo>
                  <a:pt x="6096000" y="5539740"/>
                </a:lnTo>
                <a:lnTo>
                  <a:pt x="0" y="5539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6000" y="4747260"/>
            <a:ext cx="6096000" cy="5539740"/>
          </a:xfrm>
          <a:custGeom>
            <a:avLst/>
            <a:gdLst/>
            <a:ahLst/>
            <a:cxnLst/>
            <a:rect l="l" t="t" r="r" b="b"/>
            <a:pathLst>
              <a:path w="6096000" h="5539740">
                <a:moveTo>
                  <a:pt x="0" y="0"/>
                </a:moveTo>
                <a:lnTo>
                  <a:pt x="6096000" y="0"/>
                </a:lnTo>
                <a:lnTo>
                  <a:pt x="6096000" y="5539740"/>
                </a:lnTo>
                <a:lnTo>
                  <a:pt x="0" y="5539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92000" y="4747260"/>
            <a:ext cx="6096000" cy="5539740"/>
          </a:xfrm>
          <a:custGeom>
            <a:avLst/>
            <a:gdLst/>
            <a:ahLst/>
            <a:cxnLst/>
            <a:rect l="l" t="t" r="r" b="b"/>
            <a:pathLst>
              <a:path w="6096000" h="5539740">
                <a:moveTo>
                  <a:pt x="0" y="0"/>
                </a:moveTo>
                <a:lnTo>
                  <a:pt x="6096000" y="0"/>
                </a:lnTo>
                <a:lnTo>
                  <a:pt x="6096000" y="5539740"/>
                </a:lnTo>
                <a:lnTo>
                  <a:pt x="0" y="5539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82387" y="4076978"/>
            <a:ext cx="14323226" cy="2507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E69E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НАСТАВНИЧЕСТВО КАК КЛЮЧЕВОЙ ИНСТРУМЕНТ ПОДГОТОВКИ КАДРОВ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endParaRPr lang="en-US" sz="4800" b="1">
              <a:solidFill>
                <a:srgbClr val="E69E4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944270" y="9028159"/>
            <a:ext cx="13968465" cy="1019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7"/>
              </a:lnSpc>
            </a:pPr>
            <a:r>
              <a:rPr lang="en-US" sz="2998" b="1">
                <a:solidFill>
                  <a:srgbClr val="E69E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ВЫПОЛНИЛ:</a:t>
            </a:r>
          </a:p>
          <a:p>
            <a:pPr algn="ctr">
              <a:lnSpc>
                <a:spcPts val="4197"/>
              </a:lnSpc>
              <a:spcBef>
                <a:spcPct val="0"/>
              </a:spcBef>
            </a:pPr>
            <a:r>
              <a:rPr lang="en-US" sz="2998" b="1">
                <a:solidFill>
                  <a:srgbClr val="E69E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БИННАТЛИ НАДЖАФ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07685" y="201631"/>
            <a:ext cx="13697928" cy="232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E69E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МИНОБРНАУКИ РОССИИ</a:t>
            </a:r>
          </a:p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E69E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Федеральное государственное бюджетное образовательное учреждение</a:t>
            </a:r>
          </a:p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E69E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высшего образования</a:t>
            </a:r>
          </a:p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E69E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«САНКТ-ПЕТЕРБУРГСКИЙ ГОСУДАРСТВЕННЫЙ АРХИТЕКТУРНО-СТРОИТЕЛЬНЫЙ УНИВЕРСИТЕТ»</a:t>
            </a:r>
          </a:p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E69E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95183" y="9405789"/>
            <a:ext cx="911867" cy="900261"/>
          </a:xfrm>
          <a:custGeom>
            <a:avLst/>
            <a:gdLst/>
            <a:ahLst/>
            <a:cxnLst/>
            <a:rect l="l" t="t" r="r" b="b"/>
            <a:pathLst>
              <a:path w="911867" h="900261">
                <a:moveTo>
                  <a:pt x="0" y="0"/>
                </a:moveTo>
                <a:lnTo>
                  <a:pt x="911867" y="0"/>
                </a:lnTo>
                <a:lnTo>
                  <a:pt x="911867" y="900261"/>
                </a:lnTo>
                <a:lnTo>
                  <a:pt x="0" y="900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0994" y="1622163"/>
            <a:ext cx="7042674" cy="5700879"/>
            <a:chOff x="0" y="0"/>
            <a:chExt cx="9390232" cy="760117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8821" r="8821"/>
            <a:stretch>
              <a:fillRect/>
            </a:stretch>
          </p:blipFill>
          <p:spPr>
            <a:xfrm>
              <a:off x="0" y="0"/>
              <a:ext cx="9390232" cy="7601172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650994" y="7608627"/>
            <a:ext cx="7042674" cy="2678373"/>
            <a:chOff x="0" y="0"/>
            <a:chExt cx="9390232" cy="357116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21477" b="21477"/>
            <a:stretch>
              <a:fillRect/>
            </a:stretch>
          </p:blipFill>
          <p:spPr>
            <a:xfrm>
              <a:off x="0" y="0"/>
              <a:ext cx="9390232" cy="3571163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10616978" y="3986160"/>
            <a:ext cx="1421257" cy="0"/>
          </a:xfrm>
          <a:prstGeom prst="line">
            <a:avLst/>
          </a:prstGeom>
          <a:ln w="38100" cap="flat">
            <a:solidFill>
              <a:srgbClr val="E69E4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0318611" y="2877344"/>
            <a:ext cx="6013414" cy="745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76"/>
              </a:lnSpc>
            </a:pPr>
            <a:r>
              <a:rPr lang="en-US" sz="478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НАСТАВНИЧЕСТВО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54494" y="4823812"/>
            <a:ext cx="6940689" cy="2183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Наставничество - комплексная систему взаимодействия, объединяющую образовательные, профессиональные и социокультурные функции. 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Его универсальность позволяет адаптировать подход к различным сферам деятельности, обеспечивая передачу знаний и опыта, а также поддержку в личностном и профессиональном развитии.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95183" y="9405789"/>
            <a:ext cx="911867" cy="900261"/>
          </a:xfrm>
          <a:custGeom>
            <a:avLst/>
            <a:gdLst/>
            <a:ahLst/>
            <a:cxnLst/>
            <a:rect l="l" t="t" r="r" b="b"/>
            <a:pathLst>
              <a:path w="911867" h="900261">
                <a:moveTo>
                  <a:pt x="0" y="0"/>
                </a:moveTo>
                <a:lnTo>
                  <a:pt x="911867" y="0"/>
                </a:lnTo>
                <a:lnTo>
                  <a:pt x="911867" y="900261"/>
                </a:lnTo>
                <a:lnTo>
                  <a:pt x="0" y="900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5113742" y="1836928"/>
            <a:ext cx="7591462" cy="0"/>
          </a:xfrm>
          <a:prstGeom prst="line">
            <a:avLst/>
          </a:prstGeom>
          <a:ln w="38100" cap="flat">
            <a:solidFill>
              <a:srgbClr val="E69E4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2986259" y="2867619"/>
            <a:ext cx="11301259" cy="6314578"/>
          </a:xfrm>
          <a:custGeom>
            <a:avLst/>
            <a:gdLst/>
            <a:ahLst/>
            <a:cxnLst/>
            <a:rect l="l" t="t" r="r" b="b"/>
            <a:pathLst>
              <a:path w="11301259" h="6314578">
                <a:moveTo>
                  <a:pt x="0" y="0"/>
                </a:moveTo>
                <a:lnTo>
                  <a:pt x="11301259" y="0"/>
                </a:lnTo>
                <a:lnTo>
                  <a:pt x="11301259" y="6314579"/>
                </a:lnTo>
                <a:lnTo>
                  <a:pt x="0" y="6314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113742" y="662695"/>
            <a:ext cx="8060517" cy="70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4"/>
              </a:lnSpc>
            </a:pPr>
            <a:r>
              <a:rPr lang="en-US" sz="444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ДАННЫЕ ИЗ СТАТИСТИКИ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95183" y="9405789"/>
            <a:ext cx="911867" cy="900261"/>
          </a:xfrm>
          <a:custGeom>
            <a:avLst/>
            <a:gdLst/>
            <a:ahLst/>
            <a:cxnLst/>
            <a:rect l="l" t="t" r="r" b="b"/>
            <a:pathLst>
              <a:path w="911867" h="900261">
                <a:moveTo>
                  <a:pt x="0" y="0"/>
                </a:moveTo>
                <a:lnTo>
                  <a:pt x="911867" y="0"/>
                </a:lnTo>
                <a:lnTo>
                  <a:pt x="911867" y="900261"/>
                </a:lnTo>
                <a:lnTo>
                  <a:pt x="0" y="900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4588" y="1527086"/>
            <a:ext cx="7266907" cy="7731214"/>
            <a:chOff x="0" y="0"/>
            <a:chExt cx="5956300" cy="63368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56300" cy="6336868"/>
            </a:xfrm>
            <a:custGeom>
              <a:avLst/>
              <a:gdLst/>
              <a:ahLst/>
              <a:cxnLst/>
              <a:rect l="l" t="t" r="r" b="b"/>
              <a:pathLst>
                <a:path w="5956300" h="6336868">
                  <a:moveTo>
                    <a:pt x="0" y="6336868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336868"/>
                  </a:lnTo>
                  <a:close/>
                </a:path>
              </a:pathLst>
            </a:custGeom>
            <a:blipFill>
              <a:blip r:embed="rId4"/>
              <a:stretch>
                <a:fillRect l="-29791" r="-29791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8146064" y="1353921"/>
            <a:ext cx="9873512" cy="70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4"/>
              </a:lnSpc>
            </a:pPr>
            <a:r>
              <a:rPr lang="en-US" sz="444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РОЛЬ НАСТАВНИЧЕСТВА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721496" y="2780058"/>
            <a:ext cx="778498" cy="807124"/>
            <a:chOff x="0" y="0"/>
            <a:chExt cx="783973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3973" cy="812800"/>
            </a:xfrm>
            <a:custGeom>
              <a:avLst/>
              <a:gdLst/>
              <a:ahLst/>
              <a:cxnLst/>
              <a:rect l="l" t="t" r="r" b="b"/>
              <a:pathLst>
                <a:path w="783973" h="812800">
                  <a:moveTo>
                    <a:pt x="0" y="0"/>
                  </a:moveTo>
                  <a:lnTo>
                    <a:pt x="783973" y="0"/>
                  </a:lnTo>
                  <a:lnTo>
                    <a:pt x="78397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9E4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8397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844470" y="2978802"/>
            <a:ext cx="532549" cy="37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721496" y="3939228"/>
            <a:ext cx="778498" cy="807124"/>
            <a:chOff x="0" y="0"/>
            <a:chExt cx="783973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973" cy="812800"/>
            </a:xfrm>
            <a:custGeom>
              <a:avLst/>
              <a:gdLst/>
              <a:ahLst/>
              <a:cxnLst/>
              <a:rect l="l" t="t" r="r" b="b"/>
              <a:pathLst>
                <a:path w="783973" h="812800">
                  <a:moveTo>
                    <a:pt x="0" y="0"/>
                  </a:moveTo>
                  <a:lnTo>
                    <a:pt x="783973" y="0"/>
                  </a:lnTo>
                  <a:lnTo>
                    <a:pt x="78397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9E4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78397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844470" y="4137972"/>
            <a:ext cx="532549" cy="37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721496" y="5098777"/>
            <a:ext cx="778498" cy="807124"/>
            <a:chOff x="0" y="0"/>
            <a:chExt cx="783973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83973" cy="812800"/>
            </a:xfrm>
            <a:custGeom>
              <a:avLst/>
              <a:gdLst/>
              <a:ahLst/>
              <a:cxnLst/>
              <a:rect l="l" t="t" r="r" b="b"/>
              <a:pathLst>
                <a:path w="783973" h="812800">
                  <a:moveTo>
                    <a:pt x="0" y="0"/>
                  </a:moveTo>
                  <a:lnTo>
                    <a:pt x="783973" y="0"/>
                  </a:lnTo>
                  <a:lnTo>
                    <a:pt x="78397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9E4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78397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844470" y="5297521"/>
            <a:ext cx="532549" cy="37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97610" y="2783167"/>
            <a:ext cx="7357391" cy="7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Ускоренная адаптация новых сотрудников к рабочим условиям.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597610" y="3942336"/>
            <a:ext cx="11071467" cy="7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Развитие профессиональных компетенций, соответствующих современным требованиям рынка труда.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97610" y="5101844"/>
            <a:ext cx="7882043" cy="7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Выявление и развитие сильных сторон подопечных с помощью опытных наставников.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97610" y="6141196"/>
            <a:ext cx="9421966" cy="1153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Передача негласных знаний, таких как корпоративная культура и взаимодействие с коллегами, клиентами и партнёрами.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721496" y="6179296"/>
            <a:ext cx="778498" cy="807124"/>
            <a:chOff x="0" y="0"/>
            <a:chExt cx="783973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83973" cy="812800"/>
            </a:xfrm>
            <a:custGeom>
              <a:avLst/>
              <a:gdLst/>
              <a:ahLst/>
              <a:cxnLst/>
              <a:rect l="l" t="t" r="r" b="b"/>
              <a:pathLst>
                <a:path w="783973" h="812800">
                  <a:moveTo>
                    <a:pt x="0" y="0"/>
                  </a:moveTo>
                  <a:lnTo>
                    <a:pt x="783973" y="0"/>
                  </a:lnTo>
                  <a:lnTo>
                    <a:pt x="78397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9E4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8397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844470" y="6378040"/>
            <a:ext cx="532549" cy="37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</a:p>
        </p:txBody>
      </p:sp>
      <p:sp>
        <p:nvSpPr>
          <p:cNvPr id="26" name="AutoShape 26"/>
          <p:cNvSpPr/>
          <p:nvPr/>
        </p:nvSpPr>
        <p:spPr>
          <a:xfrm>
            <a:off x="8146064" y="2208558"/>
            <a:ext cx="7152893" cy="0"/>
          </a:xfrm>
          <a:prstGeom prst="line">
            <a:avLst/>
          </a:prstGeom>
          <a:ln w="38100" cap="flat">
            <a:solidFill>
              <a:srgbClr val="E69E4A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95183" y="9405789"/>
            <a:ext cx="911867" cy="900261"/>
          </a:xfrm>
          <a:custGeom>
            <a:avLst/>
            <a:gdLst/>
            <a:ahLst/>
            <a:cxnLst/>
            <a:rect l="l" t="t" r="r" b="b"/>
            <a:pathLst>
              <a:path w="911867" h="900261">
                <a:moveTo>
                  <a:pt x="0" y="0"/>
                </a:moveTo>
                <a:lnTo>
                  <a:pt x="911867" y="0"/>
                </a:lnTo>
                <a:lnTo>
                  <a:pt x="911867" y="900261"/>
                </a:lnTo>
                <a:lnTo>
                  <a:pt x="0" y="900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99067" y="346697"/>
            <a:ext cx="11105069" cy="141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4"/>
              </a:lnSpc>
            </a:pPr>
            <a:r>
              <a:rPr lang="en-US" sz="444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ПРЕИМУЩЕСТВА И ВЫЗОВЫ</a:t>
            </a:r>
          </a:p>
          <a:p>
            <a:pPr algn="l">
              <a:lnSpc>
                <a:spcPts val="5644"/>
              </a:lnSpc>
            </a:pPr>
            <a:endParaRPr lang="en-US" sz="4444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114097" y="4162140"/>
            <a:ext cx="778498" cy="807124"/>
            <a:chOff x="0" y="0"/>
            <a:chExt cx="783973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3973" cy="812800"/>
            </a:xfrm>
            <a:custGeom>
              <a:avLst/>
              <a:gdLst/>
              <a:ahLst/>
              <a:cxnLst/>
              <a:rect l="l" t="t" r="r" b="b"/>
              <a:pathLst>
                <a:path w="783973" h="812800">
                  <a:moveTo>
                    <a:pt x="0" y="0"/>
                  </a:moveTo>
                  <a:lnTo>
                    <a:pt x="783973" y="0"/>
                  </a:lnTo>
                  <a:lnTo>
                    <a:pt x="78397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9E4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78397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237071" y="4360884"/>
            <a:ext cx="532549" cy="37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114097" y="5321309"/>
            <a:ext cx="778498" cy="807124"/>
            <a:chOff x="0" y="0"/>
            <a:chExt cx="78397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973" cy="812800"/>
            </a:xfrm>
            <a:custGeom>
              <a:avLst/>
              <a:gdLst/>
              <a:ahLst/>
              <a:cxnLst/>
              <a:rect l="l" t="t" r="r" b="b"/>
              <a:pathLst>
                <a:path w="783973" h="812800">
                  <a:moveTo>
                    <a:pt x="0" y="0"/>
                  </a:moveTo>
                  <a:lnTo>
                    <a:pt x="783973" y="0"/>
                  </a:lnTo>
                  <a:lnTo>
                    <a:pt x="78397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9E4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8397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237071" y="5520053"/>
            <a:ext cx="532549" cy="37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114097" y="6480858"/>
            <a:ext cx="778498" cy="807124"/>
            <a:chOff x="0" y="0"/>
            <a:chExt cx="783973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3973" cy="812800"/>
            </a:xfrm>
            <a:custGeom>
              <a:avLst/>
              <a:gdLst/>
              <a:ahLst/>
              <a:cxnLst/>
              <a:rect l="l" t="t" r="r" b="b"/>
              <a:pathLst>
                <a:path w="783973" h="812800">
                  <a:moveTo>
                    <a:pt x="0" y="0"/>
                  </a:moveTo>
                  <a:lnTo>
                    <a:pt x="783973" y="0"/>
                  </a:lnTo>
                  <a:lnTo>
                    <a:pt x="78397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9E4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8397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237071" y="6679602"/>
            <a:ext cx="532549" cy="37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52538" y="4360100"/>
            <a:ext cx="7357391" cy="372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Нехватка квалифицированных наставников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59765" y="5519269"/>
            <a:ext cx="11071467" cy="372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Укрепление корпоративной культуры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52538" y="5519269"/>
            <a:ext cx="7882043" cy="372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Сопротивление сотрудников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52538" y="6483925"/>
            <a:ext cx="9421966" cy="7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Затраты времени</a:t>
            </a:r>
          </a:p>
          <a:p>
            <a:pPr algn="l">
              <a:lnSpc>
                <a:spcPts val="3096"/>
              </a:lnSpc>
              <a:spcBef>
                <a:spcPct val="0"/>
              </a:spcBef>
            </a:pPr>
            <a:endParaRPr lang="en-US" sz="2212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4299067" y="1269069"/>
            <a:ext cx="8388666" cy="0"/>
          </a:xfrm>
          <a:prstGeom prst="line">
            <a:avLst/>
          </a:prstGeom>
          <a:ln w="38100" cap="flat">
            <a:solidFill>
              <a:srgbClr val="E69E4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1"/>
          <p:cNvSpPr txBox="1"/>
          <p:nvPr/>
        </p:nvSpPr>
        <p:spPr>
          <a:xfrm>
            <a:off x="1028700" y="4358356"/>
            <a:ext cx="7357391" cy="372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Повышение профессионализма кадров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56903" y="2844705"/>
            <a:ext cx="5100985" cy="141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4"/>
              </a:lnSpc>
            </a:pPr>
            <a:r>
              <a:rPr lang="en-US" sz="444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ПРЕИМУЩЕСТВА </a:t>
            </a:r>
          </a:p>
          <a:p>
            <a:pPr algn="l">
              <a:lnSpc>
                <a:spcPts val="5644"/>
              </a:lnSpc>
            </a:pPr>
            <a:endParaRPr lang="en-US" sz="4444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519753" y="2844705"/>
            <a:ext cx="3347612" cy="141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4"/>
              </a:lnSpc>
            </a:pPr>
            <a:r>
              <a:rPr lang="en-US" sz="444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ВЫЗОВЫ</a:t>
            </a:r>
          </a:p>
          <a:p>
            <a:pPr algn="l">
              <a:lnSpc>
                <a:spcPts val="5644"/>
              </a:lnSpc>
            </a:pPr>
            <a:endParaRPr lang="en-US" sz="4444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1859765" y="3720889"/>
            <a:ext cx="5135112" cy="0"/>
          </a:xfrm>
          <a:prstGeom prst="line">
            <a:avLst/>
          </a:prstGeom>
          <a:ln w="38100" cap="flat">
            <a:solidFill>
              <a:srgbClr val="E69E4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11519753" y="3553382"/>
            <a:ext cx="3075427" cy="0"/>
          </a:xfrm>
          <a:prstGeom prst="line">
            <a:avLst/>
          </a:prstGeom>
          <a:ln w="38100" cap="flat">
            <a:solidFill>
              <a:srgbClr val="E69E4A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2319" y="394158"/>
            <a:ext cx="14676462" cy="141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4"/>
              </a:lnSpc>
            </a:pPr>
            <a:r>
              <a:rPr lang="en-US" sz="444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НАСТАВНИЧЕСТВО В СТРОИТЕЛЬНОЙ ОТРАСЛИ</a:t>
            </a:r>
          </a:p>
          <a:p>
            <a:pPr algn="l">
              <a:lnSpc>
                <a:spcPts val="5644"/>
              </a:lnSpc>
            </a:pPr>
            <a:endParaRPr lang="en-US" sz="4444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299067" y="1316530"/>
            <a:ext cx="8388666" cy="0"/>
          </a:xfrm>
          <a:prstGeom prst="line">
            <a:avLst/>
          </a:prstGeom>
          <a:ln w="38100" cap="flat">
            <a:solidFill>
              <a:srgbClr val="E69E4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332223" y="1610115"/>
            <a:ext cx="5582603" cy="5939294"/>
            <a:chOff x="0" y="0"/>
            <a:chExt cx="5956300" cy="63368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56300" cy="6336868"/>
            </a:xfrm>
            <a:custGeom>
              <a:avLst/>
              <a:gdLst/>
              <a:ahLst/>
              <a:cxnLst/>
              <a:rect l="l" t="t" r="r" b="b"/>
              <a:pathLst>
                <a:path w="5956300" h="6336868">
                  <a:moveTo>
                    <a:pt x="0" y="6336868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336868"/>
                  </a:lnTo>
                  <a:close/>
                </a:path>
              </a:pathLst>
            </a:custGeom>
            <a:blipFill>
              <a:blip r:embed="rId2"/>
              <a:stretch>
                <a:fillRect l="-30293" r="-30293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32223" y="7685462"/>
            <a:ext cx="4941176" cy="2506617"/>
          </a:xfrm>
          <a:custGeom>
            <a:avLst/>
            <a:gdLst/>
            <a:ahLst/>
            <a:cxnLst/>
            <a:rect l="l" t="t" r="r" b="b"/>
            <a:pathLst>
              <a:path w="4941176" h="2506617">
                <a:moveTo>
                  <a:pt x="0" y="0"/>
                </a:moveTo>
                <a:lnTo>
                  <a:pt x="4941175" y="0"/>
                </a:lnTo>
                <a:lnTo>
                  <a:pt x="4941175" y="2506617"/>
                </a:lnTo>
                <a:lnTo>
                  <a:pt x="0" y="25066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32" t="-59717" r="-1440" b="-4602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927818" y="2459746"/>
            <a:ext cx="2312732" cy="2569702"/>
          </a:xfrm>
          <a:custGeom>
            <a:avLst/>
            <a:gdLst/>
            <a:ahLst/>
            <a:cxnLst/>
            <a:rect l="l" t="t" r="r" b="b"/>
            <a:pathLst>
              <a:path w="2312732" h="2569702">
                <a:moveTo>
                  <a:pt x="0" y="0"/>
                </a:moveTo>
                <a:lnTo>
                  <a:pt x="2312731" y="0"/>
                </a:lnTo>
                <a:lnTo>
                  <a:pt x="2312731" y="2569702"/>
                </a:lnTo>
                <a:lnTo>
                  <a:pt x="0" y="2569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608649" y="2953614"/>
            <a:ext cx="8553885" cy="154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HeadHunter (HH) подсчитали, что дефицит работников в строительной отрасли в 2023 году вырос на 31 процент в сравнении с показателем 2022-го, или примерно на 100 тысяч человек.</a:t>
            </a:r>
          </a:p>
        </p:txBody>
      </p:sp>
      <p:sp>
        <p:nvSpPr>
          <p:cNvPr id="9" name="Freeform 9"/>
          <p:cNvSpPr/>
          <p:nvPr/>
        </p:nvSpPr>
        <p:spPr>
          <a:xfrm>
            <a:off x="6310940" y="6153615"/>
            <a:ext cx="3039366" cy="2597276"/>
          </a:xfrm>
          <a:custGeom>
            <a:avLst/>
            <a:gdLst/>
            <a:ahLst/>
            <a:cxnLst/>
            <a:rect l="l" t="t" r="r" b="b"/>
            <a:pathLst>
              <a:path w="3039366" h="2597276">
                <a:moveTo>
                  <a:pt x="0" y="0"/>
                </a:moveTo>
                <a:lnTo>
                  <a:pt x="3039366" y="0"/>
                </a:lnTo>
                <a:lnTo>
                  <a:pt x="3039366" y="2597276"/>
                </a:lnTo>
                <a:lnTo>
                  <a:pt x="0" y="2597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746420" y="6270783"/>
            <a:ext cx="7773912" cy="232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GrantThornton: </a:t>
            </a:r>
          </a:p>
          <a:p>
            <a:pPr algn="just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предприниматели строительного рынка стали чаще задумываться о поиске квалифицированных сотрудников и развитии персонала. 25% опрошенных заявили, что планируют вкладывать деньги в развитие наставничества, а 23%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Half Triangle Shape"/>
          <p:cNvSpPr/>
          <p:nvPr/>
        </p:nvSpPr>
        <p:spPr>
          <a:xfrm>
            <a:off x="17395183" y="9405789"/>
            <a:ext cx="911867" cy="900261"/>
          </a:xfrm>
          <a:custGeom>
            <a:avLst/>
            <a:gdLst/>
            <a:ahLst/>
            <a:cxnLst/>
            <a:rect l="l" t="t" r="r" b="b"/>
            <a:pathLst>
              <a:path w="911867" h="900261">
                <a:moveTo>
                  <a:pt x="0" y="0"/>
                </a:moveTo>
                <a:lnTo>
                  <a:pt x="911867" y="0"/>
                </a:lnTo>
                <a:lnTo>
                  <a:pt x="911867" y="900261"/>
                </a:lnTo>
                <a:lnTo>
                  <a:pt x="0" y="900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5202" y="3183272"/>
            <a:ext cx="3388048" cy="5688184"/>
            <a:chOff x="0" y="0"/>
            <a:chExt cx="3133810" cy="52613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3810" cy="5261345"/>
            </a:xfrm>
            <a:custGeom>
              <a:avLst/>
              <a:gdLst/>
              <a:ahLst/>
              <a:cxnLst/>
              <a:rect l="l" t="t" r="r" b="b"/>
              <a:pathLst>
                <a:path w="3133810" h="5261345">
                  <a:moveTo>
                    <a:pt x="3009350" y="5261345"/>
                  </a:moveTo>
                  <a:lnTo>
                    <a:pt x="124460" y="5261345"/>
                  </a:lnTo>
                  <a:cubicBezTo>
                    <a:pt x="55880" y="5261345"/>
                    <a:pt x="0" y="5205465"/>
                    <a:pt x="0" y="51368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5136885"/>
                  </a:lnTo>
                  <a:cubicBezTo>
                    <a:pt x="3133810" y="5205465"/>
                    <a:pt x="3077930" y="5261345"/>
                    <a:pt x="3009350" y="5261345"/>
                  </a:cubicBezTo>
                  <a:close/>
                </a:path>
              </a:pathLst>
            </a:custGeom>
            <a:solidFill>
              <a:srgbClr val="C8843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88348" y="3183272"/>
            <a:ext cx="3354902" cy="335488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99" r="-2499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5446389" y="3183272"/>
            <a:ext cx="3388048" cy="5688184"/>
            <a:chOff x="0" y="0"/>
            <a:chExt cx="3133810" cy="52613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33810" cy="5261345"/>
            </a:xfrm>
            <a:custGeom>
              <a:avLst/>
              <a:gdLst/>
              <a:ahLst/>
              <a:cxnLst/>
              <a:rect l="l" t="t" r="r" b="b"/>
              <a:pathLst>
                <a:path w="3133810" h="5261345">
                  <a:moveTo>
                    <a:pt x="3009350" y="5261345"/>
                  </a:moveTo>
                  <a:lnTo>
                    <a:pt x="124460" y="5261345"/>
                  </a:lnTo>
                  <a:cubicBezTo>
                    <a:pt x="55880" y="5261345"/>
                    <a:pt x="0" y="5205465"/>
                    <a:pt x="0" y="51368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5136885"/>
                  </a:lnTo>
                  <a:cubicBezTo>
                    <a:pt x="3133810" y="5205465"/>
                    <a:pt x="3077930" y="5261345"/>
                    <a:pt x="3009350" y="5261345"/>
                  </a:cubicBezTo>
                  <a:close/>
                </a:path>
              </a:pathLst>
            </a:custGeom>
            <a:solidFill>
              <a:srgbClr val="C8843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566694" y="3183272"/>
            <a:ext cx="3354902" cy="335488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4999" r="-24999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862666" y="7248583"/>
            <a:ext cx="3006267" cy="714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9"/>
              </a:lnSpc>
              <a:spcBef>
                <a:spcPct val="0"/>
              </a:spcBef>
            </a:pPr>
            <a:r>
              <a:rPr lang="en-US" sz="221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Традиционное наставничество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86728" y="542231"/>
            <a:ext cx="14094227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МОДЕЛИ НАСТАВНИЧЕСТВА</a:t>
            </a:r>
          </a:p>
          <a:p>
            <a:pPr marL="0" lvl="0" indent="0" algn="ctr">
              <a:lnSpc>
                <a:spcPts val="5280"/>
              </a:lnSpc>
              <a:spcBef>
                <a:spcPct val="0"/>
              </a:spcBef>
            </a:pPr>
            <a:endParaRPr lang="en-US" sz="4400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15329" y="7200658"/>
            <a:ext cx="2657633" cy="7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Групповое наставничество</a:t>
            </a:r>
          </a:p>
        </p:txBody>
      </p:sp>
      <p:sp>
        <p:nvSpPr>
          <p:cNvPr id="14" name="AutoShape 14"/>
          <p:cNvSpPr/>
          <p:nvPr/>
        </p:nvSpPr>
        <p:spPr>
          <a:xfrm>
            <a:off x="5116095" y="1435165"/>
            <a:ext cx="8682896" cy="0"/>
          </a:xfrm>
          <a:prstGeom prst="line">
            <a:avLst/>
          </a:prstGeom>
          <a:ln w="38100" cap="flat">
            <a:solidFill>
              <a:srgbClr val="E69E4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9237577" y="3183272"/>
            <a:ext cx="3388048" cy="5688184"/>
            <a:chOff x="0" y="0"/>
            <a:chExt cx="3133810" cy="52613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33810" cy="5261345"/>
            </a:xfrm>
            <a:custGeom>
              <a:avLst/>
              <a:gdLst/>
              <a:ahLst/>
              <a:cxnLst/>
              <a:rect l="l" t="t" r="r" b="b"/>
              <a:pathLst>
                <a:path w="3133810" h="5261345">
                  <a:moveTo>
                    <a:pt x="3009350" y="5261345"/>
                  </a:moveTo>
                  <a:lnTo>
                    <a:pt x="124460" y="5261345"/>
                  </a:lnTo>
                  <a:cubicBezTo>
                    <a:pt x="55880" y="5261345"/>
                    <a:pt x="0" y="5205465"/>
                    <a:pt x="0" y="51368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5136885"/>
                  </a:lnTo>
                  <a:cubicBezTo>
                    <a:pt x="3133810" y="5205465"/>
                    <a:pt x="3077930" y="5261345"/>
                    <a:pt x="3009350" y="5261345"/>
                  </a:cubicBezTo>
                  <a:close/>
                </a:path>
              </a:pathLst>
            </a:custGeom>
            <a:solidFill>
              <a:srgbClr val="C8843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270723" y="3183272"/>
            <a:ext cx="3354902" cy="335488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t="-25000" b="-25000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13244750" y="3183272"/>
            <a:ext cx="3388048" cy="5688184"/>
            <a:chOff x="0" y="0"/>
            <a:chExt cx="3133810" cy="526134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33810" cy="5261345"/>
            </a:xfrm>
            <a:custGeom>
              <a:avLst/>
              <a:gdLst/>
              <a:ahLst/>
              <a:cxnLst/>
              <a:rect l="l" t="t" r="r" b="b"/>
              <a:pathLst>
                <a:path w="3133810" h="5261345">
                  <a:moveTo>
                    <a:pt x="3009350" y="5261345"/>
                  </a:moveTo>
                  <a:lnTo>
                    <a:pt x="124460" y="5261345"/>
                  </a:lnTo>
                  <a:cubicBezTo>
                    <a:pt x="55880" y="5261345"/>
                    <a:pt x="0" y="5205465"/>
                    <a:pt x="0" y="51368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5136885"/>
                  </a:lnTo>
                  <a:cubicBezTo>
                    <a:pt x="3133810" y="5205465"/>
                    <a:pt x="3077930" y="5261345"/>
                    <a:pt x="3009350" y="5261345"/>
                  </a:cubicBezTo>
                  <a:close/>
                </a:path>
              </a:pathLst>
            </a:custGeom>
            <a:solidFill>
              <a:srgbClr val="C8843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3159025" y="3183272"/>
            <a:ext cx="3354902" cy="3354888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t="-25000" b="-25000"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9710738" y="7248583"/>
            <a:ext cx="2657633" cy="714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9"/>
              </a:lnSpc>
              <a:spcBef>
                <a:spcPct val="0"/>
              </a:spcBef>
            </a:pPr>
            <a:r>
              <a:rPr lang="en-US" sz="221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Перекрёстное наставничество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73375" y="7200658"/>
            <a:ext cx="2657633" cy="7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Наставничество "обратного типа"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Half Triangle Shape"/>
          <p:cNvSpPr/>
          <p:nvPr/>
        </p:nvSpPr>
        <p:spPr>
          <a:xfrm>
            <a:off x="17395183" y="9405789"/>
            <a:ext cx="911867" cy="900261"/>
          </a:xfrm>
          <a:custGeom>
            <a:avLst/>
            <a:gdLst/>
            <a:ahLst/>
            <a:cxnLst/>
            <a:rect l="l" t="t" r="r" b="b"/>
            <a:pathLst>
              <a:path w="911867" h="900261">
                <a:moveTo>
                  <a:pt x="0" y="0"/>
                </a:moveTo>
                <a:lnTo>
                  <a:pt x="911867" y="0"/>
                </a:lnTo>
                <a:lnTo>
                  <a:pt x="911867" y="900261"/>
                </a:lnTo>
                <a:lnTo>
                  <a:pt x="0" y="900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64755" y="287943"/>
            <a:ext cx="9562188" cy="2014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ru-RU" sz="4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Методология по разработке системы наставничества в строительной организации</a:t>
            </a:r>
            <a:endParaRPr lang="en-US" sz="44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10421" y="2551948"/>
            <a:ext cx="9156503" cy="0"/>
          </a:xfrm>
          <a:prstGeom prst="line">
            <a:avLst/>
          </a:prstGeom>
          <a:ln w="38100" cap="flat">
            <a:solidFill>
              <a:srgbClr val="E69E4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1086747" y="668011"/>
            <a:ext cx="7042674" cy="6360303"/>
            <a:chOff x="0" y="0"/>
            <a:chExt cx="9390232" cy="848040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11798" r="11798"/>
            <a:stretch>
              <a:fillRect/>
            </a:stretch>
          </p:blipFill>
          <p:spPr>
            <a:xfrm>
              <a:off x="0" y="0"/>
              <a:ext cx="9390232" cy="8480404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1170674" y="7422125"/>
            <a:ext cx="7042674" cy="2678373"/>
            <a:chOff x="0" y="0"/>
            <a:chExt cx="9390232" cy="357116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t="14304" b="28613"/>
            <a:stretch>
              <a:fillRect/>
            </a:stretch>
          </p:blipFill>
          <p:spPr>
            <a:xfrm>
              <a:off x="0" y="0"/>
              <a:ext cx="9390232" cy="3571163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564755" y="3169194"/>
            <a:ext cx="778498" cy="807124"/>
            <a:chOff x="0" y="0"/>
            <a:chExt cx="783973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83973" cy="812800"/>
            </a:xfrm>
            <a:custGeom>
              <a:avLst/>
              <a:gdLst/>
              <a:ahLst/>
              <a:cxnLst/>
              <a:rect l="l" t="t" r="r" b="b"/>
              <a:pathLst>
                <a:path w="783973" h="812800">
                  <a:moveTo>
                    <a:pt x="0" y="0"/>
                  </a:moveTo>
                  <a:lnTo>
                    <a:pt x="783973" y="0"/>
                  </a:lnTo>
                  <a:lnTo>
                    <a:pt x="78397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9E4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8397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64755" y="4328364"/>
            <a:ext cx="778498" cy="807124"/>
            <a:chOff x="0" y="0"/>
            <a:chExt cx="783973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3973" cy="812800"/>
            </a:xfrm>
            <a:custGeom>
              <a:avLst/>
              <a:gdLst/>
              <a:ahLst/>
              <a:cxnLst/>
              <a:rect l="l" t="t" r="r" b="b"/>
              <a:pathLst>
                <a:path w="783973" h="812800">
                  <a:moveTo>
                    <a:pt x="0" y="0"/>
                  </a:moveTo>
                  <a:lnTo>
                    <a:pt x="783973" y="0"/>
                  </a:lnTo>
                  <a:lnTo>
                    <a:pt x="78397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9E4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8397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64755" y="5487913"/>
            <a:ext cx="778498" cy="807124"/>
            <a:chOff x="0" y="0"/>
            <a:chExt cx="783973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83973" cy="812800"/>
            </a:xfrm>
            <a:custGeom>
              <a:avLst/>
              <a:gdLst/>
              <a:ahLst/>
              <a:cxnLst/>
              <a:rect l="l" t="t" r="r" b="b"/>
              <a:pathLst>
                <a:path w="783973" h="812800">
                  <a:moveTo>
                    <a:pt x="0" y="0"/>
                  </a:moveTo>
                  <a:lnTo>
                    <a:pt x="783973" y="0"/>
                  </a:lnTo>
                  <a:lnTo>
                    <a:pt x="78397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9E4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8397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64755" y="6568432"/>
            <a:ext cx="778498" cy="807124"/>
            <a:chOff x="0" y="0"/>
            <a:chExt cx="783973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83973" cy="812800"/>
            </a:xfrm>
            <a:custGeom>
              <a:avLst/>
              <a:gdLst/>
              <a:ahLst/>
              <a:cxnLst/>
              <a:rect l="l" t="t" r="r" b="b"/>
              <a:pathLst>
                <a:path w="783973" h="812800">
                  <a:moveTo>
                    <a:pt x="0" y="0"/>
                  </a:moveTo>
                  <a:lnTo>
                    <a:pt x="783973" y="0"/>
                  </a:lnTo>
                  <a:lnTo>
                    <a:pt x="78397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9E4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8397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87730" y="3367938"/>
            <a:ext cx="532549" cy="37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7730" y="4527107"/>
            <a:ext cx="532549" cy="37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7730" y="5686657"/>
            <a:ext cx="532549" cy="37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40870" y="3367938"/>
            <a:ext cx="7357391" cy="372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Четкое определение целей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40870" y="4526324"/>
            <a:ext cx="11071467" cy="371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  <a:spcBef>
                <a:spcPct val="0"/>
              </a:spcBef>
            </a:pPr>
            <a:r>
              <a:rPr lang="en-US" sz="2212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Выбор</a:t>
            </a:r>
            <a:r>
              <a:rPr lang="en-US" sz="2212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12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наставников</a:t>
            </a:r>
            <a:endParaRPr lang="ru-RU" sz="2212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440870" y="5685873"/>
            <a:ext cx="7882043" cy="372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Регулярные встречи и обратная связь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40870" y="6766392"/>
            <a:ext cx="9421966" cy="372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Использование цифровых инструментов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7730" y="6767176"/>
            <a:ext cx="532549" cy="37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564755" y="7518145"/>
            <a:ext cx="778498" cy="807124"/>
            <a:chOff x="0" y="0"/>
            <a:chExt cx="783973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83973" cy="812800"/>
            </a:xfrm>
            <a:custGeom>
              <a:avLst/>
              <a:gdLst/>
              <a:ahLst/>
              <a:cxnLst/>
              <a:rect l="l" t="t" r="r" b="b"/>
              <a:pathLst>
                <a:path w="783973" h="812800">
                  <a:moveTo>
                    <a:pt x="0" y="0"/>
                  </a:moveTo>
                  <a:lnTo>
                    <a:pt x="783973" y="0"/>
                  </a:lnTo>
                  <a:lnTo>
                    <a:pt x="78397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9E4A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78397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64755" y="8598664"/>
            <a:ext cx="778498" cy="807124"/>
            <a:chOff x="0" y="0"/>
            <a:chExt cx="783973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83973" cy="812800"/>
            </a:xfrm>
            <a:custGeom>
              <a:avLst/>
              <a:gdLst/>
              <a:ahLst/>
              <a:cxnLst/>
              <a:rect l="l" t="t" r="r" b="b"/>
              <a:pathLst>
                <a:path w="783973" h="812800">
                  <a:moveTo>
                    <a:pt x="0" y="0"/>
                  </a:moveTo>
                  <a:lnTo>
                    <a:pt x="783973" y="0"/>
                  </a:lnTo>
                  <a:lnTo>
                    <a:pt x="78397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9E4A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78397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687730" y="7716889"/>
            <a:ext cx="532549" cy="37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7730" y="8797408"/>
            <a:ext cx="532549" cy="37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06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10421" y="7735505"/>
            <a:ext cx="7042674" cy="372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Разработка</a:t>
            </a:r>
            <a:r>
              <a:rPr lang="en-US" sz="2212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и </a:t>
            </a:r>
            <a:r>
              <a:rPr lang="en-US" sz="2212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обучение</a:t>
            </a:r>
            <a:r>
              <a:rPr lang="en-US" sz="2212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12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наставников</a:t>
            </a:r>
            <a:endParaRPr lang="en-US" sz="2212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440870" y="8797408"/>
            <a:ext cx="3681822" cy="372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Мотивация и признание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30747" y="298833"/>
            <a:ext cx="16128553" cy="1535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Трехсторонняя польза наставничества для организации, наставников и подопечных</a:t>
            </a:r>
          </a:p>
        </p:txBody>
      </p:sp>
      <p:sp>
        <p:nvSpPr>
          <p:cNvPr id="3" name="AutoShape 3"/>
          <p:cNvSpPr/>
          <p:nvPr/>
        </p:nvSpPr>
        <p:spPr>
          <a:xfrm>
            <a:off x="2751217" y="2172265"/>
            <a:ext cx="13143180" cy="0"/>
          </a:xfrm>
          <a:prstGeom prst="line">
            <a:avLst/>
          </a:prstGeom>
          <a:ln w="38100" cap="flat">
            <a:solidFill>
              <a:srgbClr val="E69E4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715109" y="3207002"/>
            <a:ext cx="5598302" cy="2566321"/>
            <a:chOff x="0" y="0"/>
            <a:chExt cx="11477364" cy="52613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77365" cy="5261345"/>
            </a:xfrm>
            <a:custGeom>
              <a:avLst/>
              <a:gdLst/>
              <a:ahLst/>
              <a:cxnLst/>
              <a:rect l="l" t="t" r="r" b="b"/>
              <a:pathLst>
                <a:path w="11477365" h="5261345">
                  <a:moveTo>
                    <a:pt x="11352904" y="5261345"/>
                  </a:moveTo>
                  <a:lnTo>
                    <a:pt x="124460" y="5261345"/>
                  </a:lnTo>
                  <a:cubicBezTo>
                    <a:pt x="55880" y="5261345"/>
                    <a:pt x="0" y="5205465"/>
                    <a:pt x="0" y="51368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352904" y="0"/>
                  </a:lnTo>
                  <a:cubicBezTo>
                    <a:pt x="11421484" y="0"/>
                    <a:pt x="11477365" y="55880"/>
                    <a:pt x="11477365" y="124460"/>
                  </a:cubicBezTo>
                  <a:lnTo>
                    <a:pt x="11477365" y="5136885"/>
                  </a:lnTo>
                  <a:cubicBezTo>
                    <a:pt x="11477365" y="5205465"/>
                    <a:pt x="11421484" y="5261345"/>
                    <a:pt x="11352904" y="5261345"/>
                  </a:cubicBezTo>
                  <a:close/>
                </a:path>
              </a:pathLst>
            </a:custGeom>
            <a:solidFill>
              <a:srgbClr val="C8843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600216" y="3207002"/>
            <a:ext cx="5598302" cy="2566321"/>
            <a:chOff x="0" y="0"/>
            <a:chExt cx="11477364" cy="52613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77365" cy="5261345"/>
            </a:xfrm>
            <a:custGeom>
              <a:avLst/>
              <a:gdLst/>
              <a:ahLst/>
              <a:cxnLst/>
              <a:rect l="l" t="t" r="r" b="b"/>
              <a:pathLst>
                <a:path w="11477365" h="5261345">
                  <a:moveTo>
                    <a:pt x="11352904" y="5261345"/>
                  </a:moveTo>
                  <a:lnTo>
                    <a:pt x="124460" y="5261345"/>
                  </a:lnTo>
                  <a:cubicBezTo>
                    <a:pt x="55880" y="5261345"/>
                    <a:pt x="0" y="5205465"/>
                    <a:pt x="0" y="51368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352904" y="0"/>
                  </a:lnTo>
                  <a:cubicBezTo>
                    <a:pt x="11421484" y="0"/>
                    <a:pt x="11477365" y="55880"/>
                    <a:pt x="11477365" y="124460"/>
                  </a:cubicBezTo>
                  <a:lnTo>
                    <a:pt x="11477365" y="5136885"/>
                  </a:lnTo>
                  <a:cubicBezTo>
                    <a:pt x="11477365" y="5205465"/>
                    <a:pt x="11421484" y="5261345"/>
                    <a:pt x="11352904" y="5261345"/>
                  </a:cubicBezTo>
                  <a:close/>
                </a:path>
              </a:pathLst>
            </a:custGeom>
            <a:solidFill>
              <a:srgbClr val="C8843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150807" y="6883334"/>
            <a:ext cx="5598302" cy="2566321"/>
            <a:chOff x="0" y="0"/>
            <a:chExt cx="11477364" cy="52613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77365" cy="5261345"/>
            </a:xfrm>
            <a:custGeom>
              <a:avLst/>
              <a:gdLst/>
              <a:ahLst/>
              <a:cxnLst/>
              <a:rect l="l" t="t" r="r" b="b"/>
              <a:pathLst>
                <a:path w="11477365" h="5261345">
                  <a:moveTo>
                    <a:pt x="11352904" y="5261345"/>
                  </a:moveTo>
                  <a:lnTo>
                    <a:pt x="124460" y="5261345"/>
                  </a:lnTo>
                  <a:cubicBezTo>
                    <a:pt x="55880" y="5261345"/>
                    <a:pt x="0" y="5205465"/>
                    <a:pt x="0" y="51368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352904" y="0"/>
                  </a:lnTo>
                  <a:cubicBezTo>
                    <a:pt x="11421484" y="0"/>
                    <a:pt x="11477365" y="55880"/>
                    <a:pt x="11477365" y="124460"/>
                  </a:cubicBezTo>
                  <a:lnTo>
                    <a:pt x="11477365" y="5136885"/>
                  </a:lnTo>
                  <a:cubicBezTo>
                    <a:pt x="11477365" y="5205465"/>
                    <a:pt x="11421484" y="5261345"/>
                    <a:pt x="11352904" y="5261345"/>
                  </a:cubicBezTo>
                  <a:close/>
                </a:path>
              </a:pathLst>
            </a:custGeom>
            <a:solidFill>
              <a:srgbClr val="C8843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715109" y="3312898"/>
            <a:ext cx="5598302" cy="372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Обучаемые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27706" y="3312898"/>
            <a:ext cx="1943323" cy="372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Наставников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53456" y="7073965"/>
            <a:ext cx="1981088" cy="372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Организация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27692" y="3894423"/>
            <a:ext cx="4543351" cy="1153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· Развитие лидерских качеств </a:t>
            </a:r>
          </a:p>
          <a:p>
            <a:pPr algn="just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· Признание и статус </a:t>
            </a:r>
          </a:p>
          <a:p>
            <a:pPr algn="just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· Личное удовлетворение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08881" y="7797740"/>
            <a:ext cx="4470239" cy="1153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· Снижение текучести кадров </a:t>
            </a:r>
          </a:p>
          <a:p>
            <a:pPr algn="just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· Оптимизация процессов </a:t>
            </a:r>
          </a:p>
          <a:p>
            <a:pPr algn="just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· Повышение мотивации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70583" y="3990122"/>
            <a:ext cx="4487354" cy="1153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· Скорейшая адаптация </a:t>
            </a:r>
          </a:p>
          <a:p>
            <a:pPr algn="l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· Профессиональное развитие</a:t>
            </a:r>
          </a:p>
          <a:p>
            <a:pPr algn="l">
              <a:lnSpc>
                <a:spcPts val="3096"/>
              </a:lnSpc>
              <a:spcBef>
                <a:spcPct val="0"/>
              </a:spcBef>
            </a:pPr>
            <a:r>
              <a:rPr lang="en-US" sz="2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· Повышение уверенности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305</Words>
  <Application>Microsoft Office PowerPoint</Application>
  <PresentationFormat>Произвольный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Arial</vt:lpstr>
      <vt:lpstr>Open Sans Bold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 в строительной отрасли</dc:title>
  <cp:lastModifiedBy>Дарисюк</cp:lastModifiedBy>
  <cp:revision>2</cp:revision>
  <dcterms:created xsi:type="dcterms:W3CDTF">2006-08-16T00:00:00Z</dcterms:created>
  <dcterms:modified xsi:type="dcterms:W3CDTF">2024-12-09T19:58:31Z</dcterms:modified>
  <dc:identifier>DAGYvJFPhEs</dc:identifier>
</cp:coreProperties>
</file>