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4"/>
  </p:sldMasterIdLst>
  <p:notesMasterIdLst>
    <p:notesMasterId r:id="rId22"/>
  </p:notesMasterIdLst>
  <p:sldIdLst>
    <p:sldId id="431" r:id="rId5"/>
    <p:sldId id="722" r:id="rId6"/>
    <p:sldId id="723" r:id="rId7"/>
    <p:sldId id="724" r:id="rId8"/>
    <p:sldId id="403" r:id="rId9"/>
    <p:sldId id="436" r:id="rId10"/>
    <p:sldId id="726" r:id="rId11"/>
    <p:sldId id="454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721" r:id="rId21"/>
  </p:sldIdLst>
  <p:sldSz cx="12192000" cy="6858000"/>
  <p:notesSz cx="6797675" cy="9926638"/>
  <p:embeddedFontLst>
    <p:embeddedFont>
      <p:font typeface="Arial Unicode MS" panose="020B0604020202020204" charset="-128"/>
      <p:regular r:id="rId23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Segoe UI Semibold" panose="020B0702040204020203" pitchFamily="34" charset="0"/>
      <p:bold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151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303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453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605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755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2906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057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208" algn="l" defTabSz="91430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94235F-779F-42C8-BDB1-CF3E694F8052}">
          <p14:sldIdLst>
            <p14:sldId id="431"/>
            <p14:sldId id="722"/>
            <p14:sldId id="723"/>
            <p14:sldId id="724"/>
            <p14:sldId id="403"/>
            <p14:sldId id="436"/>
            <p14:sldId id="726"/>
            <p14:sldId id="454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Новые слайды" id="{67864ED8-A1E6-4032-B748-0DA80404D64A}">
          <p14:sldIdLst>
            <p14:sldId id="7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092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  <p15:guide id="7" pos="393" userDrawn="1">
          <p15:clr>
            <a:srgbClr val="A4A3A4"/>
          </p15:clr>
        </p15:guide>
        <p15:guide id="8" pos="2661" userDrawn="1">
          <p15:clr>
            <a:srgbClr val="A4A3A4"/>
          </p15:clr>
        </p15:guide>
        <p15:guide id="9" orient="horz" pos="3702" userDrawn="1">
          <p15:clr>
            <a:srgbClr val="A4A3A4"/>
          </p15:clr>
        </p15:guide>
        <p15:guide id="10" orient="horz" pos="2591" userDrawn="1">
          <p15:clr>
            <a:srgbClr val="A4A3A4"/>
          </p15:clr>
        </p15:guide>
        <p15:guide id="11" pos="574" userDrawn="1">
          <p15:clr>
            <a:srgbClr val="A4A3A4"/>
          </p15:clr>
        </p15:guide>
        <p15:guide id="12" orient="horz" pos="39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нстантинова Юлия Эугениюсовна" initials="КЮЭ" lastIdx="5" clrIdx="0">
    <p:extLst>
      <p:ext uri="{19B8F6BF-5375-455C-9EA6-DF929625EA0E}">
        <p15:presenceInfo xmlns:p15="http://schemas.microsoft.com/office/powerpoint/2012/main" userId="S-1-5-21-4197854514-885563653-2564410059-63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354"/>
    <a:srgbClr val="AEA59E"/>
    <a:srgbClr val="C14524"/>
    <a:srgbClr val="C92630"/>
    <a:srgbClr val="9A9068"/>
    <a:srgbClr val="C0B748"/>
    <a:srgbClr val="E49278"/>
    <a:srgbClr val="AA432C"/>
    <a:srgbClr val="C79F3B"/>
    <a:srgbClr val="E5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65" autoAdjust="0"/>
  </p:normalViewPr>
  <p:slideViewPr>
    <p:cSldViewPr snapToGrid="0">
      <p:cViewPr varScale="1">
        <p:scale>
          <a:sx n="106" d="100"/>
          <a:sy n="106" d="100"/>
        </p:scale>
        <p:origin x="756" y="102"/>
      </p:cViewPr>
      <p:guideLst>
        <p:guide orient="horz" pos="2160"/>
        <p:guide orient="horz" pos="2092"/>
        <p:guide orient="horz" pos="459"/>
        <p:guide orient="horz" pos="3543"/>
        <p:guide orient="horz" pos="3997"/>
        <p:guide orient="horz" pos="640"/>
        <p:guide pos="393"/>
        <p:guide pos="2661"/>
        <p:guide orient="horz" pos="3702"/>
        <p:guide orient="horz" pos="2591"/>
        <p:guide pos="574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03" latinLnBrk="0">
      <a:defRPr sz="1200">
        <a:latin typeface="+mn-lt"/>
        <a:ea typeface="+mn-ea"/>
        <a:cs typeface="+mn-cs"/>
        <a:sym typeface="Calibri"/>
      </a:defRPr>
    </a:lvl1pPr>
    <a:lvl2pPr indent="228600" defTabSz="914303" latinLnBrk="0">
      <a:defRPr sz="1200">
        <a:latin typeface="+mn-lt"/>
        <a:ea typeface="+mn-ea"/>
        <a:cs typeface="+mn-cs"/>
        <a:sym typeface="Calibri"/>
      </a:defRPr>
    </a:lvl2pPr>
    <a:lvl3pPr indent="457200" defTabSz="914303" latinLnBrk="0">
      <a:defRPr sz="1200">
        <a:latin typeface="+mn-lt"/>
        <a:ea typeface="+mn-ea"/>
        <a:cs typeface="+mn-cs"/>
        <a:sym typeface="Calibri"/>
      </a:defRPr>
    </a:lvl3pPr>
    <a:lvl4pPr indent="685800" defTabSz="914303" latinLnBrk="0">
      <a:defRPr sz="1200">
        <a:latin typeface="+mn-lt"/>
        <a:ea typeface="+mn-ea"/>
        <a:cs typeface="+mn-cs"/>
        <a:sym typeface="Calibri"/>
      </a:defRPr>
    </a:lvl4pPr>
    <a:lvl5pPr indent="914400" defTabSz="914303" latinLnBrk="0">
      <a:defRPr sz="1200">
        <a:latin typeface="+mn-lt"/>
        <a:ea typeface="+mn-ea"/>
        <a:cs typeface="+mn-cs"/>
        <a:sym typeface="Calibri"/>
      </a:defRPr>
    </a:lvl5pPr>
    <a:lvl6pPr indent="1143000" defTabSz="914303" latinLnBrk="0">
      <a:defRPr sz="1200">
        <a:latin typeface="+mn-lt"/>
        <a:ea typeface="+mn-ea"/>
        <a:cs typeface="+mn-cs"/>
        <a:sym typeface="Calibri"/>
      </a:defRPr>
    </a:lvl6pPr>
    <a:lvl7pPr indent="1371600" defTabSz="914303" latinLnBrk="0">
      <a:defRPr sz="1200">
        <a:latin typeface="+mn-lt"/>
        <a:ea typeface="+mn-ea"/>
        <a:cs typeface="+mn-cs"/>
        <a:sym typeface="Calibri"/>
      </a:defRPr>
    </a:lvl7pPr>
    <a:lvl8pPr indent="1600200" defTabSz="914303" latinLnBrk="0">
      <a:defRPr sz="1200">
        <a:latin typeface="+mn-lt"/>
        <a:ea typeface="+mn-ea"/>
        <a:cs typeface="+mn-cs"/>
        <a:sym typeface="Calibri"/>
      </a:defRPr>
    </a:lvl8pPr>
    <a:lvl9pPr indent="1828800" defTabSz="914303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61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9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1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8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1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1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1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3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C482E-AEE0-45A5-8F8E-02FC5666A73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0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.png"/><Relationship Id="rId7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03282-C095-42CA-B00B-26DB153800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-420" r="28260" b="-7"/>
          <a:stretch/>
        </p:blipFill>
        <p:spPr bwMode="auto">
          <a:xfrm>
            <a:off x="7021002" y="-36826"/>
            <a:ext cx="5170999" cy="6894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1" name="Прямоугольник 9"/>
          <p:cNvSpPr/>
          <p:nvPr/>
        </p:nvSpPr>
        <p:spPr>
          <a:xfrm>
            <a:off x="0" y="0"/>
            <a:ext cx="7021002" cy="68659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3" name="Прямоугольник 15"/>
          <p:cNvSpPr/>
          <p:nvPr/>
        </p:nvSpPr>
        <p:spPr>
          <a:xfrm>
            <a:off x="-1" y="1687159"/>
            <a:ext cx="7145867" cy="2048115"/>
          </a:xfrm>
          <a:prstGeom prst="homePlat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4" name="Заголовок 1"/>
          <p:cNvSpPr txBox="1"/>
          <p:nvPr/>
        </p:nvSpPr>
        <p:spPr>
          <a:xfrm>
            <a:off x="284480" y="1733209"/>
            <a:ext cx="5457293" cy="1925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2200" spc="-30" dirty="0">
                <a:latin typeface="Arial" panose="020B0604020202020204" pitchFamily="34" charset="0"/>
                <a:cs typeface="Arial" panose="020B0604020202020204" pitchFamily="34" charset="0"/>
              </a:rPr>
              <a:t>О направлениях деятельности </a:t>
            </a:r>
            <a:r>
              <a:rPr lang="ru-RU" sz="2200" spc="-30" dirty="0" err="1"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r>
              <a:rPr lang="ru-RU" sz="2200" spc="-30" dirty="0">
                <a:latin typeface="Arial" panose="020B0604020202020204" pitchFamily="34" charset="0"/>
                <a:cs typeface="Arial" panose="020B0604020202020204" pitchFamily="34" charset="0"/>
              </a:rPr>
              <a:t> в рамках реализации Концепции подготовки кадров для строительной отрасли и жилищно-коммунального хозяйства до 2035 года</a:t>
            </a:r>
          </a:p>
        </p:txBody>
      </p:sp>
      <p:sp>
        <p:nvSpPr>
          <p:cNvPr id="225" name="Прямоугольник 10"/>
          <p:cNvSpPr txBox="1"/>
          <p:nvPr/>
        </p:nvSpPr>
        <p:spPr>
          <a:xfrm>
            <a:off x="308366" y="213702"/>
            <a:ext cx="59349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САНКТ-ПЕТЕБУРГСКИЙ ГОСУДАРСТВЕННЫЙ АРХИТЕКТУРНО-СТРОИТЕЛЬНЫЙ УНИВЕРСИТЕТ</a:t>
            </a:r>
          </a:p>
        </p:txBody>
      </p:sp>
      <p:sp>
        <p:nvSpPr>
          <p:cNvPr id="226" name="Прямоугольник 18"/>
          <p:cNvSpPr txBox="1"/>
          <p:nvPr/>
        </p:nvSpPr>
        <p:spPr>
          <a:xfrm>
            <a:off x="308366" y="6105178"/>
            <a:ext cx="9239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7109BE-56B1-433C-A153-A558DB4217FA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7" t="30607" r="31243" b="34835"/>
          <a:stretch/>
        </p:blipFill>
        <p:spPr bwMode="auto">
          <a:xfrm>
            <a:off x="11220450" y="135350"/>
            <a:ext cx="751083" cy="1178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06EC67-0BCB-4226-A0A2-4DB41004439B}"/>
              </a:ext>
            </a:extLst>
          </p:cNvPr>
          <p:cNvSpPr/>
          <p:nvPr/>
        </p:nvSpPr>
        <p:spPr>
          <a:xfrm>
            <a:off x="308366" y="55540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</p:txBody>
      </p:sp>
      <p:sp>
        <p:nvSpPr>
          <p:cNvPr id="13" name="Прямоугольник 10">
            <a:extLst>
              <a:ext uri="{FF2B5EF4-FFF2-40B4-BE49-F238E27FC236}">
                <a16:creationId xmlns:a16="http://schemas.microsoft.com/office/drawing/2014/main" id="{94E38B9D-1B96-4E05-BCA1-4658530890CC}"/>
              </a:ext>
            </a:extLst>
          </p:cNvPr>
          <p:cNvSpPr txBox="1"/>
          <p:nvPr/>
        </p:nvSpPr>
        <p:spPr>
          <a:xfrm>
            <a:off x="284480" y="4273157"/>
            <a:ext cx="6419850" cy="154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Токунова Галина Федоровна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д.э.н., профессор, декан факультета экономики и управления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Суханова Инна Ивановна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к.т.н., доцент, директор образовательного центра цифровых компетенций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0">
            <a:extLst>
              <a:ext uri="{FF2B5EF4-FFF2-40B4-BE49-F238E27FC236}">
                <a16:creationId xmlns:a16="http://schemas.microsoft.com/office/drawing/2014/main" id="{7E88004D-D66E-44C2-BBEC-665360F1D84E}"/>
              </a:ext>
            </a:extLst>
          </p:cNvPr>
          <p:cNvSpPr txBox="1"/>
          <p:nvPr/>
        </p:nvSpPr>
        <p:spPr>
          <a:xfrm>
            <a:off x="284480" y="6206046"/>
            <a:ext cx="12660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spbgasu.ru</a:t>
            </a:r>
          </a:p>
        </p:txBody>
      </p:sp>
    </p:spTree>
    <p:extLst>
      <p:ext uri="{BB962C8B-B14F-4D97-AF65-F5344CB8AC3E}">
        <p14:creationId xmlns:p14="http://schemas.microsoft.com/office/powerpoint/2010/main" val="208665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FA76834-7424-8269-F101-DF098E87DB9F}"/>
              </a:ext>
            </a:extLst>
          </p:cNvPr>
          <p:cNvGrpSpPr/>
          <p:nvPr/>
        </p:nvGrpSpPr>
        <p:grpSpPr>
          <a:xfrm>
            <a:off x="523986" y="1517985"/>
            <a:ext cx="10863330" cy="4662153"/>
            <a:chOff x="669701" y="1680671"/>
            <a:chExt cx="10863330" cy="4662153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AA6B3118-A98A-FA7B-8A2E-C3FD2DC6E5E9}"/>
                </a:ext>
              </a:extLst>
            </p:cNvPr>
            <p:cNvSpPr/>
            <p:nvPr/>
          </p:nvSpPr>
          <p:spPr>
            <a:xfrm flipV="1">
              <a:off x="669701" y="1680671"/>
              <a:ext cx="10863330" cy="4662153"/>
            </a:xfrm>
            <a:prstGeom prst="roundRect">
              <a:avLst/>
            </a:prstGeom>
            <a:noFill/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39F0B92-A09F-16CA-2185-6C2D64471072}"/>
                </a:ext>
              </a:extLst>
            </p:cNvPr>
            <p:cNvGrpSpPr/>
            <p:nvPr/>
          </p:nvGrpSpPr>
          <p:grpSpPr>
            <a:xfrm>
              <a:off x="699585" y="1957941"/>
              <a:ext cx="10226949" cy="4107612"/>
              <a:chOff x="855919" y="1932400"/>
              <a:chExt cx="10226949" cy="4107612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8576FF85-69DF-EF05-794F-CC36D5D084D8}"/>
                  </a:ext>
                </a:extLst>
              </p:cNvPr>
              <p:cNvSpPr/>
              <p:nvPr/>
            </p:nvSpPr>
            <p:spPr>
              <a:xfrm>
                <a:off x="1564595" y="1932400"/>
                <a:ext cx="2794563" cy="64916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/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Среднее общее образование (школы)</a:t>
                </a:r>
              </a:p>
            </p:txBody>
          </p:sp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CFF563B-B368-9A67-2F64-E30B2853B08D}"/>
                  </a:ext>
                </a:extLst>
              </p:cNvPr>
              <p:cNvSpPr/>
              <p:nvPr/>
            </p:nvSpPr>
            <p:spPr>
              <a:xfrm>
                <a:off x="2446985" y="3058712"/>
                <a:ext cx="3451864" cy="924182"/>
              </a:xfrm>
              <a:prstGeom prst="roundRect">
                <a:avLst/>
              </a:prstGeom>
              <a:solidFill>
                <a:schemeClr val="accent6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Среднее профессиональное образование</a:t>
                </a:r>
              </a:p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(техникумы и колледжи) </a:t>
                </a:r>
                <a:endParaRPr lang="ru-RU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36A88029-2BCA-83BA-C268-563B65E66ADC}"/>
                  </a:ext>
                </a:extLst>
              </p:cNvPr>
              <p:cNvSpPr/>
              <p:nvPr/>
            </p:nvSpPr>
            <p:spPr>
              <a:xfrm>
                <a:off x="1564596" y="4460046"/>
                <a:ext cx="2794563" cy="649160"/>
              </a:xfrm>
              <a:prstGeom prst="roundRect">
                <a:avLst/>
              </a:prstGeom>
              <a:solidFill>
                <a:schemeClr val="accent1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Высшее образование </a:t>
                </a:r>
              </a:p>
            </p:txBody>
          </p:sp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1B267981-256A-BB09-16C3-2ECEA0774740}"/>
                  </a:ext>
                </a:extLst>
              </p:cNvPr>
              <p:cNvSpPr/>
              <p:nvPr/>
            </p:nvSpPr>
            <p:spPr>
              <a:xfrm>
                <a:off x="1564597" y="5586359"/>
                <a:ext cx="4334252" cy="398436"/>
              </a:xfrm>
              <a:prstGeom prst="roundRect">
                <a:avLst/>
              </a:prstGeom>
              <a:solidFill>
                <a:schemeClr val="accent2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Дополнительное образование</a:t>
                </a:r>
              </a:p>
            </p:txBody>
          </p: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D9ECB431-2731-2761-4D70-51BD1DF3B7A5}"/>
                  </a:ext>
                </a:extLst>
              </p:cNvPr>
              <p:cNvCxnSpPr/>
              <p:nvPr/>
            </p:nvCxnSpPr>
            <p:spPr>
              <a:xfrm>
                <a:off x="1912512" y="2581560"/>
                <a:ext cx="0" cy="187848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AB51BBE3-05F2-4824-5EB0-E6B2422BFDD7}"/>
                  </a:ext>
                </a:extLst>
              </p:cNvPr>
              <p:cNvCxnSpPr/>
              <p:nvPr/>
            </p:nvCxnSpPr>
            <p:spPr>
              <a:xfrm>
                <a:off x="5067836" y="3982894"/>
                <a:ext cx="0" cy="160346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 стрелкой 12">
                <a:extLst>
                  <a:ext uri="{FF2B5EF4-FFF2-40B4-BE49-F238E27FC236}">
                    <a16:creationId xmlns:a16="http://schemas.microsoft.com/office/drawing/2014/main" id="{24A712DB-5FC8-6175-5A63-98AE951A7CC9}"/>
                  </a:ext>
                </a:extLst>
              </p:cNvPr>
              <p:cNvCxnSpPr/>
              <p:nvPr/>
            </p:nvCxnSpPr>
            <p:spPr>
              <a:xfrm>
                <a:off x="3425779" y="2581560"/>
                <a:ext cx="0" cy="4771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>
                <a:extLst>
                  <a:ext uri="{FF2B5EF4-FFF2-40B4-BE49-F238E27FC236}">
                    <a16:creationId xmlns:a16="http://schemas.microsoft.com/office/drawing/2014/main" id="{0966CEC3-393B-5194-D5EE-19EE489DA563}"/>
                  </a:ext>
                </a:extLst>
              </p:cNvPr>
              <p:cNvCxnSpPr/>
              <p:nvPr/>
            </p:nvCxnSpPr>
            <p:spPr>
              <a:xfrm>
                <a:off x="3425779" y="3982894"/>
                <a:ext cx="0" cy="4771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670DB831-423E-4B2E-B2C6-4C9F9C973B32}"/>
                  </a:ext>
                </a:extLst>
              </p:cNvPr>
              <p:cNvCxnSpPr>
                <a:stCxn id="9" idx="2"/>
              </p:cNvCxnSpPr>
              <p:nvPr/>
            </p:nvCxnSpPr>
            <p:spPr>
              <a:xfrm>
                <a:off x="2961878" y="5109206"/>
                <a:ext cx="262" cy="47715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8C9AA8B4-0D9C-E4F4-FA45-4C3D5ED59AD3}"/>
                  </a:ext>
                </a:extLst>
              </p:cNvPr>
              <p:cNvSpPr/>
              <p:nvPr/>
            </p:nvSpPr>
            <p:spPr>
              <a:xfrm>
                <a:off x="6910107" y="1932400"/>
                <a:ext cx="3369381" cy="64916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/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ТИМ-классы, </a:t>
                </a:r>
              </a:p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Школьные ТИМ-Чемпионаты</a:t>
                </a:r>
              </a:p>
            </p:txBody>
          </p:sp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E73CCC37-0C0E-F138-EAD6-25D2796C2566}"/>
                  </a:ext>
                </a:extLst>
              </p:cNvPr>
              <p:cNvSpPr/>
              <p:nvPr/>
            </p:nvSpPr>
            <p:spPr>
              <a:xfrm>
                <a:off x="6910107" y="3058712"/>
                <a:ext cx="3369381" cy="924182"/>
              </a:xfrm>
              <a:prstGeom prst="roundRect">
                <a:avLst/>
              </a:prstGeom>
              <a:solidFill>
                <a:schemeClr val="accent6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ТИМ-Факультатив для ОО СПО, Всероссийский ТИМ-Чемпионат </a:t>
                </a:r>
                <a:r>
                  <a:rPr lang="ru-RU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СПбГАСУ</a:t>
                </a:r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Лига СПО</a:t>
                </a:r>
                <a:endPara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1BAA3AEF-BA93-6820-C483-FF8A00552547}"/>
                  </a:ext>
                </a:extLst>
              </p:cNvPr>
              <p:cNvSpPr/>
              <p:nvPr/>
            </p:nvSpPr>
            <p:spPr>
              <a:xfrm>
                <a:off x="6910105" y="4304147"/>
                <a:ext cx="3369381" cy="924182"/>
              </a:xfrm>
              <a:prstGeom prst="roundRect">
                <a:avLst/>
              </a:prstGeom>
              <a:solidFill>
                <a:schemeClr val="accent1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ТИМ-Факультатив для ОО ВО, Всероссийский ТИМ-Чемпионат </a:t>
                </a:r>
                <a:r>
                  <a:rPr lang="ru-RU" sz="1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СПбГАСУ</a:t>
                </a:r>
                <a:endPara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A77C98BC-720E-555D-82E3-DCF34A56F9A4}"/>
                  </a:ext>
                </a:extLst>
              </p:cNvPr>
              <p:cNvSpPr/>
              <p:nvPr/>
            </p:nvSpPr>
            <p:spPr>
              <a:xfrm>
                <a:off x="6910104" y="5586359"/>
                <a:ext cx="3369382" cy="398436"/>
              </a:xfrm>
              <a:prstGeom prst="roundRect">
                <a:avLst/>
              </a:prstGeom>
              <a:solidFill>
                <a:schemeClr val="accent2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Программы ПК и ПП</a:t>
                </a:r>
              </a:p>
            </p:txBody>
          </p:sp>
          <p:cxnSp>
            <p:nvCxnSpPr>
              <p:cNvPr id="20" name="Прямая со стрелкой 19">
                <a:extLst>
                  <a:ext uri="{FF2B5EF4-FFF2-40B4-BE49-F238E27FC236}">
                    <a16:creationId xmlns:a16="http://schemas.microsoft.com/office/drawing/2014/main" id="{A57F77D2-7F67-0FC2-65B7-C33406248511}"/>
                  </a:ext>
                </a:extLst>
              </p:cNvPr>
              <p:cNvCxnSpPr>
                <a:cxnSpLocks/>
                <a:endCxn id="7" idx="3"/>
              </p:cNvCxnSpPr>
              <p:nvPr/>
            </p:nvCxnSpPr>
            <p:spPr>
              <a:xfrm flipH="1">
                <a:off x="4359158" y="2256980"/>
                <a:ext cx="654167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>
                <a:extLst>
                  <a:ext uri="{FF2B5EF4-FFF2-40B4-BE49-F238E27FC236}">
                    <a16:creationId xmlns:a16="http://schemas.microsoft.com/office/drawing/2014/main" id="{064AA72D-C572-07DE-E787-BD815EEA32E9}"/>
                  </a:ext>
                </a:extLst>
              </p:cNvPr>
              <p:cNvCxnSpPr>
                <a:cxnSpLocks/>
                <a:endCxn id="9" idx="1"/>
              </p:cNvCxnSpPr>
              <p:nvPr/>
            </p:nvCxnSpPr>
            <p:spPr>
              <a:xfrm>
                <a:off x="933718" y="4784626"/>
                <a:ext cx="63087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23F907-1C27-F992-8397-42818CA9586B}"/>
                  </a:ext>
                </a:extLst>
              </p:cNvPr>
              <p:cNvSpPr txBox="1"/>
              <p:nvPr/>
            </p:nvSpPr>
            <p:spPr>
              <a:xfrm>
                <a:off x="4398637" y="1977248"/>
                <a:ext cx="823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/>
                    </a:solidFill>
                  </a:rPr>
                  <a:t>Точка входа</a:t>
                </a:r>
              </a:p>
            </p:txBody>
          </p: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B6189EBC-5321-2708-670F-66EF55ED8D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687" y="3531672"/>
                <a:ext cx="654167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BB296D-CB2C-6BE3-D7AF-8324B4D499B8}"/>
                  </a:ext>
                </a:extLst>
              </p:cNvPr>
              <p:cNvSpPr txBox="1"/>
              <p:nvPr/>
            </p:nvSpPr>
            <p:spPr>
              <a:xfrm>
                <a:off x="5918166" y="3251940"/>
                <a:ext cx="823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/>
                    </a:solidFill>
                  </a:rPr>
                  <a:t>Точка входа</a:t>
                </a:r>
              </a:p>
            </p:txBody>
          </p: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DBDD698A-DC13-FCD0-BD8D-38175ACA0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687" y="5796524"/>
                <a:ext cx="654167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54BE66-01B8-F6B4-A2DF-3192866A258A}"/>
                  </a:ext>
                </a:extLst>
              </p:cNvPr>
              <p:cNvSpPr txBox="1"/>
              <p:nvPr/>
            </p:nvSpPr>
            <p:spPr>
              <a:xfrm>
                <a:off x="5918166" y="5516792"/>
                <a:ext cx="823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chemeClr val="tx1"/>
                    </a:solidFill>
                  </a:rPr>
                  <a:t>Точка входа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86CE16-3C0C-0B82-05CF-31E40B3D193E}"/>
                  </a:ext>
                </a:extLst>
              </p:cNvPr>
              <p:cNvSpPr txBox="1"/>
              <p:nvPr/>
            </p:nvSpPr>
            <p:spPr>
              <a:xfrm>
                <a:off x="855919" y="4503391"/>
                <a:ext cx="823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/>
                  <a:t>Точка входа</a:t>
                </a:r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1664E392-05E8-A3CF-D14B-4EE423CA48A2}"/>
                  </a:ext>
                </a:extLst>
              </p:cNvPr>
              <p:cNvSpPr/>
              <p:nvPr/>
            </p:nvSpPr>
            <p:spPr>
              <a:xfrm>
                <a:off x="10481554" y="1932400"/>
                <a:ext cx="601314" cy="4052395"/>
              </a:xfrm>
              <a:prstGeom prst="roundRect">
                <a:avLst/>
              </a:prstGeom>
              <a:solidFill>
                <a:srgbClr val="6666CC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Обмен опытом. Наставничество.</a:t>
                </a:r>
              </a:p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Конференции, форумы и т.д.</a:t>
                </a:r>
                <a:endParaRPr 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6F5D3A4D-BE78-32A1-A49A-E47CED13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31"/>
            <a:ext cx="12191999" cy="9885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</a:t>
            </a:r>
            <a:r>
              <a:rPr lang="ru-RU" sz="36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инженерное образование</a:t>
            </a:r>
            <a:br>
              <a:rPr lang="ru-RU" sz="3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spc="-5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endParaRPr lang="ru-RU" sz="3600" b="1" spc="-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8A708D-570A-2E22-FE08-38B7E282F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0EFD8D-6EBA-FF7A-420D-3D6E70B0F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6D2BD7-AD1B-E792-9BBB-4BED6654F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95DA95-2EE3-8F26-297D-474BFBEE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sp>
        <p:nvSpPr>
          <p:cNvPr id="6" name="TextBox 532">
            <a:extLst>
              <a:ext uri="{FF2B5EF4-FFF2-40B4-BE49-F238E27FC236}">
                <a16:creationId xmlns:a16="http://schemas.microsoft.com/office/drawing/2014/main" id="{D876D424-07DC-0379-3352-8372371DA270}"/>
              </a:ext>
            </a:extLst>
          </p:cNvPr>
          <p:cNvSpPr/>
          <p:nvPr/>
        </p:nvSpPr>
        <p:spPr>
          <a:xfrm>
            <a:off x="161638" y="1097645"/>
            <a:ext cx="6895146" cy="36644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000" spc="-1" dirty="0">
                <a:latin typeface="Segoe UI (Основной текст)"/>
                <a:ea typeface="Microsoft YaHei"/>
              </a:rPr>
              <a:t>- формат обучения в профильном классе общеобразовательной организации; </a:t>
            </a:r>
            <a:endParaRPr lang="ru-RU" sz="2000" spc="-1" dirty="0">
              <a:latin typeface="Segoe UI (Основной текст)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000" spc="-1" dirty="0">
                <a:latin typeface="Segoe UI (Основной текст)"/>
                <a:ea typeface="Microsoft YaHei"/>
              </a:rPr>
              <a:t>- образовательная траектория обучающегося наполнена как углубленным изучением отдельных предметов (черчение, информационное моделирование);</a:t>
            </a:r>
            <a:endParaRPr lang="ru-RU" sz="2000" spc="-1" dirty="0">
              <a:latin typeface="Segoe UI (Основной текст)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ru-RU" sz="2000" spc="-1" dirty="0">
                <a:latin typeface="Segoe UI (Основной текст)"/>
                <a:ea typeface="Microsoft YaHei"/>
              </a:rPr>
              <a:t>практико-ориентированные мероприятия в строительной отрасли;</a:t>
            </a:r>
          </a:p>
          <a:p>
            <a:pPr marL="342900" indent="-342900" algn="just">
              <a:spcBef>
                <a:spcPts val="600"/>
              </a:spcBef>
              <a:buFontTx/>
              <a:buChar char="-"/>
            </a:pPr>
            <a:r>
              <a:rPr lang="ru-RU" sz="2000" spc="-1" dirty="0">
                <a:latin typeface="Segoe UI (Основной текст)"/>
              </a:rPr>
              <a:t>дополнительные баллы при поступлении в </a:t>
            </a:r>
            <a:r>
              <a:rPr lang="ru-RU" sz="2000" spc="-1" dirty="0" err="1">
                <a:latin typeface="Segoe UI (Основной текст)"/>
              </a:rPr>
              <a:t>СПбГАСУ</a:t>
            </a:r>
            <a:r>
              <a:rPr lang="ru-RU" sz="2000" spc="-1" dirty="0">
                <a:latin typeface="Segoe UI (Основной текст)"/>
              </a:rPr>
              <a:t>;</a:t>
            </a:r>
          </a:p>
          <a:p>
            <a:pPr marL="342900" indent="-342900" algn="just">
              <a:spcBef>
                <a:spcPts val="600"/>
              </a:spcBef>
              <a:buFontTx/>
              <a:buChar char="-"/>
            </a:pPr>
            <a:r>
              <a:rPr lang="ru-RU" sz="2000" spc="-1" dirty="0">
                <a:latin typeface="Segoe UI (Основной текст)"/>
              </a:rPr>
              <a:t>грант первокурсника при поступлении в </a:t>
            </a:r>
            <a:r>
              <a:rPr lang="ru-RU" sz="2000" spc="-1" dirty="0" err="1">
                <a:latin typeface="Segoe UI (Основной текст)"/>
              </a:rPr>
              <a:t>СПбГАСУ</a:t>
            </a:r>
            <a:r>
              <a:rPr lang="ru-RU" sz="2000" spc="-1" dirty="0">
                <a:latin typeface="Segoe UI (Основной текст)"/>
              </a:rPr>
              <a:t>.</a:t>
            </a:r>
          </a:p>
        </p:txBody>
      </p:sp>
      <p:pic>
        <p:nvPicPr>
          <p:cNvPr id="7" name="Рисунок 534">
            <a:extLst>
              <a:ext uri="{FF2B5EF4-FFF2-40B4-BE49-F238E27FC236}">
                <a16:creationId xmlns:a16="http://schemas.microsoft.com/office/drawing/2014/main" id="{3249F113-ABF8-4A48-C070-AE9CC3268CBC}"/>
              </a:ext>
            </a:extLst>
          </p:cNvPr>
          <p:cNvPicPr/>
          <p:nvPr/>
        </p:nvPicPr>
        <p:blipFill>
          <a:blip r:embed="rId4"/>
          <a:srcRect b="25238"/>
          <a:stretch/>
        </p:blipFill>
        <p:spPr>
          <a:xfrm>
            <a:off x="7300668" y="1218955"/>
            <a:ext cx="4523583" cy="4997843"/>
          </a:xfrm>
          <a:prstGeom prst="rect">
            <a:avLst/>
          </a:prstGeom>
          <a:ln w="0"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37992F4-21D5-5E10-F254-A34228B3D1CA}"/>
              </a:ext>
            </a:extLst>
          </p:cNvPr>
          <p:cNvSpPr txBox="1">
            <a:spLocks/>
          </p:cNvSpPr>
          <p:nvPr/>
        </p:nvSpPr>
        <p:spPr>
          <a:xfrm>
            <a:off x="0" y="109131"/>
            <a:ext cx="12191999" cy="988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spc="-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Проект ТИМ-классы</a:t>
            </a:r>
          </a:p>
        </p:txBody>
      </p:sp>
      <p:sp>
        <p:nvSpPr>
          <p:cNvPr id="9" name="TextBox 535">
            <a:extLst>
              <a:ext uri="{FF2B5EF4-FFF2-40B4-BE49-F238E27FC236}">
                <a16:creationId xmlns:a16="http://schemas.microsoft.com/office/drawing/2014/main" id="{D54737F8-FE1E-B250-BED8-AF285304138C}"/>
              </a:ext>
            </a:extLst>
          </p:cNvPr>
          <p:cNvSpPr/>
          <p:nvPr/>
        </p:nvSpPr>
        <p:spPr>
          <a:xfrm>
            <a:off x="161638" y="4534836"/>
            <a:ext cx="6601359" cy="22140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 anchor="ctr">
            <a:noAutofit/>
          </a:bodyPr>
          <a:lstStyle/>
          <a:p>
            <a:pPr algn="ctr"/>
            <a:r>
              <a:rPr lang="ru-RU" sz="2000" b="1" spc="-1" dirty="0">
                <a:solidFill>
                  <a:srgbClr val="333333"/>
                </a:solidFill>
                <a:latin typeface="Segoe UI (Основной текст)"/>
                <a:ea typeface="DejaVu Sans"/>
              </a:rPr>
              <a:t>Участники</a:t>
            </a:r>
            <a:r>
              <a:rPr lang="ru-RU" sz="1733" b="1" spc="-1" dirty="0">
                <a:solidFill>
                  <a:srgbClr val="333333"/>
                </a:solidFill>
                <a:latin typeface="Segoe UI (Основной текст)"/>
                <a:ea typeface="DejaVu Sans"/>
              </a:rPr>
              <a:t> </a:t>
            </a:r>
          </a:p>
          <a:p>
            <a:r>
              <a:rPr lang="ru-RU" sz="1733" b="1" spc="-1" dirty="0">
                <a:solidFill>
                  <a:srgbClr val="333333"/>
                </a:solidFill>
                <a:latin typeface="Segoe UI (Основной текст)"/>
                <a:ea typeface="DejaVu Sans"/>
              </a:rPr>
              <a:t>в 2023-2024 году                                     в 2024-2025 году</a:t>
            </a:r>
          </a:p>
          <a:p>
            <a:endParaRPr lang="ru-RU" sz="1733" b="1" spc="-1" dirty="0">
              <a:solidFill>
                <a:srgbClr val="333333"/>
              </a:solidFill>
              <a:latin typeface="Segoe UI (Основной текст)"/>
              <a:ea typeface="DejaVu Sans"/>
            </a:endParaRPr>
          </a:p>
          <a:p>
            <a:r>
              <a:rPr lang="ru-RU" sz="1733" spc="-1" dirty="0">
                <a:solidFill>
                  <a:srgbClr val="333333"/>
                </a:solidFill>
                <a:latin typeface="Segoe UI (Основной текст)"/>
                <a:ea typeface="DejaVu Sans"/>
              </a:rPr>
              <a:t>5 школ Санкт-Петербурга                12 школ Санкт-Петербурга</a:t>
            </a:r>
          </a:p>
          <a:p>
            <a:r>
              <a:rPr lang="ru-RU" sz="1733" spc="-1" dirty="0">
                <a:solidFill>
                  <a:srgbClr val="333333"/>
                </a:solidFill>
                <a:latin typeface="Segoe UI (Основной текст)"/>
                <a:ea typeface="DejaVu Sans"/>
              </a:rPr>
              <a:t>                                                           1 школа Екатеринбурга</a:t>
            </a:r>
          </a:p>
          <a:p>
            <a:endParaRPr lang="ru-RU" sz="1733" b="1" spc="-1" dirty="0">
              <a:solidFill>
                <a:srgbClr val="333333"/>
              </a:solidFill>
              <a:latin typeface="Segoe UI (Основной текст)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7947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9DB240-94DC-576B-1FBD-E9319685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3CD66-A7B6-641D-FF7B-E444AFC84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pic>
        <p:nvPicPr>
          <p:cNvPr id="6" name="Рисунок 581">
            <a:extLst>
              <a:ext uri="{FF2B5EF4-FFF2-40B4-BE49-F238E27FC236}">
                <a16:creationId xmlns:a16="http://schemas.microsoft.com/office/drawing/2014/main" id="{15051C3D-3E36-E23C-118B-1053C300B292}"/>
              </a:ext>
            </a:extLst>
          </p:cNvPr>
          <p:cNvPicPr/>
          <p:nvPr/>
        </p:nvPicPr>
        <p:blipFill>
          <a:blip r:embed="rId4"/>
          <a:srcRect l="7082" b="35937"/>
          <a:stretch/>
        </p:blipFill>
        <p:spPr>
          <a:xfrm>
            <a:off x="6380998" y="1176630"/>
            <a:ext cx="5465309" cy="2518604"/>
          </a:xfrm>
          <a:prstGeom prst="rect">
            <a:avLst/>
          </a:prstGeom>
          <a:ln w="0"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140A85-DBCD-1FA6-61B0-AB8ECF79236E}"/>
              </a:ext>
            </a:extLst>
          </p:cNvPr>
          <p:cNvSpPr txBox="1">
            <a:spLocks/>
          </p:cNvSpPr>
          <p:nvPr/>
        </p:nvSpPr>
        <p:spPr>
          <a:xfrm>
            <a:off x="0" y="109131"/>
            <a:ext cx="12191999" cy="988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spc="-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Первый школьный ТИМ-чемпионат </a:t>
            </a:r>
            <a:r>
              <a:rPr lang="ru-RU" sz="3200" b="1" spc="-50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СПбГАСУ</a:t>
            </a:r>
            <a:r>
              <a:rPr lang="ru-RU" sz="3200" b="1" spc="-5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E8E7B6-B0E9-65ED-F790-7FDCB460BF6A}"/>
              </a:ext>
            </a:extLst>
          </p:cNvPr>
          <p:cNvSpPr/>
          <p:nvPr/>
        </p:nvSpPr>
        <p:spPr>
          <a:xfrm>
            <a:off x="143056" y="1119477"/>
            <a:ext cx="62379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" dirty="0">
                <a:latin typeface="Arial"/>
                <a:ea typeface="DejaVu Sans"/>
              </a:rPr>
              <a:t>- заочная подготовка архитектурной концепции и очная разработка цифровых информационных моделей, представление проектов;</a:t>
            </a:r>
          </a:p>
          <a:p>
            <a:endParaRPr lang="ru-RU" spc="-1" dirty="0">
              <a:latin typeface="Arial"/>
              <a:ea typeface="DejaVu Sans"/>
            </a:endParaRPr>
          </a:p>
          <a:p>
            <a:r>
              <a:rPr lang="ru-RU" spc="-1" dirty="0">
                <a:latin typeface="Arial"/>
                <a:ea typeface="DejaVu Sans"/>
              </a:rPr>
              <a:t>- с 02 февраля 2024 г. по 12 февраля 2024 г.;</a:t>
            </a:r>
          </a:p>
          <a:p>
            <a:endParaRPr lang="ru-RU" spc="-1" dirty="0">
              <a:latin typeface="Arial"/>
              <a:ea typeface="DejaVu Sans"/>
            </a:endParaRPr>
          </a:p>
          <a:p>
            <a:r>
              <a:rPr lang="ru-RU" spc="-1" dirty="0">
                <a:latin typeface="Arial"/>
                <a:ea typeface="DejaVu Sans"/>
              </a:rPr>
              <a:t>- приняли участие 44 школьника из школ № 100, 255, 334, 347 и № 26 Санкт-Петербурга, а также гимназии №99, средних школ № 68, 80 Екатеринбурга; </a:t>
            </a:r>
            <a:endParaRPr lang="ru-RU" spc="-1" dirty="0">
              <a:latin typeface="Arial"/>
            </a:endParaRPr>
          </a:p>
          <a:p>
            <a:r>
              <a:rPr lang="ru-RU" spc="-1" dirty="0">
                <a:latin typeface="Arial"/>
                <a:ea typeface="DejaVu Sans"/>
              </a:rPr>
              <a:t> </a:t>
            </a:r>
            <a:endParaRPr lang="ru-RU" spc="-1" dirty="0">
              <a:latin typeface="Arial"/>
            </a:endParaRPr>
          </a:p>
          <a:p>
            <a:r>
              <a:rPr lang="ru-RU" spc="-1" dirty="0">
                <a:latin typeface="Arial"/>
                <a:ea typeface="DejaVu Sans"/>
              </a:rPr>
              <a:t>- работу  оценивали представители компаний-партнёров «Метрополис», «Самолет», «</a:t>
            </a:r>
            <a:r>
              <a:rPr lang="ru-RU" spc="-1" dirty="0" err="1">
                <a:latin typeface="Arial"/>
                <a:ea typeface="DejaVu Sans"/>
              </a:rPr>
              <a:t>Visotskiy</a:t>
            </a:r>
            <a:r>
              <a:rPr lang="ru-RU" spc="-1" dirty="0">
                <a:latin typeface="Arial"/>
                <a:ea typeface="DejaVu Sans"/>
              </a:rPr>
              <a:t> </a:t>
            </a:r>
            <a:r>
              <a:rPr lang="ru-RU" spc="-1" dirty="0" err="1">
                <a:latin typeface="Arial"/>
                <a:ea typeface="DejaVu Sans"/>
              </a:rPr>
              <a:t>Consulting</a:t>
            </a:r>
            <a:r>
              <a:rPr lang="ru-RU" spc="-1" dirty="0">
                <a:latin typeface="Arial"/>
                <a:ea typeface="DejaVu Sans"/>
              </a:rPr>
              <a:t>», преподаватели </a:t>
            </a:r>
            <a:r>
              <a:rPr lang="ru-RU" spc="-1" dirty="0" err="1">
                <a:latin typeface="Arial"/>
                <a:ea typeface="DejaVu Sans"/>
              </a:rPr>
              <a:t>СПбГАСУ</a:t>
            </a:r>
            <a:r>
              <a:rPr lang="ru-RU" spc="-1" dirty="0">
                <a:latin typeface="Arial"/>
                <a:ea typeface="DejaVu Sans"/>
              </a:rPr>
              <a:t>;</a:t>
            </a:r>
            <a:endParaRPr lang="ru-RU" spc="-1" dirty="0">
              <a:latin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08DA4-E353-DE3A-A895-F0FD7A88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7" y="4808042"/>
            <a:ext cx="4237087" cy="20499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B8CC17-2909-3289-8E6D-2FFCC90A8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97" y="4742186"/>
            <a:ext cx="6637309" cy="20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B93D9-7375-B98F-6E5B-714431CA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74C485-3AA2-A054-2BA7-35FD259A1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9AB4B-AF7D-16B0-D765-A9F00BA58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sp>
        <p:nvSpPr>
          <p:cNvPr id="2" name="Текст 3">
            <a:extLst>
              <a:ext uri="{FF2B5EF4-FFF2-40B4-BE49-F238E27FC236}">
                <a16:creationId xmlns:a16="http://schemas.microsoft.com/office/drawing/2014/main" id="{5DC45FF2-8D03-53BB-12EB-D24DF1E091C3}"/>
              </a:ext>
            </a:extLst>
          </p:cNvPr>
          <p:cNvSpPr txBox="1">
            <a:spLocks/>
          </p:cNvSpPr>
          <p:nvPr/>
        </p:nvSpPr>
        <p:spPr>
          <a:xfrm>
            <a:off x="326720" y="1219962"/>
            <a:ext cx="11266282" cy="3988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105875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kern="12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С 2022 года </a:t>
            </a:r>
            <a:r>
              <a:rPr lang="ru-RU" sz="1800" kern="1200" dirty="0" err="1">
                <a:solidFill>
                  <a:srgbClr val="333333"/>
                </a:solidFill>
                <a:ea typeface="Arial Unicode MS" pitchFamily="2"/>
                <a:cs typeface="Tahoma" pitchFamily="2"/>
              </a:rPr>
              <a:t>СПбГАСУ</a:t>
            </a:r>
            <a:r>
              <a:rPr lang="ru-RU" sz="1800" kern="12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 реализует программы повышения квалификации для обучающихся и преподавателей образовательных организаций среднего профессионального образования в рамках проекта «ТИМ-факультатив для СПО».</a:t>
            </a:r>
            <a:endParaRPr lang="ru-RU" sz="1800" dirty="0">
              <a:solidFill>
                <a:srgbClr val="333333"/>
              </a:solidFill>
              <a:ea typeface="Arial Unicode MS" pitchFamily="2"/>
              <a:cs typeface="Tahoma" pitchFamily="2"/>
            </a:endParaRPr>
          </a:p>
          <a:p>
            <a:pPr marL="0" indent="0" algn="just" defTabSz="1105875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kern="12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В 2024 году в проекте участвует 6 колледжей из Санкт-Петербурга, Петрозаводска, Великого Новгорода, Иркутска, Смоленска. </a:t>
            </a:r>
            <a:endParaRPr lang="ru-RU" sz="1800" dirty="0">
              <a:solidFill>
                <a:srgbClr val="333333"/>
              </a:solidFill>
              <a:ea typeface="Arial Unicode MS" pitchFamily="2"/>
              <a:cs typeface="Tahoma" pitchFamily="2"/>
            </a:endParaRPr>
          </a:p>
          <a:p>
            <a:pPr marL="0" indent="0" algn="just" defTabSz="1105875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kern="12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Занятия проводят преподаватели </a:t>
            </a:r>
            <a:r>
              <a:rPr lang="ru-RU" sz="1800" kern="1200" dirty="0" err="1">
                <a:solidFill>
                  <a:srgbClr val="333333"/>
                </a:solidFill>
                <a:ea typeface="Arial Unicode MS" pitchFamily="2"/>
                <a:cs typeface="Tahoma" pitchFamily="2"/>
              </a:rPr>
              <a:t>СПбГАСУ</a:t>
            </a:r>
            <a:r>
              <a:rPr lang="ru-RU" sz="18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 в дистанционном формате. </a:t>
            </a:r>
            <a:endParaRPr lang="ru-RU" sz="1800" kern="1200" dirty="0">
              <a:solidFill>
                <a:srgbClr val="333333"/>
              </a:solidFill>
              <a:ea typeface="Arial Unicode MS" pitchFamily="2"/>
              <a:cs typeface="Tahoma" pitchFamily="2"/>
            </a:endParaRPr>
          </a:p>
          <a:p>
            <a:pPr marL="0" indent="0" algn="just" defTabSz="1105875"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Итогом реализации образовательных программ является ТИМ-чемпионат, организованный в каждом колледже-участнике проекта по методике </a:t>
            </a:r>
            <a:r>
              <a:rPr lang="ru-RU" sz="1800" dirty="0" err="1">
                <a:solidFill>
                  <a:srgbClr val="333333"/>
                </a:solidFill>
                <a:ea typeface="Arial Unicode MS" pitchFamily="2"/>
                <a:cs typeface="Tahoma" pitchFamily="2"/>
              </a:rPr>
              <a:t>СПбГАСУ</a:t>
            </a:r>
            <a:r>
              <a:rPr lang="ru-RU" sz="18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 («ТИМ-чемпионат </a:t>
            </a:r>
            <a:r>
              <a:rPr lang="ru-RU" sz="1800" dirty="0" err="1">
                <a:solidFill>
                  <a:srgbClr val="333333"/>
                </a:solidFill>
                <a:ea typeface="Arial Unicode MS" pitchFamily="2"/>
                <a:cs typeface="Tahoma" pitchFamily="2"/>
              </a:rPr>
              <a:t>СПбГАСУ</a:t>
            </a:r>
            <a:r>
              <a:rPr lang="ru-RU" sz="1800" dirty="0">
                <a:solidFill>
                  <a:srgbClr val="333333"/>
                </a:solidFill>
                <a:ea typeface="Arial Unicode MS" pitchFamily="2"/>
                <a:cs typeface="Tahoma" pitchFamily="2"/>
              </a:rPr>
              <a:t>. Лига СПО»).</a:t>
            </a:r>
            <a:endParaRPr lang="ru-RU" sz="1800" kern="1200" dirty="0">
              <a:solidFill>
                <a:srgbClr val="333333"/>
              </a:solidFill>
              <a:ea typeface="Arial Unicode MS" pitchFamily="2"/>
              <a:cs typeface="Tahoma" pitchFamily="2"/>
            </a:endParaRPr>
          </a:p>
          <a:p>
            <a:pPr algn="just" defTabSz="110587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kern="1200" dirty="0">
              <a:solidFill>
                <a:srgbClr val="333333"/>
              </a:solidFill>
              <a:ea typeface="Arial Unicode MS" pitchFamily="2"/>
              <a:cs typeface="Tahoma" pitchFamily="2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54CDDD5-2A98-3C2D-A727-C6FCADA02AE2}"/>
              </a:ext>
            </a:extLst>
          </p:cNvPr>
          <p:cNvSpPr txBox="1">
            <a:spLocks/>
          </p:cNvSpPr>
          <p:nvPr/>
        </p:nvSpPr>
        <p:spPr>
          <a:xfrm>
            <a:off x="0" y="247927"/>
            <a:ext cx="12192000" cy="5937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ТИМ-факультатив и ТИМ-чемпионат для ОО СПО</a:t>
            </a:r>
            <a:endParaRPr lang="ru-RU" sz="3600" b="1" spc="-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03FA2F-0FC3-1D11-AEC9-842620B0B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50" y="3888188"/>
            <a:ext cx="3720535" cy="27805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8BDAE-A8CC-48A9-B7AC-E6F64DF06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384" y="3888188"/>
            <a:ext cx="4977441" cy="27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58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27494-F0B2-B73D-23BB-F13A4F8F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32A54-20F8-9963-D026-BF153EAD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9F6EA9-DE22-87D2-F42A-C8A2B4CDD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2D0632-4FBC-DCA0-39AB-47F1D8F75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435" r="6269"/>
          <a:stretch/>
        </p:blipFill>
        <p:spPr>
          <a:xfrm>
            <a:off x="6819901" y="1373181"/>
            <a:ext cx="5210810" cy="5342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E9B252-45FE-750A-9560-8A3CCF3F0453}"/>
              </a:ext>
            </a:extLst>
          </p:cNvPr>
          <p:cNvSpPr txBox="1"/>
          <p:nvPr/>
        </p:nvSpPr>
        <p:spPr>
          <a:xfrm>
            <a:off x="1" y="0"/>
            <a:ext cx="12178852" cy="684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800" kern="1200" spc="-50" dirty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ТИМ-факультатив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FDC76D7-C984-7733-7DA1-8240044C69CE}"/>
              </a:ext>
            </a:extLst>
          </p:cNvPr>
          <p:cNvSpPr txBox="1"/>
          <p:nvPr/>
        </p:nvSpPr>
        <p:spPr>
          <a:xfrm>
            <a:off x="1" y="102271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2000" dirty="0">
                <a:solidFill>
                  <a:schemeClr val="tx1"/>
                </a:solidFill>
              </a:rPr>
              <a:t>Факультативная дисциплина «Информационное моделирование в строительстве (BIM)»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0997F-0A86-042B-1693-5D706910228E}"/>
              </a:ext>
            </a:extLst>
          </p:cNvPr>
          <p:cNvSpPr txBox="1"/>
          <p:nvPr/>
        </p:nvSpPr>
        <p:spPr>
          <a:xfrm>
            <a:off x="9201787" y="3429042"/>
            <a:ext cx="2879349" cy="730548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b="0" dirty="0">
                <a:latin typeface="+mn-lt"/>
              </a:rPr>
              <a:t>Продолжительность: 1 семестр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CACE5-B878-BFEB-695F-BBC07E080C76}"/>
              </a:ext>
            </a:extLst>
          </p:cNvPr>
          <p:cNvSpPr txBox="1"/>
          <p:nvPr/>
        </p:nvSpPr>
        <p:spPr>
          <a:xfrm>
            <a:off x="220977" y="1614740"/>
            <a:ext cx="1652271" cy="707887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1600" b="0" dirty="0">
                <a:latin typeface="+mn-lt"/>
              </a:rPr>
              <a:t>Архитектурный факультет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4EFA4-4F12-AD15-03E9-F0782106AC5E}"/>
              </a:ext>
            </a:extLst>
          </p:cNvPr>
          <p:cNvSpPr txBox="1"/>
          <p:nvPr/>
        </p:nvSpPr>
        <p:spPr>
          <a:xfrm>
            <a:off x="1980565" y="1614740"/>
            <a:ext cx="1711960" cy="707887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1600" b="0" dirty="0">
                <a:latin typeface="+mn-lt"/>
              </a:rPr>
              <a:t>Строительный факультет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C9C79-124D-EA45-4954-CD7FCC4A16FA}"/>
              </a:ext>
            </a:extLst>
          </p:cNvPr>
          <p:cNvSpPr txBox="1"/>
          <p:nvPr/>
        </p:nvSpPr>
        <p:spPr>
          <a:xfrm>
            <a:off x="3799841" y="1614741"/>
            <a:ext cx="2602230" cy="707886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1400" b="0" dirty="0">
                <a:latin typeface="+mn-lt"/>
              </a:rPr>
              <a:t>Факультет инженерной экологии и городского хозяйства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758AA8-F148-8B97-6AFA-C6A572038BF4}"/>
              </a:ext>
            </a:extLst>
          </p:cNvPr>
          <p:cNvSpPr txBox="1"/>
          <p:nvPr/>
        </p:nvSpPr>
        <p:spPr>
          <a:xfrm>
            <a:off x="6509387" y="1610130"/>
            <a:ext cx="2491740" cy="555506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b="0" dirty="0">
                <a:latin typeface="+mn-lt"/>
              </a:rPr>
              <a:t>Факультет экономики и управления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BCFB5-F3A7-B4B8-C4AC-CEA5C7378E60}"/>
              </a:ext>
            </a:extLst>
          </p:cNvPr>
          <p:cNvSpPr txBox="1"/>
          <p:nvPr/>
        </p:nvSpPr>
        <p:spPr>
          <a:xfrm>
            <a:off x="3386687" y="2259746"/>
            <a:ext cx="3428362" cy="2156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 dirty="0">
                <a:solidFill>
                  <a:srgbClr val="AC432C"/>
                </a:solidFill>
                <a:latin typeface="+mn-lt"/>
              </a:rPr>
              <a:t>1. Развитие навыков проектирования в современном программном обеспечении</a:t>
            </a:r>
          </a:p>
          <a:p>
            <a:endParaRPr lang="ru-RU" sz="1200" dirty="0">
              <a:solidFill>
                <a:srgbClr val="AC432C"/>
              </a:solidFill>
              <a:latin typeface="+mn-lt"/>
            </a:endParaRPr>
          </a:p>
          <a:p>
            <a:r>
              <a:rPr lang="en-US" sz="1200" dirty="0">
                <a:solidFill>
                  <a:srgbClr val="AC432C"/>
                </a:solidFill>
                <a:latin typeface="+mn-lt"/>
              </a:rPr>
              <a:t>2. </a:t>
            </a:r>
            <a:r>
              <a:rPr lang="ru-RU" sz="1200" dirty="0">
                <a:solidFill>
                  <a:srgbClr val="AC432C"/>
                </a:solidFill>
                <a:latin typeface="+mn-lt"/>
              </a:rPr>
              <a:t>Рассмотрение нормативно-технической документации в сфере ТИМ</a:t>
            </a:r>
          </a:p>
          <a:p>
            <a:endParaRPr lang="ru-RU" sz="1200" dirty="0">
              <a:solidFill>
                <a:srgbClr val="AC432C"/>
              </a:solidFill>
              <a:latin typeface="+mn-lt"/>
            </a:endParaRPr>
          </a:p>
          <a:p>
            <a:r>
              <a:rPr lang="ru-RU" sz="1200" dirty="0">
                <a:solidFill>
                  <a:srgbClr val="AC432C"/>
                </a:solidFill>
                <a:latin typeface="+mn-lt"/>
              </a:rPr>
              <a:t>3</a:t>
            </a:r>
            <a:r>
              <a:rPr lang="en-US" sz="1200" dirty="0">
                <a:solidFill>
                  <a:srgbClr val="AC432C"/>
                </a:solidFill>
                <a:latin typeface="+mn-lt"/>
              </a:rPr>
              <a:t>. </a:t>
            </a:r>
            <a:r>
              <a:rPr lang="ru-RU" sz="1200" dirty="0">
                <a:solidFill>
                  <a:srgbClr val="AC432C"/>
                </a:solidFill>
                <a:latin typeface="+mn-lt"/>
              </a:rPr>
              <a:t>Подготовка к совместной работе на ТИМ-чемпионате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557EC1-A8E7-C77C-832F-08BF2713210A}"/>
              </a:ext>
            </a:extLst>
          </p:cNvPr>
          <p:cNvSpPr/>
          <p:nvPr/>
        </p:nvSpPr>
        <p:spPr>
          <a:xfrm>
            <a:off x="3805556" y="4328629"/>
            <a:ext cx="2602229" cy="116316"/>
          </a:xfrm>
          <a:prstGeom prst="rect">
            <a:avLst/>
          </a:prstGeom>
          <a:solidFill>
            <a:srgbClr val="AC432C"/>
          </a:solidFill>
          <a:ln>
            <a:solidFill>
              <a:srgbClr val="AC4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1D75C49-CFE0-FFA8-DE91-FF5D5E9B0ADB}"/>
              </a:ext>
            </a:extLst>
          </p:cNvPr>
          <p:cNvCxnSpPr>
            <a:cxnSpLocks/>
          </p:cNvCxnSpPr>
          <p:nvPr/>
        </p:nvCxnSpPr>
        <p:spPr>
          <a:xfrm>
            <a:off x="2823863" y="2290722"/>
            <a:ext cx="0" cy="2298201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01A63FA-3C8D-7E79-F35E-44FB26FFB7AE}"/>
              </a:ext>
            </a:extLst>
          </p:cNvPr>
          <p:cNvCxnSpPr>
            <a:cxnSpLocks/>
          </p:cNvCxnSpPr>
          <p:nvPr/>
        </p:nvCxnSpPr>
        <p:spPr>
          <a:xfrm>
            <a:off x="1017269" y="2275234"/>
            <a:ext cx="0" cy="2508111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F38A361-DA7A-E14C-9B1D-344DB2C95D7F}"/>
              </a:ext>
            </a:extLst>
          </p:cNvPr>
          <p:cNvCxnSpPr>
            <a:cxnSpLocks/>
          </p:cNvCxnSpPr>
          <p:nvPr/>
        </p:nvCxnSpPr>
        <p:spPr>
          <a:xfrm>
            <a:off x="4079874" y="4332737"/>
            <a:ext cx="0" cy="836206"/>
          </a:xfrm>
          <a:prstGeom prst="line">
            <a:avLst/>
          </a:prstGeom>
          <a:ln w="28575">
            <a:solidFill>
              <a:srgbClr val="AC43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E95C2B1-057F-DEDA-B12F-D254EEEE1D75}"/>
              </a:ext>
            </a:extLst>
          </p:cNvPr>
          <p:cNvCxnSpPr>
            <a:cxnSpLocks/>
          </p:cNvCxnSpPr>
          <p:nvPr/>
        </p:nvCxnSpPr>
        <p:spPr>
          <a:xfrm>
            <a:off x="7575158" y="2165636"/>
            <a:ext cx="0" cy="2707244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E0A2FA3-292A-B379-B8C7-29A3A945A946}"/>
              </a:ext>
            </a:extLst>
          </p:cNvPr>
          <p:cNvCxnSpPr>
            <a:cxnSpLocks/>
          </p:cNvCxnSpPr>
          <p:nvPr/>
        </p:nvCxnSpPr>
        <p:spPr>
          <a:xfrm>
            <a:off x="1017269" y="4768217"/>
            <a:ext cx="2748916" cy="0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D0BF9B0-EE2A-163B-83AC-1FD7B3DE32B9}"/>
              </a:ext>
            </a:extLst>
          </p:cNvPr>
          <p:cNvCxnSpPr>
            <a:cxnSpLocks/>
          </p:cNvCxnSpPr>
          <p:nvPr/>
        </p:nvCxnSpPr>
        <p:spPr>
          <a:xfrm>
            <a:off x="2809612" y="4588923"/>
            <a:ext cx="1110242" cy="0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4B7FB32-2A2F-733C-6D63-0484A96F8174}"/>
              </a:ext>
            </a:extLst>
          </p:cNvPr>
          <p:cNvCxnSpPr>
            <a:cxnSpLocks/>
          </p:cNvCxnSpPr>
          <p:nvPr/>
        </p:nvCxnSpPr>
        <p:spPr>
          <a:xfrm>
            <a:off x="4247514" y="4855623"/>
            <a:ext cx="3327644" cy="0"/>
          </a:xfrm>
          <a:prstGeom prst="line">
            <a:avLst/>
          </a:prstGeom>
          <a:ln w="28575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85635FB-1A24-E309-4431-8E2F8B41B6BE}"/>
              </a:ext>
            </a:extLst>
          </p:cNvPr>
          <p:cNvCxnSpPr>
            <a:cxnSpLocks/>
          </p:cNvCxnSpPr>
          <p:nvPr/>
        </p:nvCxnSpPr>
        <p:spPr>
          <a:xfrm>
            <a:off x="3919854" y="4575700"/>
            <a:ext cx="0" cy="593243"/>
          </a:xfrm>
          <a:prstGeom prst="line">
            <a:avLst/>
          </a:prstGeom>
          <a:ln w="28575">
            <a:solidFill>
              <a:srgbClr val="AC43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0BE209C-9906-850F-27B2-EF0618CCBD1B}"/>
              </a:ext>
            </a:extLst>
          </p:cNvPr>
          <p:cNvCxnSpPr>
            <a:cxnSpLocks/>
          </p:cNvCxnSpPr>
          <p:nvPr/>
        </p:nvCxnSpPr>
        <p:spPr>
          <a:xfrm>
            <a:off x="4247514" y="4843670"/>
            <a:ext cx="0" cy="332893"/>
          </a:xfrm>
          <a:prstGeom prst="line">
            <a:avLst/>
          </a:prstGeom>
          <a:ln w="28575">
            <a:solidFill>
              <a:srgbClr val="AC43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3FE340D-CBB2-0F09-43F7-C90D274750B9}"/>
              </a:ext>
            </a:extLst>
          </p:cNvPr>
          <p:cNvCxnSpPr>
            <a:cxnSpLocks/>
          </p:cNvCxnSpPr>
          <p:nvPr/>
        </p:nvCxnSpPr>
        <p:spPr>
          <a:xfrm>
            <a:off x="3752214" y="4768217"/>
            <a:ext cx="0" cy="400726"/>
          </a:xfrm>
          <a:prstGeom prst="line">
            <a:avLst/>
          </a:prstGeom>
          <a:ln w="28575">
            <a:solidFill>
              <a:srgbClr val="AC43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8E05D7-2424-DF84-6D94-C7F225F4B779}"/>
              </a:ext>
            </a:extLst>
          </p:cNvPr>
          <p:cNvSpPr txBox="1"/>
          <p:nvPr/>
        </p:nvSpPr>
        <p:spPr>
          <a:xfrm>
            <a:off x="2996202" y="5145592"/>
            <a:ext cx="2104752" cy="291265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1600" b="0" dirty="0">
                <a:latin typeface="+mn-lt"/>
              </a:rPr>
              <a:t>Совместная работа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6F69546-EEE5-37D8-FD11-AA2B1C6D8EA2}"/>
              </a:ext>
            </a:extLst>
          </p:cNvPr>
          <p:cNvCxnSpPr>
            <a:cxnSpLocks/>
          </p:cNvCxnSpPr>
          <p:nvPr/>
        </p:nvCxnSpPr>
        <p:spPr>
          <a:xfrm>
            <a:off x="9189318" y="1601122"/>
            <a:ext cx="0" cy="4579016"/>
          </a:xfrm>
          <a:prstGeom prst="line">
            <a:avLst/>
          </a:prstGeom>
          <a:ln w="152400">
            <a:solidFill>
              <a:srgbClr val="AC43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757CFF6-24AA-5ADA-92F6-CA1C6A304598}"/>
              </a:ext>
            </a:extLst>
          </p:cNvPr>
          <p:cNvSpPr txBox="1"/>
          <p:nvPr/>
        </p:nvSpPr>
        <p:spPr>
          <a:xfrm>
            <a:off x="9195797" y="5143028"/>
            <a:ext cx="2879347" cy="1035058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b="0" dirty="0">
                <a:latin typeface="+mn-lt"/>
              </a:rPr>
              <a:t>Организована среда общих данных на базе</a:t>
            </a:r>
            <a:r>
              <a:rPr lang="en-US" sz="1400" b="0" dirty="0">
                <a:latin typeface="+mn-lt"/>
              </a:rPr>
              <a:t> Pilot-BIM</a:t>
            </a:r>
            <a:r>
              <a:rPr lang="ru-RU" sz="1400" b="0" dirty="0">
                <a:latin typeface="+mn-lt"/>
              </a:rPr>
              <a:t> или </a:t>
            </a:r>
            <a:r>
              <a:rPr lang="en-US" sz="1400" b="0" dirty="0" err="1">
                <a:latin typeface="+mn-lt"/>
              </a:rPr>
              <a:t>CADLib</a:t>
            </a:r>
            <a:r>
              <a:rPr lang="en-US" sz="1400" b="0" dirty="0">
                <a:latin typeface="+mn-lt"/>
              </a:rPr>
              <a:t>: </a:t>
            </a:r>
            <a:r>
              <a:rPr lang="ru-RU" sz="1400" b="0" dirty="0">
                <a:latin typeface="+mn-lt"/>
              </a:rPr>
              <a:t>Модель и Архив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45162A-7755-326B-898D-A7F40A34B9DC}"/>
              </a:ext>
            </a:extLst>
          </p:cNvPr>
          <p:cNvSpPr txBox="1"/>
          <p:nvPr/>
        </p:nvSpPr>
        <p:spPr>
          <a:xfrm>
            <a:off x="9108443" y="1595486"/>
            <a:ext cx="2879349" cy="730548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b="0" dirty="0">
                <a:latin typeface="+mn-lt"/>
              </a:rPr>
              <a:t>Занятия по направлениям организованы на факультетах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DF71EAA-BBCF-D6B2-D1B9-163BC0C8D2F2}"/>
              </a:ext>
            </a:extLst>
          </p:cNvPr>
          <p:cNvCxnSpPr>
            <a:cxnSpLocks/>
          </p:cNvCxnSpPr>
          <p:nvPr/>
        </p:nvCxnSpPr>
        <p:spPr>
          <a:xfrm>
            <a:off x="4079874" y="5376681"/>
            <a:ext cx="0" cy="531249"/>
          </a:xfrm>
          <a:prstGeom prst="line">
            <a:avLst/>
          </a:prstGeom>
          <a:ln w="76200">
            <a:solidFill>
              <a:srgbClr val="AC432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48AE9B-1338-157A-A905-7A3277D1C294}"/>
              </a:ext>
            </a:extLst>
          </p:cNvPr>
          <p:cNvSpPr txBox="1"/>
          <p:nvPr/>
        </p:nvSpPr>
        <p:spPr>
          <a:xfrm>
            <a:off x="2920950" y="5869590"/>
            <a:ext cx="2451150" cy="343537"/>
          </a:xfrm>
          <a:prstGeom prst="rect">
            <a:avLst/>
          </a:prstGeom>
          <a:solidFill>
            <a:srgbClr val="AC4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4400" b="1">
                <a:solidFill>
                  <a:schemeClr val="l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1600" b="0" dirty="0">
                <a:latin typeface="+mn-lt"/>
              </a:rPr>
              <a:t>Презентация </a:t>
            </a:r>
            <a:r>
              <a:rPr lang="ru-RU" sz="1800" b="0" dirty="0">
                <a:latin typeface="+mn-lt"/>
              </a:rPr>
              <a:t>проектов</a:t>
            </a:r>
            <a:endParaRPr lang="ru-RU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954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14201-79BE-57F5-FEC0-8DCA023C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23AF5B-E16D-8762-1C98-60632688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F63CF8-502A-0742-7DCE-CC53E0BDA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00337-1B94-0EB8-7834-C6315333CC8D}"/>
              </a:ext>
            </a:extLst>
          </p:cNvPr>
          <p:cNvSpPr txBox="1"/>
          <p:nvPr/>
        </p:nvSpPr>
        <p:spPr>
          <a:xfrm>
            <a:off x="1016827" y="1673423"/>
            <a:ext cx="10401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 (Основной текст)"/>
                <a:cs typeface="Times New Roman" panose="02020603050405020304" pitchFamily="18" charset="0"/>
              </a:rPr>
              <a:t>Включен Минобрнауки России в Перечень мероприятий для предоставления грантов Президента Российской Федерации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 (Основной текст)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Segoe UI (Основной текст)"/>
                <a:cs typeface="Times New Roman" panose="02020603050405020304" pitchFamily="18" charset="0"/>
              </a:rPr>
              <a:t>лицам, поступившим на обучение по программам магистратуры на 2023-2024, 2024-2025, 2025-2026 учебные годы.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4A0704-EF59-3097-B1EF-30EDB4A93F1D}"/>
              </a:ext>
            </a:extLst>
          </p:cNvPr>
          <p:cNvSpPr/>
          <p:nvPr/>
        </p:nvSpPr>
        <p:spPr>
          <a:xfrm>
            <a:off x="1038535" y="3419093"/>
            <a:ext cx="5590865" cy="2308324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ТИМ-координатор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архитектор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конструктор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инженер отопления и вентиляции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инженер водоснабжения и водоотведения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сметчик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инженер электрических сетей</a:t>
            </a:r>
          </a:p>
          <a:p>
            <a:pPr marL="285750" indent="-285750">
              <a:buClr>
                <a:srgbClr val="D45638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Segoe UI (Основной текст)"/>
                <a:cs typeface="Times New Roman" panose="02020603050405020304" pitchFamily="18" charset="0"/>
              </a:rPr>
              <a:t>специалист ПОС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45A162-F972-2EEE-3370-BECEB4EBE6E7}"/>
              </a:ext>
            </a:extLst>
          </p:cNvPr>
          <p:cNvSpPr/>
          <p:nvPr/>
        </p:nvSpPr>
        <p:spPr>
          <a:xfrm>
            <a:off x="1038535" y="3049761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rgbClr val="D45638"/>
              </a:buClr>
            </a:pPr>
            <a:r>
              <a:rPr lang="ru-RU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Компетенции в команде: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422E3A-C314-3224-4ED3-2064AE4B5A21}"/>
              </a:ext>
            </a:extLst>
          </p:cNvPr>
          <p:cNvSpPr/>
          <p:nvPr/>
        </p:nvSpPr>
        <p:spPr>
          <a:xfrm>
            <a:off x="1016827" y="2638591"/>
            <a:ext cx="351536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Segoe UI (Основной текст)"/>
                <a:cs typeface="Times New Roman" panose="02020603050405020304" pitchFamily="18" charset="0"/>
              </a:rPr>
              <a:t>ежегодно с </a:t>
            </a:r>
            <a:r>
              <a:rPr lang="ru-RU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2018</a:t>
            </a:r>
            <a:r>
              <a:rPr lang="ru-RU" dirty="0">
                <a:latin typeface="Segoe UI (Основной текст)"/>
                <a:cs typeface="Times New Roman" panose="02020603050405020304" pitchFamily="18" charset="0"/>
              </a:rPr>
              <a:t>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84AE2B-87B3-374D-F79F-CA3439B72D8E}"/>
              </a:ext>
            </a:extLst>
          </p:cNvPr>
          <p:cNvSpPr/>
          <p:nvPr/>
        </p:nvSpPr>
        <p:spPr>
          <a:xfrm>
            <a:off x="3833967" y="2631716"/>
            <a:ext cx="351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80</a:t>
            </a:r>
            <a:r>
              <a:rPr lang="en-US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0</a:t>
            </a:r>
            <a:r>
              <a:rPr lang="ru-RU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 +</a:t>
            </a:r>
            <a:r>
              <a:rPr lang="en-US" b="1" dirty="0">
                <a:solidFill>
                  <a:srgbClr val="AA3C24"/>
                </a:solidFill>
                <a:latin typeface="Segoe UI (Основной текст)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Segoe UI (Основной текст)"/>
                <a:cs typeface="Times New Roman" panose="02020603050405020304" pitchFamily="18" charset="0"/>
              </a:rPr>
              <a:t>участников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E7E0FE-FC91-FA7B-1958-AFCE0840CF7A}"/>
              </a:ext>
            </a:extLst>
          </p:cNvPr>
          <p:cNvSpPr/>
          <p:nvPr/>
        </p:nvSpPr>
        <p:spPr>
          <a:xfrm>
            <a:off x="1038535" y="6053129"/>
            <a:ext cx="2795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Segoe UI (Основной текст)"/>
                <a:cs typeface="Times New Roman" panose="02020603050405020304" pitchFamily="18" charset="0"/>
              </a:rPr>
              <a:t>bim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Segoe UI (Основной текст)"/>
                <a:cs typeface="Times New Roman" panose="02020603050405020304" pitchFamily="18" charset="0"/>
              </a:rPr>
              <a:t>. spbgasu.ru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Segoe UI (Основной текст)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D4C3BE1F-519E-3E53-4E58-2777A8F47A6F}"/>
              </a:ext>
            </a:extLst>
          </p:cNvPr>
          <p:cNvSpPr txBox="1"/>
          <p:nvPr/>
        </p:nvSpPr>
        <p:spPr>
          <a:xfrm>
            <a:off x="577084" y="220583"/>
            <a:ext cx="1119685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Aft>
                <a:spcPts val="1500"/>
              </a:spcAft>
              <a:defRPr sz="1600" b="1"/>
            </a:pPr>
            <a:r>
              <a:rPr lang="ru-RU" sz="2800" kern="1200" spc="-50" dirty="0">
                <a:solidFill>
                  <a:srgbClr val="C00000"/>
                </a:solidFill>
                <a:ea typeface="+mj-ea"/>
                <a:cs typeface="+mj-cs"/>
              </a:rPr>
              <a:t>ТИМ-чемпионат </a:t>
            </a:r>
            <a:r>
              <a:rPr lang="ru-RU" sz="2800" kern="1200" spc="-50" dirty="0" err="1">
                <a:solidFill>
                  <a:srgbClr val="C00000"/>
                </a:solidFill>
                <a:ea typeface="+mj-ea"/>
                <a:cs typeface="+mj-cs"/>
              </a:rPr>
              <a:t>СПбГАСУ</a:t>
            </a:r>
            <a:endParaRPr lang="ru-RU" sz="2800" kern="1200" spc="-50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41B8A8-D7CC-6204-DDB5-44B084B94995}"/>
              </a:ext>
            </a:extLst>
          </p:cNvPr>
          <p:cNvSpPr txBox="1"/>
          <p:nvPr/>
        </p:nvSpPr>
        <p:spPr>
          <a:xfrm>
            <a:off x="1138544" y="911526"/>
            <a:ext cx="2801160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1500"/>
              </a:spcAft>
              <a:defRPr sz="2400" b="1" kern="1200" spc="-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+mn-lt"/>
              </a:rPr>
              <a:t>Междисциплинарная работа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DD615-D4A2-BE71-DFD0-FAE8AC3FC8AE}"/>
              </a:ext>
            </a:extLst>
          </p:cNvPr>
          <p:cNvSpPr txBox="1"/>
          <p:nvPr/>
        </p:nvSpPr>
        <p:spPr>
          <a:xfrm>
            <a:off x="4696008" y="912358"/>
            <a:ext cx="2438527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1500"/>
              </a:spcAft>
              <a:defRPr sz="2400" b="1" kern="1200" spc="-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+mn-lt"/>
              </a:rPr>
              <a:t>Акцент на проектных задачах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887A2-BAAC-578B-C90C-E0009558AC7D}"/>
              </a:ext>
            </a:extLst>
          </p:cNvPr>
          <p:cNvSpPr txBox="1"/>
          <p:nvPr/>
        </p:nvSpPr>
        <p:spPr>
          <a:xfrm>
            <a:off x="8075617" y="911526"/>
            <a:ext cx="3083575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1500"/>
              </a:spcAft>
              <a:defRPr sz="2400" b="1" kern="1200" spc="-5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+mn-lt"/>
              </a:rPr>
              <a:t>ТИМ как инструмент проектировщика</a:t>
            </a:r>
          </a:p>
        </p:txBody>
      </p:sp>
      <p:pic>
        <p:nvPicPr>
          <p:cNvPr id="15" name="Рисунок 19" descr="Рисунок 19">
            <a:extLst>
              <a:ext uri="{FF2B5EF4-FFF2-40B4-BE49-F238E27FC236}">
                <a16:creationId xmlns:a16="http://schemas.microsoft.com/office/drawing/2014/main" id="{E6F33F66-9DB0-A83D-5B90-6FBA3140E6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05" r="10116"/>
          <a:stretch>
            <a:fillRect/>
          </a:stretch>
        </p:blipFill>
        <p:spPr>
          <a:xfrm>
            <a:off x="7947388" y="2276380"/>
            <a:ext cx="4244612" cy="249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55E3D4-43B5-3070-1723-99BF9D8CE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b="11351"/>
          <a:stretch/>
        </p:blipFill>
        <p:spPr>
          <a:xfrm>
            <a:off x="7947388" y="4470406"/>
            <a:ext cx="4244612" cy="23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8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12E1-2E06-8CFA-4DE4-4744AF3B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84821C-7527-4D6D-F6B6-074652EA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CFAD0-5826-3D93-BFB7-354F1563D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4CCD555A-CD7B-2316-376B-66D71A707C18}"/>
              </a:ext>
            </a:extLst>
          </p:cNvPr>
          <p:cNvSpPr txBox="1"/>
          <p:nvPr/>
        </p:nvSpPr>
        <p:spPr>
          <a:xfrm>
            <a:off x="313221" y="925934"/>
            <a:ext cx="6580308" cy="403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Цель проекта – организация обучения в проектных группах по заданию реального сектора экономики и последующей защиты выпускных квалификационных работ в форме комплексных командных дипломных ТИМ-проектов (содержательный уровень образовательной программы)</a:t>
            </a:r>
            <a:endParaRPr lang="en-US" sz="1600" spc="11" dirty="0">
              <a:solidFill>
                <a:srgbClr val="BBBBBB"/>
              </a:solidFill>
              <a:latin typeface="Segoe UI (Основной текст)"/>
              <a:cs typeface="Times New Roman" panose="02020603050405020304" pitchFamily="18" charset="0"/>
            </a:endParaRPr>
          </a:p>
          <a:p>
            <a:pPr algn="just">
              <a:defRPr sz="1400"/>
            </a:pPr>
            <a:endParaRPr lang="ru-RU" sz="1600" dirty="0">
              <a:latin typeface="Segoe UI (Основной текст)"/>
              <a:cs typeface="Times New Roman" panose="02020603050405020304" pitchFamily="18" charset="0"/>
            </a:endParaRPr>
          </a:p>
          <a:p>
            <a:pPr algn="just"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Примеры тем командных ТИМ-проектов: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Создание эксплуатационной информационной модели корпуса </a:t>
            </a:r>
            <a:r>
              <a:rPr lang="ru-RU" sz="1600" dirty="0" err="1">
                <a:latin typeface="Segoe UI (Основной текст)"/>
                <a:cs typeface="Times New Roman" panose="02020603050405020304" pitchFamily="18" charset="0"/>
              </a:rPr>
              <a:t>СПбГАСУ</a:t>
            </a: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 по адресу г. Санкт-Петербург, ул. Серпуховская, д.10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Комплексный проект гостиницы в структуре квартала</a:t>
            </a:r>
            <a:b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</a:b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г. Кронштадта.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Дворец бракосочетания в г. Санкт-Петербурге,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Жилой дом в г. Санкт-Петербурге,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r>
              <a:rPr lang="ru-RU" sz="1600" dirty="0">
                <a:latin typeface="Segoe UI (Основной текст)"/>
                <a:cs typeface="Times New Roman" panose="02020603050405020304" pitchFamily="18" charset="0"/>
              </a:rPr>
              <a:t>Исторический музей в г. Санкт-Петербурге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 sz="1400"/>
            </a:pPr>
            <a:endParaRPr lang="ru-RU" sz="1600" dirty="0">
              <a:latin typeface="Segoe UI (Основной текст)"/>
              <a:cs typeface="Times New Roman" panose="02020603050405020304" pitchFamily="18" charset="0"/>
            </a:endParaRPr>
          </a:p>
          <a:p>
            <a:pPr algn="just">
              <a:defRPr sz="1400"/>
            </a:pPr>
            <a:r>
              <a:rPr lang="ru-RU" sz="1600" b="1" dirty="0">
                <a:latin typeface="Segoe UI (Основной текст)"/>
                <a:cs typeface="Times New Roman" panose="02020603050405020304" pitchFamily="18" charset="0"/>
              </a:rPr>
              <a:t>В 2024 году участвует 19 человек.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D78C1-7381-80D9-D814-B32A365A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61" y="3807868"/>
            <a:ext cx="4727862" cy="28905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5566C0-326E-44FA-2A3D-D078EF87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261" y="1119490"/>
            <a:ext cx="4727862" cy="2848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AE082A-14E2-4234-7EE3-F8C015C694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981"/>
          <a:stretch/>
        </p:blipFill>
        <p:spPr>
          <a:xfrm>
            <a:off x="313221" y="4886675"/>
            <a:ext cx="6336057" cy="1811746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429C9B1F-22DC-1F60-9574-F420C9F2055E}"/>
              </a:ext>
            </a:extLst>
          </p:cNvPr>
          <p:cNvSpPr txBox="1"/>
          <p:nvPr/>
        </p:nvSpPr>
        <p:spPr>
          <a:xfrm>
            <a:off x="577084" y="220583"/>
            <a:ext cx="111968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Aft>
                <a:spcPts val="1500"/>
              </a:spcAft>
              <a:defRPr sz="1600" b="1"/>
            </a:pPr>
            <a:r>
              <a:rPr lang="ru-RU" sz="2400" kern="1200" spc="-50" dirty="0">
                <a:solidFill>
                  <a:srgbClr val="C00000"/>
                </a:solidFill>
                <a:ea typeface="+mj-ea"/>
                <a:cs typeface="+mj-cs"/>
              </a:rPr>
              <a:t>Комплексные защиты командных дипломных ТИМ-проектов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033811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5760"/>
            <a:ext cx="7021001" cy="61845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AA432C"/>
                </a:solidFill>
                <a:latin typeface="+mn-lt"/>
                <a:cs typeface="Arial" panose="020B0604020202020204" pitchFamily="34" charset="0"/>
              </a:rPr>
              <a:t>СТРОИМ БУДУЩЕЕ ВМЕСТЕ!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103282-C095-42CA-B00B-26DB153800F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-420" r="28260" b="-7"/>
          <a:stretch/>
        </p:blipFill>
        <p:spPr bwMode="auto">
          <a:xfrm>
            <a:off x="7021002" y="-36826"/>
            <a:ext cx="5170999" cy="6894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7E88004D-D66E-44C2-BBEC-665360F1D84E}"/>
              </a:ext>
            </a:extLst>
          </p:cNvPr>
          <p:cNvSpPr txBox="1"/>
          <p:nvPr/>
        </p:nvSpPr>
        <p:spPr>
          <a:xfrm>
            <a:off x="380274" y="6275715"/>
            <a:ext cx="177945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spbgasu.ru</a:t>
            </a:r>
          </a:p>
        </p:txBody>
      </p:sp>
      <p:sp>
        <p:nvSpPr>
          <p:cNvPr id="9" name="Прямоугольник 10"/>
          <p:cNvSpPr txBox="1"/>
          <p:nvPr/>
        </p:nvSpPr>
        <p:spPr>
          <a:xfrm>
            <a:off x="380274" y="5629384"/>
            <a:ext cx="59349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государственный архитектурно-строительный университет</a:t>
            </a: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6253D-21F0-46C1-85D2-07881978B91A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7" t="30607" r="31243" b="34835"/>
          <a:stretch/>
        </p:blipFill>
        <p:spPr bwMode="auto">
          <a:xfrm>
            <a:off x="11440917" y="0"/>
            <a:ext cx="751083" cy="1178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0A843ED-9240-444A-B142-2DFF212DF3B2}"/>
              </a:ext>
            </a:extLst>
          </p:cNvPr>
          <p:cNvGrpSpPr/>
          <p:nvPr/>
        </p:nvGrpSpPr>
        <p:grpSpPr>
          <a:xfrm>
            <a:off x="2536920" y="862348"/>
            <a:ext cx="1621663" cy="2306556"/>
            <a:chOff x="830686" y="1385687"/>
            <a:chExt cx="1621663" cy="2306556"/>
          </a:xfrm>
        </p:grpSpPr>
        <p:sp>
          <p:nvSpPr>
            <p:cNvPr id="10" name="Прямоугольник 7">
              <a:extLst>
                <a:ext uri="{FF2B5EF4-FFF2-40B4-BE49-F238E27FC236}">
                  <a16:creationId xmlns:a16="http://schemas.microsoft.com/office/drawing/2014/main" id="{06F07FDD-0D51-43D5-81F5-A70B13EB1652}"/>
                </a:ext>
              </a:extLst>
            </p:cNvPr>
            <p:cNvSpPr txBox="1"/>
            <p:nvPr/>
          </p:nvSpPr>
          <p:spPr>
            <a:xfrm>
              <a:off x="830686" y="1385687"/>
              <a:ext cx="1621663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400" b="1"/>
              </a:lvl1pPr>
            </a:lstStyle>
            <a:p>
              <a:r>
                <a:rPr dirty="0" err="1"/>
                <a:t>СПбГАСУ</a:t>
              </a:r>
              <a:endParaRPr dirty="0"/>
            </a:p>
          </p:txBody>
        </p:sp>
        <p:sp>
          <p:nvSpPr>
            <p:cNvPr id="12" name="https://www.spbgasu.ru">
              <a:extLst>
                <a:ext uri="{FF2B5EF4-FFF2-40B4-BE49-F238E27FC236}">
                  <a16:creationId xmlns:a16="http://schemas.microsoft.com/office/drawing/2014/main" id="{A66AB4CF-2355-45CA-A71A-B0DB98AFBF4D}"/>
                </a:ext>
              </a:extLst>
            </p:cNvPr>
            <p:cNvSpPr txBox="1"/>
            <p:nvPr/>
          </p:nvSpPr>
          <p:spPr>
            <a:xfrm>
              <a:off x="1048385" y="3322911"/>
              <a:ext cx="1112354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>
                  <a:solidFill>
                    <a:schemeClr val="accent2">
                      <a:lumOff val="10980"/>
                    </a:schemeClr>
                  </a:solidFill>
                </a:defRPr>
              </a:lvl1pPr>
            </a:lstStyle>
            <a:p>
              <a:r>
                <a:rPr u="sng" dirty="0">
                  <a:solidFill>
                    <a:srgbClr val="C00000"/>
                  </a:solidFill>
                </a:rPr>
                <a:t>spbgasu.ru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A2AA09E-F57D-4A0F-87CA-544FDAF57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t="10948" r="10067" b="7922"/>
            <a:stretch/>
          </p:blipFill>
          <p:spPr>
            <a:xfrm>
              <a:off x="932043" y="1900858"/>
              <a:ext cx="1432769" cy="1440000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0D0E4A-4849-4087-A4E2-49B23066E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93" y="141141"/>
            <a:ext cx="917869" cy="111100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89D3815-0C6B-403A-8660-C4917BD81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70" y="3662947"/>
            <a:ext cx="1741677" cy="174167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C0C43F8-F31C-4F2A-8E3E-14DBBA819B5C}"/>
              </a:ext>
            </a:extLst>
          </p:cNvPr>
          <p:cNvGrpSpPr/>
          <p:nvPr/>
        </p:nvGrpSpPr>
        <p:grpSpPr>
          <a:xfrm>
            <a:off x="708678" y="3345298"/>
            <a:ext cx="2839453" cy="2285185"/>
            <a:chOff x="263987" y="1410317"/>
            <a:chExt cx="2839453" cy="2285185"/>
          </a:xfrm>
        </p:grpSpPr>
        <p:sp>
          <p:nvSpPr>
            <p:cNvPr id="36" name="Прямоугольник 7">
              <a:extLst>
                <a:ext uri="{FF2B5EF4-FFF2-40B4-BE49-F238E27FC236}">
                  <a16:creationId xmlns:a16="http://schemas.microsoft.com/office/drawing/2014/main" id="{DC50BEEA-C862-47AD-BA48-9002E0326A84}"/>
                </a:ext>
              </a:extLst>
            </p:cNvPr>
            <p:cNvSpPr txBox="1"/>
            <p:nvPr/>
          </p:nvSpPr>
          <p:spPr>
            <a:xfrm>
              <a:off x="263987" y="1410317"/>
              <a:ext cx="2839453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400" b="1"/>
              </a:lvl1pPr>
            </a:lstStyle>
            <a:p>
              <a:r>
                <a:rPr lang="ru-RU" b="0" dirty="0">
                  <a:latin typeface="+mj-lt"/>
                </a:rPr>
                <a:t>ОЦЦК СПбГАСУ</a:t>
              </a:r>
              <a:endParaRPr b="0" dirty="0">
                <a:latin typeface="+mj-lt"/>
              </a:endParaRPr>
            </a:p>
          </p:txBody>
        </p:sp>
        <p:sp>
          <p:nvSpPr>
            <p:cNvPr id="37" name="https://www.spbgasu.ru">
              <a:extLst>
                <a:ext uri="{FF2B5EF4-FFF2-40B4-BE49-F238E27FC236}">
                  <a16:creationId xmlns:a16="http://schemas.microsoft.com/office/drawing/2014/main" id="{6F3CC5B6-87B4-4627-A8F0-B8E05DE0516D}"/>
                </a:ext>
              </a:extLst>
            </p:cNvPr>
            <p:cNvSpPr txBox="1"/>
            <p:nvPr/>
          </p:nvSpPr>
          <p:spPr>
            <a:xfrm>
              <a:off x="884556" y="3326170"/>
              <a:ext cx="1529135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>
                  <a:solidFill>
                    <a:schemeClr val="accent2">
                      <a:lumOff val="10980"/>
                    </a:schemeClr>
                  </a:solidFill>
                </a:defRPr>
              </a:lvl1pPr>
            </a:lstStyle>
            <a:p>
              <a:pPr algn="ctr"/>
              <a:r>
                <a:rPr lang="en-US" u="sng" dirty="0">
                  <a:solidFill>
                    <a:srgbClr val="C00000"/>
                  </a:solidFill>
                </a:rPr>
                <a:t>bim.spbgasu.ru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4CBCFE9-7568-4ACA-A4BE-11D97ADC0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5" y="3680745"/>
            <a:ext cx="1742400" cy="17424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8738697-B36E-458C-8D4B-6AC22D9EC6FE}"/>
              </a:ext>
            </a:extLst>
          </p:cNvPr>
          <p:cNvGrpSpPr/>
          <p:nvPr/>
        </p:nvGrpSpPr>
        <p:grpSpPr>
          <a:xfrm>
            <a:off x="3473774" y="3345298"/>
            <a:ext cx="2631618" cy="2285185"/>
            <a:chOff x="263988" y="1410317"/>
            <a:chExt cx="2631618" cy="2285185"/>
          </a:xfrm>
        </p:grpSpPr>
        <p:sp>
          <p:nvSpPr>
            <p:cNvPr id="40" name="Прямоугольник 7">
              <a:extLst>
                <a:ext uri="{FF2B5EF4-FFF2-40B4-BE49-F238E27FC236}">
                  <a16:creationId xmlns:a16="http://schemas.microsoft.com/office/drawing/2014/main" id="{9ECC6EA7-0349-4B05-AD52-008E8344C489}"/>
                </a:ext>
              </a:extLst>
            </p:cNvPr>
            <p:cNvSpPr txBox="1"/>
            <p:nvPr/>
          </p:nvSpPr>
          <p:spPr>
            <a:xfrm>
              <a:off x="263988" y="1410317"/>
              <a:ext cx="2631618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400" b="1"/>
              </a:lvl1pPr>
            </a:lstStyle>
            <a:p>
              <a:r>
                <a:rPr lang="ru-RU" b="0" dirty="0">
                  <a:latin typeface="+mj-lt"/>
                </a:rPr>
                <a:t>ИДО </a:t>
              </a:r>
              <a:r>
                <a:rPr lang="ru-RU" b="0" dirty="0" err="1">
                  <a:latin typeface="+mj-lt"/>
                </a:rPr>
                <a:t>СПбГАСУ</a:t>
              </a:r>
              <a:endParaRPr b="0" dirty="0">
                <a:latin typeface="+mj-lt"/>
              </a:endParaRPr>
            </a:p>
          </p:txBody>
        </p:sp>
        <p:sp>
          <p:nvSpPr>
            <p:cNvPr id="41" name="https://www.spbgasu.ru">
              <a:extLst>
                <a:ext uri="{FF2B5EF4-FFF2-40B4-BE49-F238E27FC236}">
                  <a16:creationId xmlns:a16="http://schemas.microsoft.com/office/drawing/2014/main" id="{A0D92597-85F9-41A5-ACCB-18CFCE01BB01}"/>
                </a:ext>
              </a:extLst>
            </p:cNvPr>
            <p:cNvSpPr txBox="1"/>
            <p:nvPr/>
          </p:nvSpPr>
          <p:spPr>
            <a:xfrm>
              <a:off x="876507" y="3326170"/>
              <a:ext cx="1448984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>
                  <a:solidFill>
                    <a:schemeClr val="accent2">
                      <a:lumOff val="10980"/>
                    </a:schemeClr>
                  </a:solidFill>
                </a:defRPr>
              </a:lvl1pPr>
            </a:lstStyle>
            <a:p>
              <a:pPr algn="ctr"/>
              <a:r>
                <a:rPr lang="en-US" u="sng" dirty="0">
                  <a:solidFill>
                    <a:srgbClr val="C00000"/>
                  </a:solidFill>
                </a:rPr>
                <a:t>ipk.spbgasu.ru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60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2D488A-2EAC-4CE8-BFBB-593F159B7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6884"/>
            <a:ext cx="10515600" cy="6240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spc="-5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Основополагающие документы, регулирующие цифровую трансформацию экономики России, являются: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7 мая 2024 г. № 309и «О национальных целях развития Российской Федерации на период до 2030 года и на перспективу до 2036 года».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09.05.2017 г. № 203 «О Стратегии формирования информационного общества на 2017-2030 гг.»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7 мая 2012 г. № 601 «Об основных направлениях совершенствования системы государственного управления».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программа «Цифровая экономика Российской Федерации», утверждена протоколом заседания президиума Совета при Президенте Российской Федерации по стратегическому развитию и национальным проектам от 4 июня 2019 г. № 7 и другие.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18 ноября 2020 г. № 600 «Об утверждении методик расчета целевых показателей национальной (8 показателей, входящих в оценку цифровой зрелости отрасли «Строительство»).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Российской Федерации от 27 декабря 2021 года № 3883-р «О стратегическом направлении в области цифровой трансформации строительной отрасли, городского и жилищно-коммунального хозяйства Российской Федерации до 2030 года».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Российской Федерации от 27 декабря 2021 года № 3883-р «О стратегическом направлении в области цифровой трансформации строительной отрасли, городского и жилищно-коммунального хозяйства Российской Федерации до 2030 года».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Минстроя России от 31 октября 2018 г. № 695пр «Об утверждении паспорта ведомственного проекта Цифровизации городского хозяйства «Умный город» и рядом других.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DC2F5-42FA-4242-9BD3-F45A4EA84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C154E-CB9A-4D19-ACD8-9F00B587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7" y="333041"/>
            <a:ext cx="10515600" cy="1325563"/>
          </a:xfrm>
        </p:spPr>
        <p:txBody>
          <a:bodyPr/>
          <a:lstStyle/>
          <a:p>
            <a: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Цифровая трансформация строительства и ЖКХ включает: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420CA-8273-4308-9C40-C56935972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унификацию и перевод в электронный вид обязательных мероприятий в сфере строительства;</a:t>
            </a:r>
          </a:p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технологий информационного моделирования;</a:t>
            </a:r>
          </a:p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работу сервиса «Цифровое строительство»;</a:t>
            </a:r>
          </a:p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в единой цифровой среде органов экспертизы и участников строительного рынка;</a:t>
            </a:r>
          </a:p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системы управления проектами государственных заказчиков;</a:t>
            </a:r>
          </a:p>
          <a:p>
            <a:pPr lvl="0" fontAlgn="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вертикали управления цифровой отраслью.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99EE20-694D-4B49-B7B4-C33973DA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5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32AF8-B8B9-4F87-A658-9474E5E1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Барьеры на пути цифровизации </a:t>
            </a:r>
            <a:b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строительства и ЖКХ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6A823-FEF3-4CCC-9633-FD809F6D5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низкая цифровая культура в организациях, отрасли и обществе;</a:t>
            </a:r>
          </a:p>
          <a:p>
            <a:r>
              <a:rPr lang="ru-RU" dirty="0"/>
              <a:t>отсутствие эффективного взаимодействия или неготовность работать в цифровой среде между участниками обмена информацией;</a:t>
            </a:r>
          </a:p>
          <a:p>
            <a:r>
              <a:rPr lang="ru-RU" dirty="0"/>
              <a:t>сопротивление изменениям со стороны руководства и персонала организаций;</a:t>
            </a:r>
          </a:p>
          <a:p>
            <a:r>
              <a:rPr lang="ru-RU" dirty="0"/>
              <a:t>отсутствие кадров всех уровней образования, обладающих компетенциями цифровой экономики, бизнес-управления, информационных технологий и информационных систем;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0E98A-55FE-4D31-9336-EA3D92D2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769A9B-B921-4C87-AF07-DEA4072A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856E1D5A-CEC0-48A5-958E-9F0D9D00D6EE}"/>
              </a:ext>
            </a:extLst>
          </p:cNvPr>
          <p:cNvSpPr>
            <a:spLocks noGrp="1"/>
          </p:cNvSpPr>
          <p:nvPr/>
        </p:nvSpPr>
        <p:spPr>
          <a:xfrm>
            <a:off x="11291220" y="6180138"/>
            <a:ext cx="914400" cy="593725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36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i="0" u="none" strike="noStrike" kern="1200" normalizeH="0" baseline="0" noProof="0" smtClean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844333FB-5629-4A26-9131-36767F72096C}"/>
              </a:ext>
            </a:extLst>
          </p:cNvPr>
          <p:cNvSpPr txBox="1">
            <a:spLocks/>
          </p:cNvSpPr>
          <p:nvPr/>
        </p:nvSpPr>
        <p:spPr>
          <a:xfrm>
            <a:off x="306964" y="799934"/>
            <a:ext cx="7792003" cy="5796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7188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800" dirty="0">
              <a:latin typeface="Times New Roman" panose="02020603050405020304" pitchFamily="18" charset="0"/>
              <a:ea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4" name="Заголовок 11">
            <a:extLst>
              <a:ext uri="{FF2B5EF4-FFF2-40B4-BE49-F238E27FC236}">
                <a16:creationId xmlns:a16="http://schemas.microsoft.com/office/drawing/2014/main" id="{12AC1E83-1CB6-4B73-BDF3-B934D0A28890}"/>
              </a:ext>
            </a:extLst>
          </p:cNvPr>
          <p:cNvSpPr txBox="1">
            <a:spLocks/>
          </p:cNvSpPr>
          <p:nvPr/>
        </p:nvSpPr>
        <p:spPr>
          <a:xfrm>
            <a:off x="1034683" y="799934"/>
            <a:ext cx="10122634" cy="2188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«Концепция подготовки кадров для строительной отрасли и жилищно-коммунального хозяйства до 2035 года», утверждена Распоряжением Правительства Российской Федерации от 28.10.2024 №3030-р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5B6D3A-83D0-434D-814D-8194E8DD288F}"/>
              </a:ext>
            </a:extLst>
          </p:cNvPr>
          <p:cNvSpPr/>
          <p:nvPr/>
        </p:nvSpPr>
        <p:spPr>
          <a:xfrm>
            <a:off x="965247" y="4192278"/>
            <a:ext cx="10919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Новый комплексный подход к развитию строительной отрасли и ЖКХ как к формированию среды жизнедеятельности общества на основе принципов комфортности, безопасности, </a:t>
            </a:r>
            <a:r>
              <a:rPr lang="ru-RU" sz="2400" dirty="0" err="1"/>
              <a:t>природосбережения</a:t>
            </a:r>
            <a:r>
              <a:rPr lang="ru-RU" sz="2400" dirty="0"/>
              <a:t> и непрерывной интеграции инновационных технологий, в том числе цифровых.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B66C2A-53A9-428D-833D-4AC6C740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4A64114F-623D-48DF-AC61-6FC9854E8951}"/>
              </a:ext>
            </a:extLst>
          </p:cNvPr>
          <p:cNvSpPr>
            <a:spLocks noGrp="1"/>
          </p:cNvSpPr>
          <p:nvPr/>
        </p:nvSpPr>
        <p:spPr>
          <a:xfrm>
            <a:off x="11291220" y="6180138"/>
            <a:ext cx="914400" cy="593725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36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i="0" u="none" strike="noStrike" kern="1200" normalizeH="0" baseline="0" noProof="0" smtClean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F54704-840D-4254-B87B-ED7E2A42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96" y="140123"/>
            <a:ext cx="11293224" cy="1176630"/>
          </a:xfrm>
        </p:spPr>
        <p:txBody>
          <a:bodyPr>
            <a:normAutofit/>
          </a:bodyPr>
          <a:lstStyle/>
          <a:p>
            <a:r>
              <a:rPr lang="ru-RU" sz="3200" b="1" spc="-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 развития</a:t>
            </a:r>
            <a:br>
              <a:rPr lang="ru-RU" sz="3200" b="1" spc="-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spc="-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89C5C1-E00E-461A-9A4D-49B3B15F3931}"/>
              </a:ext>
            </a:extLst>
          </p:cNvPr>
          <p:cNvSpPr/>
          <p:nvPr/>
        </p:nvSpPr>
        <p:spPr>
          <a:xfrm>
            <a:off x="536453" y="1443841"/>
            <a:ext cx="105435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egoe UI" panose="020B0502040204020203" pitchFamily="34" charset="0"/>
              <a:buChar char="―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Ориентация на ликвидацию разрыва между требованиями к результатам обучения по образовательным программам и потребностями строительной отрасли и жилищно-коммунального хозяйства, актуальными запросами общества и государства</a:t>
            </a:r>
          </a:p>
          <a:p>
            <a:pPr marL="285750" indent="-285750" algn="just">
              <a:buFont typeface="Segoe UI" panose="020B0502040204020203" pitchFamily="34" charset="0"/>
              <a:buChar char="―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Segoe UI" panose="020B0502040204020203" pitchFamily="34" charset="0"/>
              <a:buChar char="―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Акцент на интерактивные методы обучения и реализация возможностей проектной работы в междисциплинарных командах</a:t>
            </a:r>
          </a:p>
          <a:p>
            <a:pPr marL="285750" indent="-285750" algn="just">
              <a:buFont typeface="Segoe UI" panose="020B0502040204020203" pitchFamily="34" charset="0"/>
              <a:buChar char="―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Segoe UI" panose="020B0502040204020203" pitchFamily="34" charset="0"/>
              <a:buChar char="―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Расширение использования инструментов виртуальной и дополненной реальности, а также технологий с применением искусственного интеллекта</a:t>
            </a:r>
          </a:p>
          <a:p>
            <a:pPr marL="285750" indent="-285750" algn="just">
              <a:buFont typeface="Segoe UI" panose="020B0502040204020203" pitchFamily="34" charset="0"/>
              <a:buChar char="―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Segoe UI" panose="020B0502040204020203" pitchFamily="34" charset="0"/>
              <a:buChar char="―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сетевой формы реализации образовательных программ с использованием материально-технического и кадрового потенциала нескольких образовательных организаций и организаций реального сектора экономики по профилю образовательных программ</a:t>
            </a:r>
          </a:p>
          <a:p>
            <a:pPr marL="285750" indent="-285750">
              <a:buFont typeface="Segoe UI" panose="020B0502040204020203" pitchFamily="34" charset="0"/>
              <a:buChar char="―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17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32AF8-B8B9-4F87-A658-9474E5E1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pc="-51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Направление «Бизнес-информатика» (бакалавриат и магистратура)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6A823-FEF3-4CCC-9633-FD809F6D5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разработка систем технического и информационного обеспечения коммуникационного процесса в принятии решений в сфере цифровой экономики;</a:t>
            </a:r>
          </a:p>
          <a:p>
            <a:r>
              <a:rPr lang="ru-RU" dirty="0"/>
              <a:t>разработка процедур адаптации бизнес-процессов организаций строительной сферы и ЖКХ к реалиям современного общества в условиях цифровизации;</a:t>
            </a:r>
          </a:p>
          <a:p>
            <a:r>
              <a:rPr lang="ru-RU" dirty="0"/>
              <a:t>решение вопросов, входящих в компетенцию не только экономики и менеджмента, но и  математической аналитики, работы с базами данных и проектирования информационных систем.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0E98A-55FE-4D31-9336-EA3D92D2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AC530E-32AC-48DD-BA8F-B7980549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92" y="-130472"/>
            <a:ext cx="11293224" cy="1176630"/>
          </a:xfrm>
        </p:spPr>
        <p:txBody>
          <a:bodyPr>
            <a:normAutofit/>
          </a:bodyPr>
          <a:lstStyle/>
          <a:p>
            <a:pPr algn="ctr"/>
            <a:r>
              <a:rPr lang="ru-RU" sz="3200" b="1" spc="-5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СПбГАСУ</a:t>
            </a:r>
            <a:r>
              <a:rPr lang="ru-RU" sz="3200" b="1" spc="-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реализации Концепции</a:t>
            </a: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4A64114F-623D-48DF-AC61-6FC9854E8951}"/>
              </a:ext>
            </a:extLst>
          </p:cNvPr>
          <p:cNvSpPr>
            <a:spLocks noGrp="1"/>
          </p:cNvSpPr>
          <p:nvPr/>
        </p:nvSpPr>
        <p:spPr>
          <a:xfrm>
            <a:off x="11291220" y="6180138"/>
            <a:ext cx="914400" cy="593725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36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2400" i="0" u="none" strike="noStrike" kern="1200" normalizeH="0" baseline="0" noProof="0" smtClean="0">
                <a:ln w="0"/>
                <a:solidFill>
                  <a:schemeClr val="tx2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i="0" u="none" strike="noStrike" kern="1200" normalizeH="0" baseline="0" noProof="0" dirty="0">
              <a:ln w="0"/>
              <a:solidFill>
                <a:schemeClr val="tx2">
                  <a:lumMod val="5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5B18137-1AE2-43AA-A3B0-42CEB087D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530909"/>
              </p:ext>
            </p:extLst>
          </p:nvPr>
        </p:nvGraphicFramePr>
        <p:xfrm>
          <a:off x="483637" y="811762"/>
          <a:ext cx="11109679" cy="563788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18222">
                  <a:extLst>
                    <a:ext uri="{9D8B030D-6E8A-4147-A177-3AD203B41FA5}">
                      <a16:colId xmlns:a16="http://schemas.microsoft.com/office/drawing/2014/main" val="2378129890"/>
                    </a:ext>
                  </a:extLst>
                </a:gridCol>
                <a:gridCol w="8291457">
                  <a:extLst>
                    <a:ext uri="{9D8B030D-6E8A-4147-A177-3AD203B41FA5}">
                      <a16:colId xmlns:a16="http://schemas.microsoft.com/office/drawing/2014/main" val="4246563596"/>
                    </a:ext>
                  </a:extLst>
                </a:gridCol>
              </a:tblGrid>
              <a:tr h="632027">
                <a:tc gridSpan="2"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623440"/>
                  </a:ext>
                </a:extLst>
              </a:tr>
              <a:tr h="543434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мероприятия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Ожидаемый результат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6022196"/>
                  </a:ext>
                </a:extLst>
              </a:tr>
              <a:tr h="2037490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программы </a:t>
                      </a: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«ТИМ-факультатив СПО»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Обучающиеся профильных колледжей, ориентированные на строительные профессии, привлечены для дальнейшего обучения в профильных ООВО; Сформированы цифровые компетенции обучающихся ОО СПО, в частности, навыки применения технологий информационного моделирования и ИИ. Активно вовлечены работодатели в управление качеством реализации дополнительных профессиональных программ. Достигнуто повышение престижности среди молодежи профессий строительной отрасли и ЖКХ.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454475"/>
                  </a:ext>
                </a:extLst>
              </a:tr>
              <a:tr h="2424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пилотного проекта «Цифровой строительный класс»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Разработаны и утверждены инженерные и цифровые компетенции обучающихся школ, в частности, навыки применения технологий информационного моделирования и искусственного интеллекта в строительстве и ЖКХ. Обучающимися школ приобретена первая рабочая профессия «Чертежник конструктор». Активно вовлечены работодатели в управление качеством реализации основных программ профессионального обучения и дополнительных образовательных программ. Обучающиеся 8-11 классов, ориентированные на строительные профессии, привлечены для обучения в профильных образовательных организациях. Достигнуто повышение престижности среди молодежи профессий строительной отрасли и ЖКХ.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351360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B66C2A-53A9-428D-833D-4AC6C740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0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8E20CE7-24CC-4A4A-7BCA-71169369A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" y="-17472"/>
            <a:ext cx="986519" cy="11941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798E2A-6362-97EA-F3FC-1757D84F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490" y="0"/>
            <a:ext cx="749873" cy="1176630"/>
          </a:xfrm>
          <a:prstGeom prst="rect">
            <a:avLst/>
          </a:prstGeom>
        </p:spPr>
      </p:pic>
      <p:sp>
        <p:nvSpPr>
          <p:cNvPr id="26" name="Заголовок 2">
            <a:extLst>
              <a:ext uri="{FF2B5EF4-FFF2-40B4-BE49-F238E27FC236}">
                <a16:creationId xmlns:a16="http://schemas.microsoft.com/office/drawing/2014/main" id="{0EB0B101-5DAA-385E-F1EB-8A54AB7C2C5C}"/>
              </a:ext>
            </a:extLst>
          </p:cNvPr>
          <p:cNvSpPr txBox="1">
            <a:spLocks/>
          </p:cNvSpPr>
          <p:nvPr/>
        </p:nvSpPr>
        <p:spPr>
          <a:xfrm>
            <a:off x="536573" y="815298"/>
            <a:ext cx="11118853" cy="1374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Инновационная методика формирования </a:t>
            </a:r>
            <a:br>
              <a:rPr lang="ru-RU" sz="2800" b="1" dirty="0">
                <a:solidFill>
                  <a:srgbClr val="C00000"/>
                </a:solidFill>
                <a:latin typeface="+mn-lt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</a:rPr>
              <a:t>цифровых профессиональных компетенций </a:t>
            </a:r>
            <a:br>
              <a:rPr lang="ru-RU" sz="2800" b="1" dirty="0">
                <a:solidFill>
                  <a:srgbClr val="C00000"/>
                </a:solidFill>
                <a:latin typeface="+mn-lt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</a:rPr>
              <a:t>обучающихся и специалистов </a:t>
            </a:r>
          </a:p>
          <a:p>
            <a:r>
              <a:rPr lang="ru-RU" sz="2800" b="1" dirty="0">
                <a:solidFill>
                  <a:srgbClr val="C00000"/>
                </a:solidFill>
                <a:latin typeface="+mn-lt"/>
              </a:rPr>
              <a:t>строительной отрасли и ЖКХ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BA35C4-836D-B26F-8A7D-00CE5EB92F7B}"/>
              </a:ext>
            </a:extLst>
          </p:cNvPr>
          <p:cNvSpPr txBox="1"/>
          <p:nvPr/>
        </p:nvSpPr>
        <p:spPr>
          <a:xfrm>
            <a:off x="507548" y="3202841"/>
            <a:ext cx="1152281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375"/>
              </a:spcAft>
              <a:buSzPct val="100000"/>
              <a:buNone/>
              <a:defRPr sz="1600"/>
            </a:pPr>
            <a:r>
              <a:rPr lang="ru-RU" sz="2000" b="1" dirty="0">
                <a:cs typeface="Times New Roman" panose="02020603050405020304" pitchFamily="18" charset="0"/>
              </a:rPr>
              <a:t>Цель инновационного образовательного проекта:</a:t>
            </a:r>
          </a:p>
          <a:p>
            <a:pPr marL="0" indent="0">
              <a:spcAft>
                <a:spcPts val="375"/>
              </a:spcAft>
              <a:buSzPct val="100000"/>
              <a:buNone/>
              <a:defRPr sz="1600"/>
            </a:pPr>
            <a:r>
              <a:rPr lang="ru-RU" sz="2000" dirty="0">
                <a:cs typeface="Times New Roman" panose="02020603050405020304" pitchFamily="18" charset="0"/>
              </a:rPr>
              <a:t>Разработка и реализация инновационной методики формирования цифровых профессиональных компетенций у обучающихся по строительным направлениям подготовки и специалистов строительной отрасли и ЖКХ.</a:t>
            </a:r>
          </a:p>
          <a:p>
            <a:pPr marL="0" indent="0">
              <a:spcAft>
                <a:spcPts val="375"/>
              </a:spcAft>
              <a:buSzPct val="100000"/>
              <a:buNone/>
              <a:defRPr sz="1600"/>
            </a:pPr>
            <a:endParaRPr lang="ru-RU" sz="2000" dirty="0">
              <a:cs typeface="Times New Roman" panose="02020603050405020304" pitchFamily="18" charset="0"/>
            </a:endParaRPr>
          </a:p>
          <a:p>
            <a:pPr>
              <a:spcAft>
                <a:spcPts val="375"/>
              </a:spcAft>
              <a:buSzPct val="100000"/>
              <a:defRPr sz="1600"/>
            </a:pPr>
            <a:r>
              <a:rPr lang="ru-RU" sz="2000" dirty="0"/>
              <a:t>Период реализации инновационного образовательного проекта</a:t>
            </a:r>
            <a:br>
              <a:rPr lang="ru-RU" sz="2000" dirty="0"/>
            </a:br>
            <a:r>
              <a:rPr lang="ru-RU" sz="2000" b="1" dirty="0"/>
              <a:t>2022–2026 гг. (5 лет) 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53501"/>
      </p:ext>
    </p:extLst>
  </p:cSld>
  <p:clrMapOvr>
    <a:masterClrMapping/>
  </p:clrMapOvr>
</p:sld>
</file>

<file path=ppt/theme/theme1.xml><?xml version="1.0" encoding="utf-8"?>
<a:theme xmlns:a="http://schemas.openxmlformats.org/drawingml/2006/main" name="Основная светлая">
  <a:themeElements>
    <a:clrScheme name="Основная">
      <a:dk1>
        <a:sysClr val="windowText" lastClr="000000"/>
      </a:dk1>
      <a:lt1>
        <a:sysClr val="window" lastClr="FFFFFF"/>
      </a:lt1>
      <a:dk2>
        <a:srgbClr val="626161"/>
      </a:dk2>
      <a:lt2>
        <a:srgbClr val="E8EBED"/>
      </a:lt2>
      <a:accent1>
        <a:srgbClr val="939191"/>
      </a:accent1>
      <a:accent2>
        <a:srgbClr val="9C2C13"/>
      </a:accent2>
      <a:accent3>
        <a:srgbClr val="FDB021"/>
      </a:accent3>
      <a:accent4>
        <a:srgbClr val="466939"/>
      </a:accent4>
      <a:accent5>
        <a:srgbClr val="267A8D"/>
      </a:accent5>
      <a:accent6>
        <a:srgbClr val="004657"/>
      </a:accent6>
      <a:hlink>
        <a:srgbClr val="AA4A35"/>
      </a:hlink>
      <a:folHlink>
        <a:srgbClr val="AA4A35"/>
      </a:folHlink>
    </a:clrScheme>
    <a:fontScheme name="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сновная светлая" id="{70FF1000-82CC-41AA-8618-96972ADC5D89}" vid="{2740BF02-8098-46E5-8DA5-C80C477E7794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0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0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4a9532-997b-4b53-9576-c19f262f89d4">
      <Terms xmlns="http://schemas.microsoft.com/office/infopath/2007/PartnerControls"/>
    </lcf76f155ced4ddcb4097134ff3c332f>
    <TaxCatchAll xmlns="c43a666a-4166-4a8d-8494-e6c0e4a2562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3008D31A0BDA741BBFD77E369D91977" ma:contentTypeVersion="15" ma:contentTypeDescription="Создание документа." ma:contentTypeScope="" ma:versionID="cb3e1d3b7af4b6b64d9e8bd1c1e7a0e3">
  <xsd:schema xmlns:xsd="http://www.w3.org/2001/XMLSchema" xmlns:xs="http://www.w3.org/2001/XMLSchema" xmlns:p="http://schemas.microsoft.com/office/2006/metadata/properties" xmlns:ns2="674a9532-997b-4b53-9576-c19f262f89d4" xmlns:ns3="c43a666a-4166-4a8d-8494-e6c0e4a25625" targetNamespace="http://schemas.microsoft.com/office/2006/metadata/properties" ma:root="true" ma:fieldsID="afcf026e02a50e8a390eb1436200c701" ns2:_="" ns3:_="">
    <xsd:import namespace="674a9532-997b-4b53-9576-c19f262f89d4"/>
    <xsd:import namespace="c43a666a-4166-4a8d-8494-e6c0e4a256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a9532-997b-4b53-9576-c19f262f8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bd536df2-991a-477e-98c2-d1226f2620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a666a-4166-4a8d-8494-e6c0e4a256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9dc4ce-f557-408f-ac48-c9ee41a479b5}" ma:internalName="TaxCatchAll" ma:showField="CatchAllData" ma:web="c43a666a-4166-4a8d-8494-e6c0e4a256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4F959-B75A-4F9D-A9B0-6BCB2EBCEA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5F2675-3E1A-4597-B291-01966B61F35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674a9532-997b-4b53-9576-c19f262f89d4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c43a666a-4166-4a8d-8494-e6c0e4a2562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5AA98CF-5361-402E-A354-138A37EDB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4a9532-997b-4b53-9576-c19f262f89d4"/>
    <ds:schemaRef ds:uri="c43a666a-4166-4a8d-8494-e6c0e4a25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8041</TotalTime>
  <Words>1445</Words>
  <Application>Microsoft Office PowerPoint</Application>
  <PresentationFormat>Широкоэкранный</PresentationFormat>
  <Paragraphs>151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Segoe UI (Основной текст)</vt:lpstr>
      <vt:lpstr>Arial</vt:lpstr>
      <vt:lpstr>Segoe UI Semibold</vt:lpstr>
      <vt:lpstr>Tahoma</vt:lpstr>
      <vt:lpstr>Microsoft YaHei</vt:lpstr>
      <vt:lpstr>Wingdings</vt:lpstr>
      <vt:lpstr>Calibri</vt:lpstr>
      <vt:lpstr>Segoe UI</vt:lpstr>
      <vt:lpstr>Times New Roman</vt:lpstr>
      <vt:lpstr>DejaVu Sans</vt:lpstr>
      <vt:lpstr>Symbol</vt:lpstr>
      <vt:lpstr>Arial Unicode MS</vt:lpstr>
      <vt:lpstr>Основная светлая</vt:lpstr>
      <vt:lpstr>Презентация PowerPoint</vt:lpstr>
      <vt:lpstr>Презентация PowerPoint</vt:lpstr>
      <vt:lpstr>Цифровая трансформация строительства и ЖКХ включает:</vt:lpstr>
      <vt:lpstr>Барьеры на пути цифровизации  строительства и ЖКХ</vt:lpstr>
      <vt:lpstr>Презентация PowerPoint</vt:lpstr>
      <vt:lpstr>Ключевые направления развития системы</vt:lpstr>
      <vt:lpstr>Направление «Бизнес-информатика» (бакалавриат и магистратура)</vt:lpstr>
      <vt:lpstr>СПбГАСУ в реализации Концепции</vt:lpstr>
      <vt:lpstr>Презентация PowerPoint</vt:lpstr>
      <vt:lpstr>Непрерывное инженерное образование в СПбГАСУ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СТРОИМ БУДУЩЕЕ ВМЕСТЕ!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Нижегородцев Денис Валерьевич</dc:creator>
  <cp:lastModifiedBy>sysadmin</cp:lastModifiedBy>
  <cp:revision>695</cp:revision>
  <cp:lastPrinted>2024-02-12T14:07:23Z</cp:lastPrinted>
  <dcterms:modified xsi:type="dcterms:W3CDTF">2024-12-11T07:27:10Z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0x01010073008D31A0BDA741BBFD77E369D91977</vt:lpwstr>
  </property>
</Properties>
</file>