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1"/>
  </p:notesMasterIdLst>
  <p:sldIdLst>
    <p:sldId id="256" r:id="rId2"/>
    <p:sldId id="368" r:id="rId3"/>
    <p:sldId id="257" r:id="rId4"/>
    <p:sldId id="319" r:id="rId5"/>
    <p:sldId id="356" r:id="rId6"/>
    <p:sldId id="258" r:id="rId7"/>
    <p:sldId id="358" r:id="rId8"/>
    <p:sldId id="359" r:id="rId9"/>
    <p:sldId id="360" r:id="rId10"/>
    <p:sldId id="361" r:id="rId11"/>
    <p:sldId id="362" r:id="rId12"/>
    <p:sldId id="364" r:id="rId13"/>
    <p:sldId id="363" r:id="rId14"/>
    <p:sldId id="370" r:id="rId15"/>
    <p:sldId id="371" r:id="rId16"/>
    <p:sldId id="365" r:id="rId17"/>
    <p:sldId id="366" r:id="rId18"/>
    <p:sldId id="367" r:id="rId19"/>
    <p:sldId id="369"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76" autoAdjust="0"/>
  </p:normalViewPr>
  <p:slideViewPr>
    <p:cSldViewPr>
      <p:cViewPr>
        <p:scale>
          <a:sx n="68" d="100"/>
          <a:sy n="68" d="100"/>
        </p:scale>
        <p:origin x="-1220" y="-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27C4151-9CA1-4821-BD1F-7C0DF94C6AB9}" type="datetimeFigureOut">
              <a:rPr lang="ru-RU" smtClean="0"/>
              <a:t>10.12.2024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4AFB4E-ED66-4FD0-A8E9-BAD6523507C6}" type="slidenum">
              <a:rPr lang="ru-RU" smtClean="0"/>
              <a:t>‹#›</a:t>
            </a:fld>
            <a:endParaRPr lang="ru-RU"/>
          </a:p>
        </p:txBody>
      </p:sp>
    </p:spTree>
    <p:extLst>
      <p:ext uri="{BB962C8B-B14F-4D97-AF65-F5344CB8AC3E}">
        <p14:creationId xmlns:p14="http://schemas.microsoft.com/office/powerpoint/2010/main" val="39068143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494AFB4E-ED66-4FD0-A8E9-BAD6523507C6}" type="slidenum">
              <a:rPr lang="ru-RU" smtClean="0"/>
              <a:t>6</a:t>
            </a:fld>
            <a:endParaRPr lang="ru-RU"/>
          </a:p>
        </p:txBody>
      </p:sp>
    </p:spTree>
    <p:extLst>
      <p:ext uri="{BB962C8B-B14F-4D97-AF65-F5344CB8AC3E}">
        <p14:creationId xmlns:p14="http://schemas.microsoft.com/office/powerpoint/2010/main" val="30811804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97BE3FB5-3CC6-4BF7-AA2D-2CA638FBAA75}" type="datetimeFigureOut">
              <a:rPr lang="ru-RU" smtClean="0"/>
              <a:t>10.12.2024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D759826-1273-4594-87A2-659FFDEBB1FE}" type="slidenum">
              <a:rPr lang="ru-RU" smtClean="0"/>
              <a:t>‹#›</a:t>
            </a:fld>
            <a:endParaRPr lang="ru-RU"/>
          </a:p>
        </p:txBody>
      </p:sp>
    </p:spTree>
    <p:extLst>
      <p:ext uri="{BB962C8B-B14F-4D97-AF65-F5344CB8AC3E}">
        <p14:creationId xmlns:p14="http://schemas.microsoft.com/office/powerpoint/2010/main" val="37236039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7BE3FB5-3CC6-4BF7-AA2D-2CA638FBAA75}" type="datetimeFigureOut">
              <a:rPr lang="ru-RU" smtClean="0"/>
              <a:t>10.12.2024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D759826-1273-4594-87A2-659FFDEBB1FE}" type="slidenum">
              <a:rPr lang="ru-RU" smtClean="0"/>
              <a:t>‹#›</a:t>
            </a:fld>
            <a:endParaRPr lang="ru-RU"/>
          </a:p>
        </p:txBody>
      </p:sp>
    </p:spTree>
    <p:extLst>
      <p:ext uri="{BB962C8B-B14F-4D97-AF65-F5344CB8AC3E}">
        <p14:creationId xmlns:p14="http://schemas.microsoft.com/office/powerpoint/2010/main" val="1484910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7BE3FB5-3CC6-4BF7-AA2D-2CA638FBAA75}" type="datetimeFigureOut">
              <a:rPr lang="ru-RU" smtClean="0"/>
              <a:t>10.12.2024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D759826-1273-4594-87A2-659FFDEBB1FE}" type="slidenum">
              <a:rPr lang="ru-RU" smtClean="0"/>
              <a:t>‹#›</a:t>
            </a:fld>
            <a:endParaRPr lang="ru-RU"/>
          </a:p>
        </p:txBody>
      </p:sp>
    </p:spTree>
    <p:extLst>
      <p:ext uri="{BB962C8B-B14F-4D97-AF65-F5344CB8AC3E}">
        <p14:creationId xmlns:p14="http://schemas.microsoft.com/office/powerpoint/2010/main" val="1163127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97BE3FB5-3CC6-4BF7-AA2D-2CA638FBAA75}" type="datetimeFigureOut">
              <a:rPr lang="ru-RU" smtClean="0"/>
              <a:t>10.12.2024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D759826-1273-4594-87A2-659FFDEBB1FE}" type="slidenum">
              <a:rPr lang="ru-RU" smtClean="0"/>
              <a:t>‹#›</a:t>
            </a:fld>
            <a:endParaRPr lang="ru-RU"/>
          </a:p>
        </p:txBody>
      </p:sp>
    </p:spTree>
    <p:extLst>
      <p:ext uri="{BB962C8B-B14F-4D97-AF65-F5344CB8AC3E}">
        <p14:creationId xmlns:p14="http://schemas.microsoft.com/office/powerpoint/2010/main" val="1820668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7BE3FB5-3CC6-4BF7-AA2D-2CA638FBAA75}" type="datetimeFigureOut">
              <a:rPr lang="ru-RU" smtClean="0"/>
              <a:t>10.12.2024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D759826-1273-4594-87A2-659FFDEBB1FE}" type="slidenum">
              <a:rPr lang="ru-RU" smtClean="0"/>
              <a:t>‹#›</a:t>
            </a:fld>
            <a:endParaRPr lang="ru-RU"/>
          </a:p>
        </p:txBody>
      </p:sp>
    </p:spTree>
    <p:extLst>
      <p:ext uri="{BB962C8B-B14F-4D97-AF65-F5344CB8AC3E}">
        <p14:creationId xmlns:p14="http://schemas.microsoft.com/office/powerpoint/2010/main" val="3457820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97BE3FB5-3CC6-4BF7-AA2D-2CA638FBAA75}" type="datetimeFigureOut">
              <a:rPr lang="ru-RU" smtClean="0"/>
              <a:t>10.12.2024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D759826-1273-4594-87A2-659FFDEBB1FE}" type="slidenum">
              <a:rPr lang="ru-RU" smtClean="0"/>
              <a:t>‹#›</a:t>
            </a:fld>
            <a:endParaRPr lang="ru-RU"/>
          </a:p>
        </p:txBody>
      </p:sp>
    </p:spTree>
    <p:extLst>
      <p:ext uri="{BB962C8B-B14F-4D97-AF65-F5344CB8AC3E}">
        <p14:creationId xmlns:p14="http://schemas.microsoft.com/office/powerpoint/2010/main" val="1258363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97BE3FB5-3CC6-4BF7-AA2D-2CA638FBAA75}" type="datetimeFigureOut">
              <a:rPr lang="ru-RU" smtClean="0"/>
              <a:t>10.12.2024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D759826-1273-4594-87A2-659FFDEBB1FE}" type="slidenum">
              <a:rPr lang="ru-RU" smtClean="0"/>
              <a:t>‹#›</a:t>
            </a:fld>
            <a:endParaRPr lang="ru-RU"/>
          </a:p>
        </p:txBody>
      </p:sp>
    </p:spTree>
    <p:extLst>
      <p:ext uri="{BB962C8B-B14F-4D97-AF65-F5344CB8AC3E}">
        <p14:creationId xmlns:p14="http://schemas.microsoft.com/office/powerpoint/2010/main" val="3230045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97BE3FB5-3CC6-4BF7-AA2D-2CA638FBAA75}" type="datetimeFigureOut">
              <a:rPr lang="ru-RU" smtClean="0"/>
              <a:t>10.12.2024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D759826-1273-4594-87A2-659FFDEBB1FE}" type="slidenum">
              <a:rPr lang="ru-RU" smtClean="0"/>
              <a:t>‹#›</a:t>
            </a:fld>
            <a:endParaRPr lang="ru-RU"/>
          </a:p>
        </p:txBody>
      </p:sp>
    </p:spTree>
    <p:extLst>
      <p:ext uri="{BB962C8B-B14F-4D97-AF65-F5344CB8AC3E}">
        <p14:creationId xmlns:p14="http://schemas.microsoft.com/office/powerpoint/2010/main" val="3023970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7BE3FB5-3CC6-4BF7-AA2D-2CA638FBAA75}" type="datetimeFigureOut">
              <a:rPr lang="ru-RU" smtClean="0"/>
              <a:t>10.12.2024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D759826-1273-4594-87A2-659FFDEBB1FE}" type="slidenum">
              <a:rPr lang="ru-RU" smtClean="0"/>
              <a:t>‹#›</a:t>
            </a:fld>
            <a:endParaRPr lang="ru-RU"/>
          </a:p>
        </p:txBody>
      </p:sp>
    </p:spTree>
    <p:extLst>
      <p:ext uri="{BB962C8B-B14F-4D97-AF65-F5344CB8AC3E}">
        <p14:creationId xmlns:p14="http://schemas.microsoft.com/office/powerpoint/2010/main" val="19372772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7BE3FB5-3CC6-4BF7-AA2D-2CA638FBAA75}" type="datetimeFigureOut">
              <a:rPr lang="ru-RU" smtClean="0"/>
              <a:t>10.12.2024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D759826-1273-4594-87A2-659FFDEBB1FE}" type="slidenum">
              <a:rPr lang="ru-RU" smtClean="0"/>
              <a:t>‹#›</a:t>
            </a:fld>
            <a:endParaRPr lang="ru-RU"/>
          </a:p>
        </p:txBody>
      </p:sp>
    </p:spTree>
    <p:extLst>
      <p:ext uri="{BB962C8B-B14F-4D97-AF65-F5344CB8AC3E}">
        <p14:creationId xmlns:p14="http://schemas.microsoft.com/office/powerpoint/2010/main" val="3413321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7BE3FB5-3CC6-4BF7-AA2D-2CA638FBAA75}" type="datetimeFigureOut">
              <a:rPr lang="ru-RU" smtClean="0"/>
              <a:t>10.12.2024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D759826-1273-4594-87A2-659FFDEBB1FE}" type="slidenum">
              <a:rPr lang="ru-RU" smtClean="0"/>
              <a:t>‹#›</a:t>
            </a:fld>
            <a:endParaRPr lang="ru-RU"/>
          </a:p>
        </p:txBody>
      </p:sp>
    </p:spTree>
    <p:extLst>
      <p:ext uri="{BB962C8B-B14F-4D97-AF65-F5344CB8AC3E}">
        <p14:creationId xmlns:p14="http://schemas.microsoft.com/office/powerpoint/2010/main" val="1310769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BE3FB5-3CC6-4BF7-AA2D-2CA638FBAA75}" type="datetimeFigureOut">
              <a:rPr lang="ru-RU" smtClean="0"/>
              <a:t>10.12.2024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759826-1273-4594-87A2-659FFDEBB1FE}" type="slidenum">
              <a:rPr lang="ru-RU" smtClean="0"/>
              <a:t>‹#›</a:t>
            </a:fld>
            <a:endParaRPr lang="ru-RU"/>
          </a:p>
        </p:txBody>
      </p:sp>
    </p:spTree>
    <p:extLst>
      <p:ext uri="{BB962C8B-B14F-4D97-AF65-F5344CB8AC3E}">
        <p14:creationId xmlns:p14="http://schemas.microsoft.com/office/powerpoint/2010/main" val="101549345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mafo-mkfo@yandex.r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1412776"/>
            <a:ext cx="8060432" cy="3888432"/>
          </a:xfrm>
        </p:spPr>
        <p:txBody>
          <a:bodyPr>
            <a:normAutofit/>
          </a:bodyPr>
          <a:lstStyle/>
          <a:p>
            <a:pPr>
              <a:lnSpc>
                <a:spcPct val="150000"/>
              </a:lnSpc>
            </a:pPr>
            <a:r>
              <a:rPr lang="ru-RU" sz="3600" b="1" dirty="0" smtClean="0">
                <a:solidFill>
                  <a:srgbClr val="C00000"/>
                </a:solidFill>
                <a:latin typeface="Bookman Old Style" pitchFamily="18" charset="0"/>
              </a:rPr>
              <a:t>МЕЖДУНАРОДНАЯ АКАДЕМИЯ</a:t>
            </a:r>
            <a:br>
              <a:rPr lang="ru-RU" sz="3600" b="1" dirty="0" smtClean="0">
                <a:solidFill>
                  <a:srgbClr val="C00000"/>
                </a:solidFill>
                <a:latin typeface="Bookman Old Style" pitchFamily="18" charset="0"/>
              </a:rPr>
            </a:br>
            <a:r>
              <a:rPr lang="ru-RU" sz="3600" b="1" dirty="0" smtClean="0">
                <a:solidFill>
                  <a:srgbClr val="C00000"/>
                </a:solidFill>
                <a:latin typeface="Bookman Old Style" pitchFamily="18" charset="0"/>
              </a:rPr>
              <a:t>ФУНДАМЕНТАЛЬНОГО ОБРАЗОВАНИЯ</a:t>
            </a:r>
            <a:br>
              <a:rPr lang="ru-RU" sz="3600" b="1" dirty="0" smtClean="0">
                <a:solidFill>
                  <a:srgbClr val="C00000"/>
                </a:solidFill>
                <a:latin typeface="Bookman Old Style" pitchFamily="18" charset="0"/>
              </a:rPr>
            </a:br>
            <a:r>
              <a:rPr lang="ru-RU" sz="3600" b="1" dirty="0" smtClean="0">
                <a:solidFill>
                  <a:srgbClr val="C00000"/>
                </a:solidFill>
                <a:latin typeface="Bookman Old Style" pitchFamily="18" charset="0"/>
              </a:rPr>
              <a:t>(МАФО)</a:t>
            </a:r>
            <a:endParaRPr lang="ru-RU" sz="3600" b="1" dirty="0">
              <a:solidFill>
                <a:srgbClr val="C00000"/>
              </a:solidFill>
              <a:latin typeface="Bookman Old Style" pitchFamily="18" charset="0"/>
            </a:endParaRPr>
          </a:p>
        </p:txBody>
      </p:sp>
      <p:sp>
        <p:nvSpPr>
          <p:cNvPr id="3" name="Подзаголовок 2"/>
          <p:cNvSpPr>
            <a:spLocks noGrp="1"/>
          </p:cNvSpPr>
          <p:nvPr>
            <p:ph type="subTitle" idx="1"/>
          </p:nvPr>
        </p:nvSpPr>
        <p:spPr>
          <a:xfrm>
            <a:off x="611560" y="5517232"/>
            <a:ext cx="8208912" cy="1080120"/>
          </a:xfrm>
        </p:spPr>
        <p:txBody>
          <a:bodyPr>
            <a:normAutofit fontScale="62500" lnSpcReduction="20000"/>
          </a:bodyPr>
          <a:lstStyle/>
          <a:p>
            <a:r>
              <a:rPr lang="en-US" sz="2800" b="1" dirty="0" smtClean="0">
                <a:solidFill>
                  <a:srgbClr val="C00000"/>
                </a:solidFill>
              </a:rPr>
              <a:t>INTERNATIONAL  ACADEMY  </a:t>
            </a:r>
            <a:endParaRPr lang="ru-RU" sz="2800" b="1" dirty="0" smtClean="0">
              <a:solidFill>
                <a:srgbClr val="C00000"/>
              </a:solidFill>
            </a:endParaRPr>
          </a:p>
          <a:p>
            <a:r>
              <a:rPr lang="en-US" sz="2800" b="1" dirty="0" smtClean="0">
                <a:solidFill>
                  <a:srgbClr val="C00000"/>
                </a:solidFill>
              </a:rPr>
              <a:t>OF  MAIN  EDUCATION (IAME)</a:t>
            </a:r>
            <a:endParaRPr lang="ru-RU" sz="2800" b="1" dirty="0" smtClean="0">
              <a:solidFill>
                <a:srgbClr val="C00000"/>
              </a:solidFill>
            </a:endParaRPr>
          </a:p>
          <a:p>
            <a:r>
              <a:rPr lang="ru-RU" sz="2800" b="1" dirty="0" smtClean="0">
                <a:solidFill>
                  <a:srgbClr val="C00000"/>
                </a:solidFill>
              </a:rPr>
              <a:t>2024 г.</a:t>
            </a:r>
            <a:endParaRPr lang="en-US" sz="2800" b="1" dirty="0" smtClean="0">
              <a:solidFill>
                <a:srgbClr val="C00000"/>
              </a:solidFill>
            </a:endParaRPr>
          </a:p>
          <a:p>
            <a:r>
              <a:rPr lang="ru-RU" sz="1900" b="1" dirty="0" smtClean="0">
                <a:solidFill>
                  <a:srgbClr val="C00000"/>
                </a:solidFill>
              </a:rPr>
              <a:t> </a:t>
            </a:r>
            <a:endParaRPr lang="ru-RU" sz="1900" b="1" dirty="0">
              <a:solidFill>
                <a:srgbClr val="C00000"/>
              </a:solidFill>
            </a:endParaRP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1920" y="730617"/>
            <a:ext cx="1079086" cy="1079086"/>
          </a:xfrm>
          <a:prstGeom prst="rect">
            <a:avLst/>
          </a:prstGeom>
        </p:spPr>
      </p:pic>
    </p:spTree>
    <p:extLst>
      <p:ext uri="{BB962C8B-B14F-4D97-AF65-F5344CB8AC3E}">
        <p14:creationId xmlns:p14="http://schemas.microsoft.com/office/powerpoint/2010/main" val="38357194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11560" y="332656"/>
            <a:ext cx="8064896" cy="6192688"/>
          </a:xfrm>
        </p:spPr>
        <p:txBody>
          <a:bodyPr>
            <a:noAutofit/>
          </a:bodyPr>
          <a:lstStyle/>
          <a:p>
            <a:pPr marL="0" indent="0" algn="just">
              <a:lnSpc>
                <a:spcPct val="150000"/>
              </a:lnSpc>
              <a:spcBef>
                <a:spcPts val="0"/>
              </a:spcBef>
              <a:buNone/>
            </a:pPr>
            <a:r>
              <a:rPr lang="ru-RU" sz="2000" u="sng" dirty="0">
                <a:solidFill>
                  <a:schemeClr val="accent2">
                    <a:lumMod val="50000"/>
                  </a:schemeClr>
                </a:solidFill>
                <a:latin typeface="Times New Roman" pitchFamily="18" charset="0"/>
                <a:cs typeface="Times New Roman" pitchFamily="18" charset="0"/>
              </a:rPr>
              <a:t>Процесс формирования мировоззрения</a:t>
            </a:r>
            <a:r>
              <a:rPr lang="ru-RU" sz="2000" u="sng" dirty="0" smtClean="0">
                <a:solidFill>
                  <a:schemeClr val="accent2">
                    <a:lumMod val="50000"/>
                  </a:schemeClr>
                </a:solidFill>
                <a:latin typeface="Times New Roman" pitchFamily="18" charset="0"/>
                <a:cs typeface="Times New Roman" pitchFamily="18" charset="0"/>
              </a:rPr>
              <a:t>.</a:t>
            </a:r>
            <a:endParaRPr lang="ru-RU" sz="2000" u="sng" dirty="0">
              <a:solidFill>
                <a:schemeClr val="accent2">
                  <a:lumMod val="50000"/>
                </a:schemeClr>
              </a:solidFill>
              <a:latin typeface="Times New Roman" pitchFamily="18" charset="0"/>
              <a:cs typeface="Times New Roman" pitchFamily="18" charset="0"/>
            </a:endParaRPr>
          </a:p>
          <a:p>
            <a:pPr marL="0" indent="0" algn="just">
              <a:lnSpc>
                <a:spcPct val="150000"/>
              </a:lnSpc>
              <a:spcBef>
                <a:spcPts val="0"/>
              </a:spcBef>
              <a:buNone/>
            </a:pPr>
            <a:r>
              <a:rPr lang="ru-RU" sz="1800" dirty="0">
                <a:solidFill>
                  <a:schemeClr val="accent2">
                    <a:lumMod val="50000"/>
                  </a:schemeClr>
                </a:solidFill>
                <a:latin typeface="Times New Roman" pitchFamily="18" charset="0"/>
                <a:cs typeface="Times New Roman" pitchFamily="18" charset="0"/>
              </a:rPr>
              <a:t>Процесс формирования мировоззрения начинается с первых лет жизни ребенка (</a:t>
            </a:r>
            <a:r>
              <a:rPr lang="ru-RU" sz="1800" dirty="0" err="1">
                <a:solidFill>
                  <a:schemeClr val="accent2">
                    <a:lumMod val="50000"/>
                  </a:schemeClr>
                </a:solidFill>
                <a:latin typeface="Times New Roman" pitchFamily="18" charset="0"/>
                <a:cs typeface="Times New Roman" pitchFamily="18" charset="0"/>
              </a:rPr>
              <a:t>Л.С.Выготский</a:t>
            </a:r>
            <a:r>
              <a:rPr lang="ru-RU" sz="1800" dirty="0">
                <a:solidFill>
                  <a:schemeClr val="accent2">
                    <a:lumMod val="50000"/>
                  </a:schemeClr>
                </a:solidFill>
                <a:latin typeface="Times New Roman" pitchFamily="18" charset="0"/>
                <a:cs typeface="Times New Roman" pitchFamily="18" charset="0"/>
              </a:rPr>
              <a:t>; </a:t>
            </a:r>
            <a:r>
              <a:rPr lang="ru-RU" sz="1800" dirty="0" err="1">
                <a:solidFill>
                  <a:schemeClr val="accent2">
                    <a:lumMod val="50000"/>
                  </a:schemeClr>
                </a:solidFill>
                <a:latin typeface="Times New Roman" pitchFamily="18" charset="0"/>
                <a:cs typeface="Times New Roman" pitchFamily="18" charset="0"/>
              </a:rPr>
              <a:t>М.И.Лисина</a:t>
            </a:r>
            <a:r>
              <a:rPr lang="ru-RU" sz="1800" dirty="0">
                <a:solidFill>
                  <a:schemeClr val="accent2">
                    <a:lumMod val="50000"/>
                  </a:schemeClr>
                </a:solidFill>
                <a:latin typeface="Times New Roman" pitchFamily="18" charset="0"/>
                <a:cs typeface="Times New Roman" pitchFamily="18" charset="0"/>
              </a:rPr>
              <a:t>; </a:t>
            </a:r>
            <a:r>
              <a:rPr lang="ru-RU" sz="1800" dirty="0" err="1">
                <a:solidFill>
                  <a:schemeClr val="accent2">
                    <a:lumMod val="50000"/>
                  </a:schemeClr>
                </a:solidFill>
                <a:latin typeface="Times New Roman" pitchFamily="18" charset="0"/>
                <a:cs typeface="Times New Roman" pitchFamily="18" charset="0"/>
              </a:rPr>
              <a:t>В.С.Мухина</a:t>
            </a:r>
            <a:r>
              <a:rPr lang="ru-RU" sz="1800" dirty="0">
                <a:solidFill>
                  <a:schemeClr val="accent2">
                    <a:lumMod val="50000"/>
                  </a:schemeClr>
                </a:solidFill>
                <a:latin typeface="Times New Roman" pitchFamily="18" charset="0"/>
                <a:cs typeface="Times New Roman" pitchFamily="18" charset="0"/>
              </a:rPr>
              <a:t>; </a:t>
            </a:r>
            <a:r>
              <a:rPr lang="ru-RU" sz="1800" dirty="0" err="1">
                <a:solidFill>
                  <a:schemeClr val="accent2">
                    <a:lumMod val="50000"/>
                  </a:schemeClr>
                </a:solidFill>
                <a:latin typeface="Times New Roman" pitchFamily="18" charset="0"/>
                <a:cs typeface="Times New Roman" pitchFamily="18" charset="0"/>
              </a:rPr>
              <a:t>Э.Эриксон</a:t>
            </a:r>
            <a:r>
              <a:rPr lang="ru-RU" sz="1800" dirty="0">
                <a:solidFill>
                  <a:schemeClr val="accent2">
                    <a:lumMod val="50000"/>
                  </a:schemeClr>
                </a:solidFill>
                <a:latin typeface="Times New Roman" pitchFamily="18" charset="0"/>
                <a:cs typeface="Times New Roman" pitchFamily="18" charset="0"/>
              </a:rPr>
              <a:t>).</a:t>
            </a:r>
          </a:p>
          <a:p>
            <a:pPr marL="0" indent="0" algn="just">
              <a:lnSpc>
                <a:spcPct val="150000"/>
              </a:lnSpc>
              <a:spcBef>
                <a:spcPts val="0"/>
              </a:spcBef>
              <a:buNone/>
            </a:pPr>
            <a:r>
              <a:rPr lang="ru-RU" sz="1800" dirty="0">
                <a:solidFill>
                  <a:schemeClr val="accent2">
                    <a:lumMod val="50000"/>
                  </a:schemeClr>
                </a:solidFill>
                <a:latin typeface="Times New Roman" pitchFamily="18" charset="0"/>
                <a:cs typeface="Times New Roman" pitchFamily="18" charset="0"/>
              </a:rPr>
              <a:t>«В первые годы жизни, вплоть до поры полового созревания мировоззрение в собственном смысле слова у ребенка отсутствует. Часто это скорее </a:t>
            </a:r>
            <a:r>
              <a:rPr lang="ru-RU" sz="1800" dirty="0" err="1">
                <a:solidFill>
                  <a:schemeClr val="accent2">
                    <a:lumMod val="50000"/>
                  </a:schemeClr>
                </a:solidFill>
                <a:latin typeface="Times New Roman" pitchFamily="18" charset="0"/>
                <a:cs typeface="Times New Roman" pitchFamily="18" charset="0"/>
              </a:rPr>
              <a:t>миродействие</a:t>
            </a:r>
            <a:r>
              <a:rPr lang="ru-RU" sz="1800" dirty="0">
                <a:solidFill>
                  <a:schemeClr val="accent2">
                    <a:lumMod val="50000"/>
                  </a:schemeClr>
                </a:solidFill>
                <a:latin typeface="Times New Roman" pitchFamily="18" charset="0"/>
                <a:cs typeface="Times New Roman" pitchFamily="18" charset="0"/>
              </a:rPr>
              <a:t>, чем мировоззрение». </a:t>
            </a:r>
            <a:r>
              <a:rPr lang="ru-RU" sz="1800" dirty="0" err="1">
                <a:solidFill>
                  <a:schemeClr val="accent2">
                    <a:lumMod val="50000"/>
                  </a:schemeClr>
                </a:solidFill>
                <a:latin typeface="Times New Roman" pitchFamily="18" charset="0"/>
                <a:cs typeface="Times New Roman" pitchFamily="18" charset="0"/>
              </a:rPr>
              <a:t>Миродействие</a:t>
            </a:r>
            <a:r>
              <a:rPr lang="ru-RU" sz="1800" dirty="0">
                <a:solidFill>
                  <a:schemeClr val="accent2">
                    <a:lumMod val="50000"/>
                  </a:schemeClr>
                </a:solidFill>
                <a:latin typeface="Times New Roman" pitchFamily="18" charset="0"/>
                <a:cs typeface="Times New Roman" pitchFamily="18" charset="0"/>
              </a:rPr>
              <a:t> ребенка является согласно JI.C. Выготскому детской формой МИРОВОЗЗРЕНИЯ.</a:t>
            </a:r>
          </a:p>
          <a:p>
            <a:pPr marL="0" indent="0" algn="just">
              <a:lnSpc>
                <a:spcPct val="150000"/>
              </a:lnSpc>
              <a:spcBef>
                <a:spcPts val="0"/>
              </a:spcBef>
              <a:buNone/>
            </a:pPr>
            <a:r>
              <a:rPr lang="ru-RU" sz="1800" dirty="0">
                <a:solidFill>
                  <a:schemeClr val="accent2">
                    <a:lumMod val="50000"/>
                  </a:schemeClr>
                </a:solidFill>
                <a:latin typeface="Times New Roman" pitchFamily="18" charset="0"/>
                <a:cs typeface="Times New Roman" pitchFamily="18" charset="0"/>
              </a:rPr>
              <a:t>Под «МИРОДЕСТВИЕМ» JI.C. Выготский понимает способ выражения ребенком его отношения к окружающему миру (Л.С.Выготский,1982, с.314-328).</a:t>
            </a:r>
          </a:p>
          <a:p>
            <a:pPr marL="0" indent="0" algn="just">
              <a:lnSpc>
                <a:spcPct val="150000"/>
              </a:lnSpc>
              <a:spcBef>
                <a:spcPts val="0"/>
              </a:spcBef>
              <a:buNone/>
            </a:pPr>
            <a:r>
              <a:rPr lang="ru-RU" sz="1800" dirty="0" err="1">
                <a:solidFill>
                  <a:schemeClr val="accent2">
                    <a:lumMod val="50000"/>
                  </a:schemeClr>
                </a:solidFill>
                <a:latin typeface="Times New Roman" pitchFamily="18" charset="0"/>
                <a:cs typeface="Times New Roman" pitchFamily="18" charset="0"/>
              </a:rPr>
              <a:t>Миродействие</a:t>
            </a:r>
            <a:r>
              <a:rPr lang="ru-RU" sz="1800" dirty="0">
                <a:solidFill>
                  <a:schemeClr val="accent2">
                    <a:lumMod val="50000"/>
                  </a:schemeClr>
                </a:solidFill>
                <a:latin typeface="Times New Roman" pitchFamily="18" charset="0"/>
                <a:cs typeface="Times New Roman" pitchFamily="18" charset="0"/>
              </a:rPr>
              <a:t> представляет собой ДЕЙСТВИЯ-ОТНОШЕНИЯ. </a:t>
            </a:r>
            <a:r>
              <a:rPr lang="ru-RU" sz="1800" dirty="0" err="1">
                <a:solidFill>
                  <a:schemeClr val="accent2">
                    <a:lumMod val="50000"/>
                  </a:schemeClr>
                </a:solidFill>
                <a:latin typeface="Times New Roman" pitchFamily="18" charset="0"/>
                <a:cs typeface="Times New Roman" pitchFamily="18" charset="0"/>
              </a:rPr>
              <a:t>Миродействие</a:t>
            </a:r>
            <a:r>
              <a:rPr lang="ru-RU" sz="1800" dirty="0">
                <a:solidFill>
                  <a:schemeClr val="accent2">
                    <a:lumMod val="50000"/>
                  </a:schemeClr>
                </a:solidFill>
                <a:latin typeface="Times New Roman" pitchFamily="18" charset="0"/>
                <a:cs typeface="Times New Roman" pitchFamily="18" charset="0"/>
              </a:rPr>
              <a:t>, постепенно трансформируясь в мировоззрение, сначала отражается (переживается) в аффективно - образном плане, затем обобщается с использованием тех средств и возможностей, которые доступны ребенку в данном возрасте.</a:t>
            </a:r>
          </a:p>
        </p:txBody>
      </p:sp>
    </p:spTree>
    <p:extLst>
      <p:ext uri="{BB962C8B-B14F-4D97-AF65-F5344CB8AC3E}">
        <p14:creationId xmlns:p14="http://schemas.microsoft.com/office/powerpoint/2010/main" val="35548532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332656"/>
            <a:ext cx="8136904" cy="5688632"/>
          </a:xfrm>
        </p:spPr>
        <p:txBody>
          <a:bodyPr>
            <a:noAutofit/>
          </a:bodyPr>
          <a:lstStyle/>
          <a:p>
            <a:pPr marL="0" indent="0" algn="just">
              <a:spcBef>
                <a:spcPts val="0"/>
              </a:spcBef>
              <a:buNone/>
            </a:pPr>
            <a:r>
              <a:rPr lang="ru-RU" sz="2000" dirty="0">
                <a:solidFill>
                  <a:schemeClr val="accent2">
                    <a:lumMod val="50000"/>
                  </a:schemeClr>
                </a:solidFill>
                <a:latin typeface="Times New Roman" pitchFamily="18" charset="0"/>
                <a:cs typeface="Times New Roman" pitchFamily="18" charset="0"/>
              </a:rPr>
              <a:t>В дошкольном возрасте основными факторами воздействия на процесс познания окружающей среды является семья и педагог  в дошкольном учреждении (ясли, детсад). При этом роль семьи, особенно матери, является превалирующей, но необходимо отметить, что правильная образовательная программа дошкольного обучения, направленная на формирование на становление мировоззрение личности также оказывает существенное  влияние при условии профессиональной работы педагога.</a:t>
            </a:r>
          </a:p>
          <a:p>
            <a:pPr marL="0" indent="0" algn="just">
              <a:spcBef>
                <a:spcPts val="0"/>
              </a:spcBef>
              <a:buNone/>
            </a:pPr>
            <a:r>
              <a:rPr lang="ru-RU" sz="2000" dirty="0">
                <a:solidFill>
                  <a:schemeClr val="accent2">
                    <a:lumMod val="50000"/>
                  </a:schemeClr>
                </a:solidFill>
                <a:latin typeface="Times New Roman" pitchFamily="18" charset="0"/>
                <a:cs typeface="Times New Roman" pitchFamily="18" charset="0"/>
              </a:rPr>
              <a:t>Не зря даже профессиональный стандарт (Приказ Министерства труда и социальной защиты РФ от 18 октября 2013 г. N 544н "Об утверждении профессионального стандарта "Педагог (педагогическая деятельность в сфере дошкольного, начального общего, основного общего, среднего общего образования)" определяет педагога в детском саду как должность «воспитатель».</a:t>
            </a:r>
          </a:p>
          <a:p>
            <a:pPr marL="0" indent="0" algn="just">
              <a:spcBef>
                <a:spcPts val="0"/>
              </a:spcBef>
              <a:buNone/>
            </a:pPr>
            <a:r>
              <a:rPr lang="ru-RU" sz="2000" dirty="0">
                <a:solidFill>
                  <a:schemeClr val="accent2">
                    <a:lumMod val="50000"/>
                  </a:schemeClr>
                </a:solidFill>
                <a:latin typeface="Times New Roman" pitchFamily="18" charset="0"/>
                <a:cs typeface="Times New Roman" pitchFamily="18" charset="0"/>
              </a:rPr>
              <a:t>Группа в детском саду, класс в начальной школе, хоть и являются более – менее замкнутыми группами, но все же являются первичной формой социализации ребенка. В процессе социализации ребенка привносится внешний фактор воздействия на становление мировоззрения.</a:t>
            </a:r>
          </a:p>
          <a:p>
            <a:pPr marL="0" indent="0" algn="just">
              <a:lnSpc>
                <a:spcPct val="150000"/>
              </a:lnSpc>
              <a:spcBef>
                <a:spcPts val="0"/>
              </a:spcBef>
              <a:buNone/>
            </a:pPr>
            <a:endParaRPr lang="ru-RU" sz="2000" b="1" dirty="0">
              <a:solidFill>
                <a:schemeClr val="accent2">
                  <a:lumMod val="50000"/>
                </a:schemeClr>
              </a:solidFill>
            </a:endParaRPr>
          </a:p>
        </p:txBody>
      </p:sp>
    </p:spTree>
    <p:extLst>
      <p:ext uri="{BB962C8B-B14F-4D97-AF65-F5344CB8AC3E}">
        <p14:creationId xmlns:p14="http://schemas.microsoft.com/office/powerpoint/2010/main" val="30401598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37525" y="980728"/>
            <a:ext cx="8352928" cy="4752528"/>
          </a:xfrm>
        </p:spPr>
        <p:txBody>
          <a:bodyPr>
            <a:noAutofit/>
          </a:bodyPr>
          <a:lstStyle/>
          <a:p>
            <a:pPr marL="0" indent="0" algn="just">
              <a:spcBef>
                <a:spcPts val="0"/>
              </a:spcBef>
              <a:buNone/>
            </a:pPr>
            <a:r>
              <a:rPr lang="ru-RU" sz="2000" dirty="0" smtClean="0">
                <a:solidFill>
                  <a:schemeClr val="accent2">
                    <a:lumMod val="50000"/>
                  </a:schemeClr>
                </a:solidFill>
                <a:latin typeface="Times New Roman" pitchFamily="18" charset="0"/>
                <a:cs typeface="Times New Roman" pitchFamily="18" charset="0"/>
              </a:rPr>
              <a:t>    </a:t>
            </a:r>
            <a:r>
              <a:rPr lang="ru-RU" sz="2000" dirty="0" err="1" smtClean="0">
                <a:solidFill>
                  <a:schemeClr val="accent2">
                    <a:lumMod val="50000"/>
                  </a:schemeClr>
                </a:solidFill>
                <a:latin typeface="Times New Roman" pitchFamily="18" charset="0"/>
                <a:cs typeface="Times New Roman" pitchFamily="18" charset="0"/>
              </a:rPr>
              <a:t>Социализа́ция</a:t>
            </a:r>
            <a:r>
              <a:rPr lang="ru-RU" sz="2000" dirty="0" smtClean="0">
                <a:solidFill>
                  <a:schemeClr val="accent2">
                    <a:lumMod val="50000"/>
                  </a:schemeClr>
                </a:solidFill>
                <a:latin typeface="Times New Roman" pitchFamily="18" charset="0"/>
                <a:cs typeface="Times New Roman" pitchFamily="18" charset="0"/>
              </a:rPr>
              <a:t> </a:t>
            </a:r>
            <a:r>
              <a:rPr lang="ru-RU" sz="2000" dirty="0">
                <a:solidFill>
                  <a:schemeClr val="accent2">
                    <a:lumMod val="50000"/>
                  </a:schemeClr>
                </a:solidFill>
                <a:latin typeface="Times New Roman" pitchFamily="18" charset="0"/>
                <a:cs typeface="Times New Roman" pitchFamily="18" charset="0"/>
              </a:rPr>
              <a:t>(от лат. </a:t>
            </a:r>
            <a:r>
              <a:rPr lang="ru-RU" sz="2000" dirty="0" err="1">
                <a:solidFill>
                  <a:schemeClr val="accent2">
                    <a:lumMod val="50000"/>
                  </a:schemeClr>
                </a:solidFill>
                <a:latin typeface="Times New Roman" pitchFamily="18" charset="0"/>
                <a:cs typeface="Times New Roman" pitchFamily="18" charset="0"/>
              </a:rPr>
              <a:t>socialis</a:t>
            </a:r>
            <a:r>
              <a:rPr lang="ru-RU" sz="2000" dirty="0">
                <a:solidFill>
                  <a:schemeClr val="accent2">
                    <a:lumMod val="50000"/>
                  </a:schemeClr>
                </a:solidFill>
                <a:latin typeface="Times New Roman" pitchFamily="18" charset="0"/>
                <a:cs typeface="Times New Roman" pitchFamily="18" charset="0"/>
              </a:rPr>
              <a:t> – товарищеский, общественный), процесс усвоения и активного воспроизводства индивидами социального и культурного опыта</a:t>
            </a:r>
            <a:r>
              <a:rPr lang="ru-RU" sz="2000" dirty="0" smtClean="0">
                <a:solidFill>
                  <a:schemeClr val="accent2">
                    <a:lumMod val="50000"/>
                  </a:schemeClr>
                </a:solidFill>
                <a:latin typeface="Times New Roman" pitchFamily="18" charset="0"/>
                <a:cs typeface="Times New Roman" pitchFamily="18" charset="0"/>
              </a:rPr>
              <a:t>. (</a:t>
            </a:r>
            <a:r>
              <a:rPr lang="ru-RU" sz="2000" dirty="0">
                <a:solidFill>
                  <a:schemeClr val="accent2">
                    <a:lumMod val="50000"/>
                  </a:schemeClr>
                </a:solidFill>
                <a:latin typeface="Times New Roman" pitchFamily="18" charset="0"/>
                <a:cs typeface="Times New Roman" pitchFamily="18" charset="0"/>
              </a:rPr>
              <a:t>Большая российская энциклопедия)</a:t>
            </a:r>
          </a:p>
          <a:p>
            <a:pPr marL="0" indent="0" algn="just">
              <a:spcBef>
                <a:spcPts val="0"/>
              </a:spcBef>
              <a:buNone/>
            </a:pPr>
            <a:r>
              <a:rPr lang="ru-RU" sz="2000" dirty="0" smtClean="0">
                <a:solidFill>
                  <a:schemeClr val="accent2">
                    <a:lumMod val="50000"/>
                  </a:schemeClr>
                </a:solidFill>
                <a:latin typeface="Times New Roman" pitchFamily="18" charset="0"/>
                <a:cs typeface="Times New Roman" pitchFamily="18" charset="0"/>
              </a:rPr>
              <a:t>    По </a:t>
            </a:r>
            <a:r>
              <a:rPr lang="ru-RU" sz="2000" dirty="0">
                <a:solidFill>
                  <a:schemeClr val="accent2">
                    <a:lumMod val="50000"/>
                  </a:schemeClr>
                </a:solidFill>
                <a:latin typeface="Times New Roman" pitchFamily="18" charset="0"/>
                <a:cs typeface="Times New Roman" pitchFamily="18" charset="0"/>
              </a:rPr>
              <a:t>мере взросления все меньшую роль в становлении мировоззрения играет семья и все большую роль играет социализация. Но не надо забывать, что на выбор социальных групп огромное влияние оказывает воздействие становление мировоззрения в семье, и особенно, воздействие образовательных процессов.</a:t>
            </a:r>
          </a:p>
          <a:p>
            <a:pPr marL="0" indent="0" algn="just">
              <a:spcBef>
                <a:spcPts val="0"/>
              </a:spcBef>
              <a:buNone/>
            </a:pPr>
            <a:r>
              <a:rPr lang="ru-RU" sz="2000" dirty="0" smtClean="0">
                <a:solidFill>
                  <a:schemeClr val="accent2">
                    <a:lumMod val="50000"/>
                  </a:schemeClr>
                </a:solidFill>
                <a:latin typeface="Times New Roman" pitchFamily="18" charset="0"/>
                <a:cs typeface="Times New Roman" pitchFamily="18" charset="0"/>
              </a:rPr>
              <a:t>    Образование</a:t>
            </a:r>
            <a:r>
              <a:rPr lang="ru-RU" sz="2000" dirty="0">
                <a:solidFill>
                  <a:schemeClr val="accent2">
                    <a:lumMod val="50000"/>
                  </a:schemeClr>
                </a:solidFill>
                <a:latin typeface="Times New Roman" pitchFamily="18" charset="0"/>
                <a:cs typeface="Times New Roman" pitchFamily="18" charset="0"/>
              </a:rPr>
              <a:t>, основанное на интеграции различных методов и различных наук, способствует целостному осознанию мира и приросту креативного потенциала личности, а также обусловливает нравственные принципы гармонизации человека, природы и общества. Эффективность обучения и поиск оптимальных путей интеграции знаний реализуется за счет отхода от предметной дифференциации и </a:t>
            </a:r>
            <a:r>
              <a:rPr lang="ru-RU" sz="2000" dirty="0" err="1">
                <a:solidFill>
                  <a:schemeClr val="accent2">
                    <a:lumMod val="50000"/>
                  </a:schemeClr>
                </a:solidFill>
                <a:latin typeface="Times New Roman" pitchFamily="18" charset="0"/>
                <a:cs typeface="Times New Roman" pitchFamily="18" charset="0"/>
              </a:rPr>
              <a:t>гуманитаризации</a:t>
            </a:r>
            <a:r>
              <a:rPr lang="ru-RU" sz="2000" dirty="0">
                <a:solidFill>
                  <a:schemeClr val="accent2">
                    <a:lumMod val="50000"/>
                  </a:schemeClr>
                </a:solidFill>
                <a:latin typeface="Times New Roman" pitchFamily="18" charset="0"/>
                <a:cs typeface="Times New Roman" pitchFamily="18" charset="0"/>
              </a:rPr>
              <a:t> обучения. Дифференцированное знание формирует репродуктивное мышление.</a:t>
            </a:r>
          </a:p>
          <a:p>
            <a:pPr marL="0" indent="0" algn="just">
              <a:lnSpc>
                <a:spcPct val="150000"/>
              </a:lnSpc>
              <a:spcBef>
                <a:spcPts val="0"/>
              </a:spcBef>
              <a:buNone/>
            </a:pPr>
            <a:endParaRPr lang="ru-RU" sz="2000" b="1" dirty="0">
              <a:solidFill>
                <a:srgbClr val="C00000"/>
              </a:solidFill>
              <a:latin typeface="Times New Roman" pitchFamily="18" charset="0"/>
              <a:cs typeface="Times New Roman" pitchFamily="18" charset="0"/>
            </a:endParaRPr>
          </a:p>
        </p:txBody>
      </p:sp>
      <p:sp>
        <p:nvSpPr>
          <p:cNvPr id="4" name="Rectangle 1"/>
          <p:cNvSpPr>
            <a:spLocks noChangeArrowheads="1"/>
          </p:cNvSpPr>
          <p:nvPr/>
        </p:nvSpPr>
        <p:spPr bwMode="auto">
          <a:xfrm>
            <a:off x="457200" y="27590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1328068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980728"/>
            <a:ext cx="8496944" cy="3960440"/>
          </a:xfrm>
        </p:spPr>
        <p:txBody>
          <a:bodyPr>
            <a:noAutofit/>
          </a:bodyPr>
          <a:lstStyle/>
          <a:p>
            <a:pPr marL="0" indent="0" algn="just">
              <a:spcBef>
                <a:spcPts val="0"/>
              </a:spcBef>
              <a:buNone/>
            </a:pPr>
            <a:r>
              <a:rPr lang="ru-RU" sz="2000" dirty="0" smtClean="0">
                <a:solidFill>
                  <a:schemeClr val="accent2">
                    <a:lumMod val="50000"/>
                  </a:schemeClr>
                </a:solidFill>
                <a:latin typeface="Times New Roman" pitchFamily="18" charset="0"/>
                <a:cs typeface="Times New Roman" pitchFamily="18" charset="0"/>
              </a:rPr>
              <a:t>    Очевидно</a:t>
            </a:r>
            <a:r>
              <a:rPr lang="ru-RU" sz="2000" dirty="0">
                <a:solidFill>
                  <a:schemeClr val="accent2">
                    <a:lumMod val="50000"/>
                  </a:schemeClr>
                </a:solidFill>
                <a:latin typeface="Times New Roman" pitchFamily="18" charset="0"/>
                <a:cs typeface="Times New Roman" pitchFamily="18" charset="0"/>
              </a:rPr>
              <a:t>, что результаты обучения и его эффективность являются прямым следствием возможности для учеников развиваться и получать знания по профильным предметам, но уже имея более или менее сформированное в средней школе мировоззрение, как предельно обобщенный взгляд на окружающий мир, на явления природы, общества и самого себя. З</a:t>
            </a:r>
            <a:r>
              <a:rPr lang="ru-RU" sz="2000" dirty="0" smtClean="0">
                <a:solidFill>
                  <a:schemeClr val="accent2">
                    <a:lumMod val="50000"/>
                  </a:schemeClr>
                </a:solidFill>
                <a:latin typeface="Times New Roman" pitchFamily="18" charset="0"/>
                <a:cs typeface="Times New Roman" pitchFamily="18" charset="0"/>
              </a:rPr>
              <a:t>адача </a:t>
            </a:r>
            <a:r>
              <a:rPr lang="ru-RU" sz="2000" dirty="0">
                <a:solidFill>
                  <a:schemeClr val="accent2">
                    <a:lumMod val="50000"/>
                  </a:schemeClr>
                </a:solidFill>
                <a:latin typeface="Times New Roman" pitchFamily="18" charset="0"/>
                <a:cs typeface="Times New Roman" pitchFamily="18" charset="0"/>
              </a:rPr>
              <a:t>старшего звена школы заключается в формировании и закреплении принципов познания и оценки материальных и духовных ценностей, нравственных и эстетических идеалов и самое главное, осознанного выбора не просто направления обучения, а первого этапа в своей будущей профессиональной деятельности. И в этом вопросе будет проявляться футурологическая функция мировоззрения, определение будущей программы развития не только отдельной личности, но и всего общества.</a:t>
            </a:r>
          </a:p>
        </p:txBody>
      </p:sp>
    </p:spTree>
    <p:extLst>
      <p:ext uri="{BB962C8B-B14F-4D97-AF65-F5344CB8AC3E}">
        <p14:creationId xmlns:p14="http://schemas.microsoft.com/office/powerpoint/2010/main" val="31350113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620688"/>
            <a:ext cx="8496944" cy="5760640"/>
          </a:xfrm>
        </p:spPr>
        <p:txBody>
          <a:bodyPr>
            <a:noAutofit/>
          </a:bodyPr>
          <a:lstStyle/>
          <a:p>
            <a:pPr marL="0" indent="0" algn="just">
              <a:spcBef>
                <a:spcPts val="0"/>
              </a:spcBef>
              <a:buNone/>
            </a:pPr>
            <a:r>
              <a:rPr lang="ru-RU" sz="1800" dirty="0" smtClean="0">
                <a:solidFill>
                  <a:schemeClr val="accent2">
                    <a:lumMod val="50000"/>
                  </a:schemeClr>
                </a:solidFill>
                <a:latin typeface="Times New Roman" pitchFamily="18" charset="0"/>
                <a:cs typeface="Times New Roman" pitchFamily="18" charset="0"/>
              </a:rPr>
              <a:t>    </a:t>
            </a:r>
            <a:r>
              <a:rPr lang="ru-RU" sz="2000" dirty="0" smtClean="0">
                <a:solidFill>
                  <a:schemeClr val="accent2">
                    <a:lumMod val="50000"/>
                  </a:schemeClr>
                </a:solidFill>
                <a:latin typeface="Times New Roman" pitchFamily="18" charset="0"/>
                <a:cs typeface="Times New Roman" pitchFamily="18" charset="0"/>
              </a:rPr>
              <a:t>Основу </a:t>
            </a:r>
            <a:r>
              <a:rPr lang="ru-RU" sz="2000" dirty="0">
                <a:solidFill>
                  <a:schemeClr val="accent2">
                    <a:lumMod val="50000"/>
                  </a:schemeClr>
                </a:solidFill>
                <a:latin typeface="Times New Roman" pitchFamily="18" charset="0"/>
                <a:cs typeface="Times New Roman" pitchFamily="18" charset="0"/>
              </a:rPr>
              <a:t>для выработки мировоззрения составляют знания, которые проникают в мировоззрение людей не прямо и непосредственно, а в трансформированном виде, пройдя через корректирующие фильтры потребностей, социально-психологических установок, интересов, оценок каждого конкретного индивида. При этом необходимо отметить, что не каждое знание может превратиться в убеждение, а только то, которое помогает человеку выработать соответствующую жизненную позицию по основным, важнейшим вопросам бытия. Лишь такое знание называется мировоззренческим.</a:t>
            </a:r>
          </a:p>
          <a:p>
            <a:pPr marL="0" indent="0" algn="just">
              <a:spcBef>
                <a:spcPts val="0"/>
              </a:spcBef>
              <a:buNone/>
            </a:pPr>
            <a:r>
              <a:rPr lang="ru-RU" sz="2000" dirty="0" smtClean="0">
                <a:solidFill>
                  <a:schemeClr val="accent2">
                    <a:lumMod val="50000"/>
                  </a:schemeClr>
                </a:solidFill>
                <a:latin typeface="Times New Roman" pitchFamily="18" charset="0"/>
                <a:cs typeface="Times New Roman" pitchFamily="18" charset="0"/>
              </a:rPr>
              <a:t>    </a:t>
            </a:r>
          </a:p>
          <a:p>
            <a:pPr marL="0" indent="0" algn="just">
              <a:spcBef>
                <a:spcPts val="0"/>
              </a:spcBef>
              <a:buNone/>
            </a:pPr>
            <a:r>
              <a:rPr lang="ru-RU" sz="2000" dirty="0">
                <a:solidFill>
                  <a:schemeClr val="accent2">
                    <a:lumMod val="50000"/>
                  </a:schemeClr>
                </a:solidFill>
                <a:latin typeface="Times New Roman" pitchFamily="18" charset="0"/>
                <a:cs typeface="Times New Roman" pitchFamily="18" charset="0"/>
              </a:rPr>
              <a:t> </a:t>
            </a:r>
            <a:r>
              <a:rPr lang="ru-RU" sz="2000" dirty="0" smtClean="0">
                <a:solidFill>
                  <a:schemeClr val="accent2">
                    <a:lumMod val="50000"/>
                  </a:schemeClr>
                </a:solidFill>
                <a:latin typeface="Times New Roman" pitchFamily="18" charset="0"/>
                <a:cs typeface="Times New Roman" pitchFamily="18" charset="0"/>
              </a:rPr>
              <a:t>   Особое </a:t>
            </a:r>
            <a:r>
              <a:rPr lang="ru-RU" sz="2000" dirty="0">
                <a:solidFill>
                  <a:schemeClr val="accent2">
                    <a:lumMod val="50000"/>
                  </a:schemeClr>
                </a:solidFill>
                <a:latin typeface="Times New Roman" pitchFamily="18" charset="0"/>
                <a:cs typeface="Times New Roman" pitchFamily="18" charset="0"/>
              </a:rPr>
              <a:t>место среди средств, направленных на формирование мировоззрения, занимает </a:t>
            </a:r>
            <a:r>
              <a:rPr lang="ru-RU" sz="2000" dirty="0" smtClean="0">
                <a:solidFill>
                  <a:schemeClr val="accent2">
                    <a:lumMod val="50000"/>
                  </a:schemeClr>
                </a:solidFill>
                <a:latin typeface="Times New Roman" pitchFamily="18" charset="0"/>
                <a:cs typeface="Times New Roman" pitchFamily="18" charset="0"/>
              </a:rPr>
              <a:t>Профессиональное образование</a:t>
            </a:r>
            <a:r>
              <a:rPr lang="ru-RU" sz="2000" dirty="0" smtClean="0">
                <a:solidFill>
                  <a:schemeClr val="accent2">
                    <a:lumMod val="50000"/>
                  </a:schemeClr>
                </a:solidFill>
                <a:latin typeface="Times New Roman" pitchFamily="18" charset="0"/>
                <a:cs typeface="Times New Roman" pitchFamily="18" charset="0"/>
              </a:rPr>
              <a:t>. </a:t>
            </a:r>
            <a:r>
              <a:rPr lang="ru-RU" sz="2000" dirty="0">
                <a:solidFill>
                  <a:schemeClr val="accent2">
                    <a:lumMod val="50000"/>
                  </a:schemeClr>
                </a:solidFill>
                <a:latin typeface="Times New Roman" pitchFamily="18" charset="0"/>
                <a:cs typeface="Times New Roman" pitchFamily="18" charset="0"/>
              </a:rPr>
              <a:t>Роль </a:t>
            </a:r>
            <a:r>
              <a:rPr lang="ru-RU" sz="2000" dirty="0" smtClean="0">
                <a:solidFill>
                  <a:schemeClr val="accent2">
                    <a:lumMod val="50000"/>
                  </a:schemeClr>
                </a:solidFill>
                <a:latin typeface="Times New Roman" pitchFamily="18" charset="0"/>
                <a:cs typeface="Times New Roman" pitchFamily="18" charset="0"/>
              </a:rPr>
              <a:t>профессионального </a:t>
            </a:r>
            <a:r>
              <a:rPr lang="ru-RU" sz="2000" dirty="0">
                <a:solidFill>
                  <a:schemeClr val="accent2">
                    <a:lumMod val="50000"/>
                  </a:schemeClr>
                </a:solidFill>
                <a:latin typeface="Times New Roman" pitchFamily="18" charset="0"/>
                <a:cs typeface="Times New Roman" pitchFamily="18" charset="0"/>
              </a:rPr>
              <a:t>образования давно рассматривается как фактор дальнейшего развития общества, ибо на этом уровне осуществляется подготовка специалистов во всех сферах человеческой деятельности. </a:t>
            </a:r>
            <a:r>
              <a:rPr lang="ru-RU" sz="2000" dirty="0" err="1" smtClean="0">
                <a:solidFill>
                  <a:schemeClr val="accent2">
                    <a:lumMod val="50000"/>
                  </a:schemeClr>
                </a:solidFill>
                <a:latin typeface="Times New Roman" pitchFamily="18" charset="0"/>
                <a:cs typeface="Times New Roman" pitchFamily="18" charset="0"/>
              </a:rPr>
              <a:t>СУЗы</a:t>
            </a:r>
            <a:r>
              <a:rPr lang="ru-RU" sz="2000" dirty="0" smtClean="0">
                <a:solidFill>
                  <a:schemeClr val="accent2">
                    <a:lumMod val="50000"/>
                  </a:schemeClr>
                </a:solidFill>
                <a:latin typeface="Times New Roman" pitchFamily="18" charset="0"/>
                <a:cs typeface="Times New Roman" pitchFamily="18" charset="0"/>
              </a:rPr>
              <a:t> и ВУЗы формирует общественное </a:t>
            </a:r>
            <a:r>
              <a:rPr lang="ru-RU" sz="2000" dirty="0">
                <a:solidFill>
                  <a:schemeClr val="accent2">
                    <a:lumMod val="50000"/>
                  </a:schemeClr>
                </a:solidFill>
                <a:latin typeface="Times New Roman" pitchFamily="18" charset="0"/>
                <a:cs typeface="Times New Roman" pitchFamily="18" charset="0"/>
              </a:rPr>
              <a:t>мировоззрение, умение на его основе понимать и объяснять современную общественную жизнь.</a:t>
            </a:r>
          </a:p>
          <a:p>
            <a:pPr marL="0" indent="0" algn="just">
              <a:lnSpc>
                <a:spcPct val="150000"/>
              </a:lnSpc>
              <a:spcBef>
                <a:spcPts val="0"/>
              </a:spcBef>
              <a:buNone/>
            </a:pPr>
            <a:endParaRPr lang="ru-RU" sz="1800" b="1" dirty="0">
              <a:solidFill>
                <a:schemeClr val="accent2">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7530738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23528" y="548680"/>
            <a:ext cx="8496944" cy="5832648"/>
          </a:xfrm>
        </p:spPr>
        <p:txBody>
          <a:bodyPr>
            <a:noAutofit/>
          </a:bodyPr>
          <a:lstStyle/>
          <a:p>
            <a:pPr marL="0" indent="0" algn="just">
              <a:spcBef>
                <a:spcPts val="0"/>
              </a:spcBef>
              <a:buNone/>
            </a:pPr>
            <a:r>
              <a:rPr lang="ru-RU" sz="2000" dirty="0" smtClean="0">
                <a:solidFill>
                  <a:schemeClr val="accent2">
                    <a:lumMod val="50000"/>
                  </a:schemeClr>
                </a:solidFill>
                <a:latin typeface="Times New Roman" pitchFamily="18" charset="0"/>
                <a:cs typeface="Times New Roman" pitchFamily="18" charset="0"/>
              </a:rPr>
              <a:t>    Современные </a:t>
            </a:r>
            <a:r>
              <a:rPr lang="ru-RU" sz="2000" dirty="0">
                <a:solidFill>
                  <a:schemeClr val="accent2">
                    <a:lumMod val="50000"/>
                  </a:schemeClr>
                </a:solidFill>
                <a:latin typeface="Times New Roman" pitchFamily="18" charset="0"/>
                <a:cs typeface="Times New Roman" pitchFamily="18" charset="0"/>
              </a:rPr>
              <a:t>условия требуют такой системы образования, которая была бы сориентирована не просто на обучение и подготовку специалистов высшей квалификации, а управляла процессом образования личности специалиста нового типа, сочетающего в себе высокую профессиональную подготовку с высокой степенью образованности и четкую гражданскую позицию. Под образованностью следует подразумевать не только просвещённость, культурность, но и сознательное отношение к жизни, ответственность перед другими и самим собой, способность к самостоятельному мышлению. Знания сегодня быстро устаревают под влиянием научно-технического прогресса.</a:t>
            </a:r>
          </a:p>
          <a:p>
            <a:pPr marL="0" indent="0" algn="just">
              <a:spcBef>
                <a:spcPts val="0"/>
              </a:spcBef>
              <a:buNone/>
            </a:pPr>
            <a:endParaRPr lang="ru-RU" sz="2000" dirty="0" smtClean="0">
              <a:solidFill>
                <a:schemeClr val="accent2">
                  <a:lumMod val="50000"/>
                </a:schemeClr>
              </a:solidFill>
              <a:latin typeface="Times New Roman" pitchFamily="18" charset="0"/>
              <a:cs typeface="Times New Roman" pitchFamily="18" charset="0"/>
            </a:endParaRPr>
          </a:p>
          <a:p>
            <a:pPr marL="0" indent="0" algn="just">
              <a:spcBef>
                <a:spcPts val="0"/>
              </a:spcBef>
              <a:buNone/>
            </a:pPr>
            <a:r>
              <a:rPr lang="ru-RU" sz="2000" dirty="0">
                <a:solidFill>
                  <a:schemeClr val="accent2">
                    <a:lumMod val="50000"/>
                  </a:schemeClr>
                </a:solidFill>
                <a:latin typeface="Times New Roman" pitchFamily="18" charset="0"/>
                <a:cs typeface="Times New Roman" pitchFamily="18" charset="0"/>
              </a:rPr>
              <a:t> </a:t>
            </a:r>
            <a:r>
              <a:rPr lang="ru-RU" sz="2000" dirty="0" smtClean="0">
                <a:solidFill>
                  <a:schemeClr val="accent2">
                    <a:lumMod val="50000"/>
                  </a:schemeClr>
                </a:solidFill>
                <a:latin typeface="Times New Roman" pitchFamily="18" charset="0"/>
                <a:cs typeface="Times New Roman" pitchFamily="18" charset="0"/>
              </a:rPr>
              <a:t>   Поэтому </a:t>
            </a:r>
            <a:r>
              <a:rPr lang="ru-RU" sz="2000" dirty="0">
                <a:solidFill>
                  <a:schemeClr val="accent2">
                    <a:lumMod val="50000"/>
                  </a:schemeClr>
                </a:solidFill>
                <a:latin typeface="Times New Roman" pitchFamily="18" charset="0"/>
                <a:cs typeface="Times New Roman" pitchFamily="18" charset="0"/>
              </a:rPr>
              <a:t>чрезвычайно важно учиться самостоятельно добывать новые знания. «Учиться мыслить» - значит овладеть диалектикой, умением видеть противоречия в развитии любого процесса, явления, а затем находить способ их разрешения путем конкретного анализа действительности.</a:t>
            </a:r>
          </a:p>
          <a:p>
            <a:pPr marL="0" indent="0" algn="just">
              <a:spcBef>
                <a:spcPts val="0"/>
              </a:spcBef>
              <a:buNone/>
            </a:pPr>
            <a:r>
              <a:rPr lang="ru-RU" sz="1800" dirty="0" smtClean="0">
                <a:solidFill>
                  <a:schemeClr val="accent2">
                    <a:lumMod val="50000"/>
                  </a:schemeClr>
                </a:solidFill>
                <a:latin typeface="Times New Roman" pitchFamily="18" charset="0"/>
                <a:cs typeface="Times New Roman" pitchFamily="18" charset="0"/>
              </a:rPr>
              <a:t>    </a:t>
            </a:r>
            <a:r>
              <a:rPr lang="ru-RU" sz="2000" dirty="0" smtClean="0">
                <a:solidFill>
                  <a:schemeClr val="accent2">
                    <a:lumMod val="50000"/>
                  </a:schemeClr>
                </a:solidFill>
                <a:latin typeface="Times New Roman" pitchFamily="18" charset="0"/>
                <a:cs typeface="Times New Roman" pitchFamily="18" charset="0"/>
              </a:rPr>
              <a:t>Часто </a:t>
            </a:r>
            <a:r>
              <a:rPr lang="ru-RU" sz="2000" dirty="0">
                <a:solidFill>
                  <a:schemeClr val="accent2">
                    <a:lumMod val="50000"/>
                  </a:schemeClr>
                </a:solidFill>
                <a:latin typeface="Times New Roman" pitchFamily="18" charset="0"/>
                <a:cs typeface="Times New Roman" pitchFamily="18" charset="0"/>
              </a:rPr>
              <a:t>в процессе обучения в Высшей школе или после ее окончании значительное часть жизни начинает проходить в профессиональной сфере. Таким образом формируется еще одна часть мировоззрения – профессиональная.</a:t>
            </a:r>
          </a:p>
          <a:p>
            <a:pPr marL="0" indent="0" algn="just">
              <a:lnSpc>
                <a:spcPct val="150000"/>
              </a:lnSpc>
              <a:spcBef>
                <a:spcPts val="0"/>
              </a:spcBef>
              <a:buNone/>
            </a:pPr>
            <a:endParaRPr lang="ru-RU" sz="1800" b="1" dirty="0">
              <a:solidFill>
                <a:schemeClr val="accent2">
                  <a:lumMod val="50000"/>
                </a:schemeClr>
              </a:solidFill>
              <a:latin typeface="Times New Roman" pitchFamily="18" charset="0"/>
              <a:cs typeface="Times New Roman" pitchFamily="18" charset="0"/>
            </a:endParaRPr>
          </a:p>
          <a:p>
            <a:pPr marL="0" indent="0" algn="just">
              <a:lnSpc>
                <a:spcPct val="150000"/>
              </a:lnSpc>
              <a:spcBef>
                <a:spcPts val="0"/>
              </a:spcBef>
              <a:buNone/>
            </a:pPr>
            <a:endParaRPr lang="ru-RU" sz="1800" b="1" dirty="0">
              <a:solidFill>
                <a:schemeClr val="accent2">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8209444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404664"/>
            <a:ext cx="8208912" cy="5904656"/>
          </a:xfrm>
        </p:spPr>
        <p:txBody>
          <a:bodyPr>
            <a:noAutofit/>
          </a:bodyPr>
          <a:lstStyle/>
          <a:p>
            <a:pPr marL="0" indent="0">
              <a:buNone/>
            </a:pPr>
            <a:r>
              <a:rPr lang="ru-RU" sz="1800" b="1" dirty="0" smtClean="0">
                <a:solidFill>
                  <a:srgbClr val="C00000"/>
                </a:solidFill>
                <a:latin typeface="Times New Roman" pitchFamily="18" charset="0"/>
                <a:cs typeface="Times New Roman" pitchFamily="18" charset="0"/>
              </a:rPr>
              <a:t>      </a:t>
            </a:r>
            <a:endParaRPr lang="ru-RU" sz="1800" b="1" i="1" dirty="0">
              <a:solidFill>
                <a:schemeClr val="accent2">
                  <a:lumMod val="50000"/>
                </a:schemeClr>
              </a:solidFill>
              <a:latin typeface="Times New Roman" pitchFamily="18" charset="0"/>
              <a:cs typeface="Times New Roman" pitchFamily="18" charset="0"/>
            </a:endParaRPr>
          </a:p>
        </p:txBody>
      </p:sp>
      <p:sp>
        <p:nvSpPr>
          <p:cNvPr id="2" name="Прямоугольник 1"/>
          <p:cNvSpPr/>
          <p:nvPr/>
        </p:nvSpPr>
        <p:spPr>
          <a:xfrm>
            <a:off x="714603" y="548680"/>
            <a:ext cx="7920880" cy="5324535"/>
          </a:xfrm>
          <a:prstGeom prst="rect">
            <a:avLst/>
          </a:prstGeom>
        </p:spPr>
        <p:txBody>
          <a:bodyPr wrap="square">
            <a:spAutoFit/>
          </a:bodyPr>
          <a:lstStyle/>
          <a:p>
            <a:pPr algn="ctr"/>
            <a:r>
              <a:rPr lang="ru-RU" sz="2000" b="1" u="sng" dirty="0">
                <a:solidFill>
                  <a:schemeClr val="accent2">
                    <a:lumMod val="50000"/>
                  </a:schemeClr>
                </a:solidFill>
                <a:latin typeface="Times New Roman" pitchFamily="18" charset="0"/>
                <a:cs typeface="Times New Roman" pitchFamily="18" charset="0"/>
              </a:rPr>
              <a:t>Профессиональное мировоззрение</a:t>
            </a:r>
            <a:r>
              <a:rPr lang="ru-RU" sz="2000" b="1" u="sng" dirty="0" smtClean="0">
                <a:solidFill>
                  <a:schemeClr val="accent2">
                    <a:lumMod val="50000"/>
                  </a:schemeClr>
                </a:solidFill>
                <a:latin typeface="Times New Roman" pitchFamily="18" charset="0"/>
                <a:cs typeface="Times New Roman" pitchFamily="18" charset="0"/>
              </a:rPr>
              <a:t>.</a:t>
            </a:r>
          </a:p>
          <a:p>
            <a:pPr algn="ctr"/>
            <a:endParaRPr lang="ru-RU" sz="2000" b="1" u="sng" dirty="0">
              <a:solidFill>
                <a:schemeClr val="accent2">
                  <a:lumMod val="50000"/>
                </a:schemeClr>
              </a:solidFill>
              <a:latin typeface="Times New Roman" pitchFamily="18" charset="0"/>
              <a:cs typeface="Times New Roman" pitchFamily="18" charset="0"/>
            </a:endParaRPr>
          </a:p>
          <a:p>
            <a:pPr algn="just"/>
            <a:r>
              <a:rPr lang="ru-RU" sz="2000" dirty="0" smtClean="0">
                <a:solidFill>
                  <a:schemeClr val="accent2">
                    <a:lumMod val="50000"/>
                  </a:schemeClr>
                </a:solidFill>
                <a:latin typeface="Times New Roman" pitchFamily="18" charset="0"/>
                <a:cs typeface="Times New Roman" pitchFamily="18" charset="0"/>
              </a:rPr>
              <a:t>      Профессиональное </a:t>
            </a:r>
            <a:r>
              <a:rPr lang="ru-RU" sz="2000" dirty="0">
                <a:solidFill>
                  <a:schemeClr val="accent2">
                    <a:lumMod val="50000"/>
                  </a:schemeClr>
                </a:solidFill>
                <a:latin typeface="Times New Roman" pitchFamily="18" charset="0"/>
                <a:cs typeface="Times New Roman" pitchFamily="18" charset="0"/>
              </a:rPr>
              <a:t>мировоззрение обусловливает характер и содержание профессиональной деятельности и поведения человека в профессиональной сфере. Как следствие, профессиональное мировоззрение понимается как система знаний профессионала о себе, о мире, о профессии, о своем месте в профессии, которые, в конечном счете, определяют его жизнедеятельность (в самых разных внутренних и внешних сферах/областях).</a:t>
            </a:r>
          </a:p>
          <a:p>
            <a:pPr algn="just"/>
            <a:r>
              <a:rPr lang="ru-RU" sz="2000" dirty="0" smtClean="0">
                <a:solidFill>
                  <a:schemeClr val="accent2">
                    <a:lumMod val="50000"/>
                  </a:schemeClr>
                </a:solidFill>
                <a:latin typeface="Times New Roman" pitchFamily="18" charset="0"/>
                <a:cs typeface="Times New Roman" pitchFamily="18" charset="0"/>
              </a:rPr>
              <a:t>    Однако </a:t>
            </a:r>
            <a:r>
              <a:rPr lang="ru-RU" sz="2000" dirty="0">
                <a:solidFill>
                  <a:schemeClr val="accent2">
                    <a:lumMod val="50000"/>
                  </a:schemeClr>
                </a:solidFill>
                <a:latin typeface="Times New Roman" pitchFamily="18" charset="0"/>
                <a:cs typeface="Times New Roman" pitchFamily="18" charset="0"/>
              </a:rPr>
              <a:t>эти знания сами являются результатами жизнедеятельности человека, представляя собой всю совокупность </a:t>
            </a:r>
            <a:r>
              <a:rPr lang="ru-RU" sz="2000" dirty="0" err="1">
                <a:solidFill>
                  <a:schemeClr val="accent2">
                    <a:lumMod val="50000"/>
                  </a:schemeClr>
                </a:solidFill>
                <a:latin typeface="Times New Roman" pitchFamily="18" charset="0"/>
                <a:cs typeface="Times New Roman" pitchFamily="18" charset="0"/>
              </a:rPr>
              <a:t>опредмеченных</a:t>
            </a:r>
            <a:r>
              <a:rPr lang="ru-RU" sz="2000" dirty="0">
                <a:solidFill>
                  <a:schemeClr val="accent2">
                    <a:lumMod val="50000"/>
                  </a:schemeClr>
                </a:solidFill>
                <a:latin typeface="Times New Roman" pitchFamily="18" charset="0"/>
                <a:cs typeface="Times New Roman" pitchFamily="18" charset="0"/>
              </a:rPr>
              <a:t> впечатлений, правил и норм, вынесенных из жизни, всю совокупность чувственных восприятий, приобретаемых человеком в процессе взаимодействия с внешнем миром и составляющих источник и основу всех его знаний о материальном мире. И здесь мы оказываемся в пределах классической трактовки категории «опыт». То есть мировоззрение в одной своей проекции есть опыт человека.</a:t>
            </a:r>
          </a:p>
        </p:txBody>
      </p:sp>
    </p:spTree>
    <p:extLst>
      <p:ext uri="{BB962C8B-B14F-4D97-AF65-F5344CB8AC3E}">
        <p14:creationId xmlns:p14="http://schemas.microsoft.com/office/powerpoint/2010/main" val="34479119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11560" y="476672"/>
            <a:ext cx="8208912" cy="5904656"/>
          </a:xfrm>
        </p:spPr>
        <p:txBody>
          <a:bodyPr>
            <a:noAutofit/>
          </a:bodyPr>
          <a:lstStyle/>
          <a:p>
            <a:pPr marL="0" indent="0" algn="just">
              <a:lnSpc>
                <a:spcPct val="150000"/>
              </a:lnSpc>
              <a:spcBef>
                <a:spcPts val="0"/>
              </a:spcBef>
              <a:buNone/>
            </a:pPr>
            <a:r>
              <a:rPr lang="ru-RU" sz="2000" b="1" dirty="0">
                <a:solidFill>
                  <a:schemeClr val="accent2">
                    <a:lumMod val="50000"/>
                  </a:schemeClr>
                </a:solidFill>
                <a:latin typeface="Times New Roman" pitchFamily="18" charset="0"/>
                <a:cs typeface="Times New Roman" pitchFamily="18" charset="0"/>
              </a:rPr>
              <a:t>Классическая формула </a:t>
            </a:r>
            <a:r>
              <a:rPr lang="ru-RU" sz="2000" b="1" u="sng" dirty="0" smtClean="0">
                <a:solidFill>
                  <a:schemeClr val="accent2">
                    <a:lumMod val="50000"/>
                  </a:schemeClr>
                </a:solidFill>
                <a:latin typeface="Times New Roman" pitchFamily="18" charset="0"/>
                <a:cs typeface="Times New Roman" pitchFamily="18" charset="0"/>
              </a:rPr>
              <a:t>квалификации</a:t>
            </a:r>
            <a:r>
              <a:rPr lang="ru-RU" sz="2000" b="1" dirty="0" smtClean="0">
                <a:solidFill>
                  <a:schemeClr val="accent2">
                    <a:lumMod val="50000"/>
                  </a:schemeClr>
                </a:solidFill>
                <a:latin typeface="Times New Roman" pitchFamily="18" charset="0"/>
                <a:cs typeface="Times New Roman" pitchFamily="18" charset="0"/>
              </a:rPr>
              <a:t> </a:t>
            </a:r>
          </a:p>
          <a:p>
            <a:pPr marL="0" indent="0" algn="ctr">
              <a:lnSpc>
                <a:spcPct val="150000"/>
              </a:lnSpc>
              <a:spcBef>
                <a:spcPts val="0"/>
              </a:spcBef>
              <a:buNone/>
            </a:pPr>
            <a:endParaRPr lang="ru-RU" sz="2800" b="1" dirty="0" smtClean="0">
              <a:solidFill>
                <a:schemeClr val="accent2">
                  <a:lumMod val="50000"/>
                </a:schemeClr>
              </a:solidFill>
              <a:latin typeface="Times New Roman" pitchFamily="18" charset="0"/>
              <a:cs typeface="Times New Roman" pitchFamily="18" charset="0"/>
            </a:endParaRPr>
          </a:p>
          <a:p>
            <a:pPr marL="0" indent="0" algn="ctr">
              <a:lnSpc>
                <a:spcPct val="150000"/>
              </a:lnSpc>
              <a:spcBef>
                <a:spcPts val="0"/>
              </a:spcBef>
              <a:buNone/>
            </a:pPr>
            <a:r>
              <a:rPr lang="ru-RU" sz="2800" b="1" dirty="0" smtClean="0">
                <a:solidFill>
                  <a:srgbClr val="FF0000"/>
                </a:solidFill>
                <a:latin typeface="Times New Roman" pitchFamily="18" charset="0"/>
                <a:cs typeface="Times New Roman" pitchFamily="18" charset="0"/>
              </a:rPr>
              <a:t>знания + умения + навыки</a:t>
            </a:r>
            <a:endParaRPr lang="ru-RU" sz="2800" b="1" dirty="0">
              <a:solidFill>
                <a:srgbClr val="FF0000"/>
              </a:solidFill>
              <a:latin typeface="Times New Roman" pitchFamily="18" charset="0"/>
              <a:cs typeface="Times New Roman" pitchFamily="18" charset="0"/>
            </a:endParaRPr>
          </a:p>
          <a:p>
            <a:pPr marL="0" indent="0" algn="just">
              <a:lnSpc>
                <a:spcPct val="150000"/>
              </a:lnSpc>
              <a:spcBef>
                <a:spcPts val="0"/>
              </a:spcBef>
              <a:buNone/>
            </a:pPr>
            <a:endParaRPr lang="ru-RU" sz="1800" b="1" dirty="0" smtClean="0">
              <a:solidFill>
                <a:schemeClr val="accent2">
                  <a:lumMod val="50000"/>
                </a:schemeClr>
              </a:solidFill>
              <a:latin typeface="Times New Roman" pitchFamily="18" charset="0"/>
              <a:cs typeface="Times New Roman" pitchFamily="18" charset="0"/>
            </a:endParaRPr>
          </a:p>
          <a:p>
            <a:pPr marL="0" indent="0" algn="just">
              <a:lnSpc>
                <a:spcPct val="150000"/>
              </a:lnSpc>
              <a:spcBef>
                <a:spcPts val="0"/>
              </a:spcBef>
              <a:buNone/>
            </a:pPr>
            <a:r>
              <a:rPr lang="ru-RU" sz="2000" b="1" dirty="0" smtClean="0">
                <a:solidFill>
                  <a:schemeClr val="accent2">
                    <a:lumMod val="50000"/>
                  </a:schemeClr>
                </a:solidFill>
                <a:latin typeface="Times New Roman" pitchFamily="18" charset="0"/>
                <a:cs typeface="Times New Roman" pitchFamily="18" charset="0"/>
              </a:rPr>
              <a:t>Классическая </a:t>
            </a:r>
            <a:r>
              <a:rPr lang="ru-RU" sz="2000" b="1" dirty="0">
                <a:solidFill>
                  <a:schemeClr val="accent2">
                    <a:lumMod val="50000"/>
                  </a:schemeClr>
                </a:solidFill>
                <a:latin typeface="Times New Roman" pitchFamily="18" charset="0"/>
                <a:cs typeface="Times New Roman" pitchFamily="18" charset="0"/>
              </a:rPr>
              <a:t>формула </a:t>
            </a:r>
            <a:r>
              <a:rPr lang="ru-RU" sz="2000" b="1" u="sng" dirty="0" smtClean="0">
                <a:solidFill>
                  <a:schemeClr val="accent2">
                    <a:lumMod val="50000"/>
                  </a:schemeClr>
                </a:solidFill>
                <a:latin typeface="Times New Roman" pitchFamily="18" charset="0"/>
                <a:cs typeface="Times New Roman" pitchFamily="18" charset="0"/>
              </a:rPr>
              <a:t>профессионализма</a:t>
            </a:r>
          </a:p>
          <a:p>
            <a:pPr marL="0" indent="0" algn="ctr">
              <a:lnSpc>
                <a:spcPct val="150000"/>
              </a:lnSpc>
              <a:spcBef>
                <a:spcPts val="0"/>
              </a:spcBef>
              <a:buNone/>
            </a:pPr>
            <a:endParaRPr lang="ru-RU" sz="2400" b="1" dirty="0" smtClean="0">
              <a:solidFill>
                <a:schemeClr val="accent2">
                  <a:lumMod val="50000"/>
                </a:schemeClr>
              </a:solidFill>
              <a:latin typeface="Times New Roman" pitchFamily="18" charset="0"/>
              <a:cs typeface="Times New Roman" pitchFamily="18" charset="0"/>
            </a:endParaRPr>
          </a:p>
          <a:p>
            <a:pPr marL="0" indent="0" algn="ctr">
              <a:lnSpc>
                <a:spcPct val="150000"/>
              </a:lnSpc>
              <a:spcBef>
                <a:spcPts val="0"/>
              </a:spcBef>
              <a:buNone/>
            </a:pPr>
            <a:r>
              <a:rPr lang="ru-RU" sz="2400" b="1" dirty="0" smtClean="0">
                <a:solidFill>
                  <a:srgbClr val="FF0000"/>
                </a:solidFill>
                <a:latin typeface="Times New Roman" pitchFamily="18" charset="0"/>
                <a:cs typeface="Times New Roman" pitchFamily="18" charset="0"/>
              </a:rPr>
              <a:t>квалификация </a:t>
            </a:r>
            <a:r>
              <a:rPr lang="ru-RU" sz="2400" b="1" dirty="0">
                <a:solidFill>
                  <a:srgbClr val="FF0000"/>
                </a:solidFill>
                <a:latin typeface="Times New Roman" pitchFamily="18" charset="0"/>
                <a:cs typeface="Times New Roman" pitchFamily="18" charset="0"/>
              </a:rPr>
              <a:t>+ уровень компетенций</a:t>
            </a:r>
          </a:p>
          <a:p>
            <a:pPr marL="0" indent="0" algn="just">
              <a:lnSpc>
                <a:spcPct val="150000"/>
              </a:lnSpc>
              <a:spcBef>
                <a:spcPts val="0"/>
              </a:spcBef>
              <a:buNone/>
            </a:pPr>
            <a:endParaRPr lang="ru-RU" sz="1800" b="1" dirty="0" smtClean="0">
              <a:solidFill>
                <a:schemeClr val="accent2">
                  <a:lumMod val="50000"/>
                </a:schemeClr>
              </a:solidFill>
              <a:latin typeface="Times New Roman" pitchFamily="18" charset="0"/>
              <a:cs typeface="Times New Roman" pitchFamily="18" charset="0"/>
            </a:endParaRPr>
          </a:p>
          <a:p>
            <a:pPr marL="0" indent="0" algn="just">
              <a:lnSpc>
                <a:spcPct val="150000"/>
              </a:lnSpc>
              <a:spcBef>
                <a:spcPts val="0"/>
              </a:spcBef>
              <a:buNone/>
            </a:pPr>
            <a:r>
              <a:rPr lang="ru-RU" sz="2000" b="1" dirty="0" smtClean="0">
                <a:solidFill>
                  <a:schemeClr val="accent2">
                    <a:lumMod val="50000"/>
                  </a:schemeClr>
                </a:solidFill>
                <a:latin typeface="Times New Roman" pitchFamily="18" charset="0"/>
                <a:cs typeface="Times New Roman" pitchFamily="18" charset="0"/>
              </a:rPr>
              <a:t>Классической </a:t>
            </a:r>
            <a:r>
              <a:rPr lang="ru-RU" sz="2000" b="1" dirty="0">
                <a:solidFill>
                  <a:schemeClr val="accent2">
                    <a:lumMod val="50000"/>
                  </a:schemeClr>
                </a:solidFill>
                <a:latin typeface="Times New Roman" pitchFamily="18" charset="0"/>
                <a:cs typeface="Times New Roman" pitchFamily="18" charset="0"/>
              </a:rPr>
              <a:t>формулой дееспособного гражданина должна стать формула:</a:t>
            </a:r>
          </a:p>
          <a:p>
            <a:pPr marL="0" indent="0" algn="ctr">
              <a:lnSpc>
                <a:spcPct val="150000"/>
              </a:lnSpc>
              <a:spcBef>
                <a:spcPts val="0"/>
              </a:spcBef>
              <a:buNone/>
            </a:pPr>
            <a:r>
              <a:rPr lang="ru-RU" sz="2400" b="1" dirty="0" err="1">
                <a:solidFill>
                  <a:srgbClr val="FF0000"/>
                </a:solidFill>
                <a:latin typeface="Times New Roman" pitchFamily="18" charset="0"/>
                <a:cs typeface="Times New Roman" pitchFamily="18" charset="0"/>
              </a:rPr>
              <a:t>п</a:t>
            </a:r>
            <a:r>
              <a:rPr lang="ru-RU" sz="2400" b="1" dirty="0" err="1" smtClean="0">
                <a:solidFill>
                  <a:srgbClr val="FF0000"/>
                </a:solidFill>
                <a:latin typeface="Times New Roman" pitchFamily="18" charset="0"/>
                <a:cs typeface="Times New Roman" pitchFamily="18" charset="0"/>
              </a:rPr>
              <a:t>рофессинализм</a:t>
            </a:r>
            <a:r>
              <a:rPr lang="ru-RU" sz="2400" b="1" dirty="0" smtClean="0">
                <a:solidFill>
                  <a:srgbClr val="FF0000"/>
                </a:solidFill>
                <a:latin typeface="Times New Roman" pitchFamily="18" charset="0"/>
                <a:cs typeface="Times New Roman" pitchFamily="18" charset="0"/>
              </a:rPr>
              <a:t>  </a:t>
            </a:r>
            <a:r>
              <a:rPr lang="ru-RU" sz="2400" b="1" dirty="0">
                <a:solidFill>
                  <a:srgbClr val="FF0000"/>
                </a:solidFill>
                <a:latin typeface="Times New Roman" pitchFamily="18" charset="0"/>
                <a:cs typeface="Times New Roman" pitchFamily="18" charset="0"/>
              </a:rPr>
              <a:t>+  </a:t>
            </a:r>
            <a:r>
              <a:rPr lang="ru-RU" sz="2400" b="1" dirty="0" smtClean="0">
                <a:solidFill>
                  <a:srgbClr val="FF0000"/>
                </a:solidFill>
                <a:latin typeface="Times New Roman" pitchFamily="18" charset="0"/>
                <a:cs typeface="Times New Roman" pitchFamily="18" charset="0"/>
              </a:rPr>
              <a:t>мировоззрение</a:t>
            </a:r>
            <a:endParaRPr lang="ru-RU" sz="2400" b="1" dirty="0">
              <a:solidFill>
                <a:srgbClr val="FF0000"/>
              </a:solidFill>
              <a:latin typeface="Times New Roman" pitchFamily="18" charset="0"/>
              <a:cs typeface="Times New Roman" pitchFamily="18" charset="0"/>
            </a:endParaRPr>
          </a:p>
          <a:p>
            <a:pPr marL="0" indent="0" algn="ctr">
              <a:lnSpc>
                <a:spcPct val="150000"/>
              </a:lnSpc>
              <a:spcBef>
                <a:spcPts val="0"/>
              </a:spcBef>
              <a:buNone/>
            </a:pPr>
            <a:endParaRPr lang="ru-RU" sz="2400" b="1" dirty="0" smtClean="0">
              <a:solidFill>
                <a:schemeClr val="accent2">
                  <a:lumMod val="50000"/>
                </a:schemeClr>
              </a:solidFill>
              <a:latin typeface="Times New Roman" pitchFamily="18" charset="0"/>
              <a:cs typeface="Times New Roman" pitchFamily="18" charset="0"/>
            </a:endParaRPr>
          </a:p>
          <a:p>
            <a:pPr marL="0" indent="0" algn="just">
              <a:lnSpc>
                <a:spcPct val="150000"/>
              </a:lnSpc>
              <a:spcBef>
                <a:spcPts val="0"/>
              </a:spcBef>
              <a:buNone/>
            </a:pPr>
            <a:r>
              <a:rPr lang="ru-RU" sz="1800" b="1" dirty="0" smtClean="0">
                <a:solidFill>
                  <a:srgbClr val="C00000"/>
                </a:solidFill>
                <a:latin typeface="Times New Roman" pitchFamily="18" charset="0"/>
                <a:cs typeface="Times New Roman" pitchFamily="18" charset="0"/>
              </a:rPr>
              <a:t> </a:t>
            </a:r>
            <a:endParaRPr lang="ru-RU" sz="1800" b="1"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19969191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506083" y="188640"/>
            <a:ext cx="8280920" cy="5115952"/>
          </a:xfrm>
          <a:prstGeom prst="rect">
            <a:avLst/>
          </a:prstGeom>
        </p:spPr>
        <p:txBody>
          <a:bodyPr wrap="square">
            <a:spAutoFit/>
          </a:bodyPr>
          <a:lstStyle/>
          <a:p>
            <a:pPr algn="just">
              <a:lnSpc>
                <a:spcPct val="150000"/>
              </a:lnSpc>
            </a:pPr>
            <a:r>
              <a:rPr lang="ru-RU" sz="2000" b="1" u="sng" dirty="0">
                <a:solidFill>
                  <a:schemeClr val="accent2">
                    <a:lumMod val="50000"/>
                  </a:schemeClr>
                </a:solidFill>
                <a:latin typeface="Times New Roman" pitchFamily="18" charset="0"/>
                <a:cs typeface="Times New Roman" pitchFamily="18" charset="0"/>
              </a:rPr>
              <a:t>Вывод: </a:t>
            </a:r>
            <a:endParaRPr lang="ru-RU" sz="2000" b="1" u="sng" dirty="0" smtClean="0">
              <a:solidFill>
                <a:schemeClr val="accent2">
                  <a:lumMod val="50000"/>
                </a:schemeClr>
              </a:solidFill>
              <a:latin typeface="Times New Roman" pitchFamily="18" charset="0"/>
              <a:cs typeface="Times New Roman" pitchFamily="18" charset="0"/>
            </a:endParaRPr>
          </a:p>
          <a:p>
            <a:pPr algn="just">
              <a:lnSpc>
                <a:spcPct val="150000"/>
              </a:lnSpc>
            </a:pPr>
            <a:r>
              <a:rPr lang="ru-RU" sz="2000" b="1" dirty="0" smtClean="0">
                <a:solidFill>
                  <a:schemeClr val="accent2">
                    <a:lumMod val="50000"/>
                  </a:schemeClr>
                </a:solidFill>
                <a:latin typeface="Times New Roman" pitchFamily="18" charset="0"/>
                <a:cs typeface="Times New Roman" pitchFamily="18" charset="0"/>
              </a:rPr>
              <a:t>    Непрерывное </a:t>
            </a:r>
            <a:r>
              <a:rPr lang="ru-RU" sz="2000" b="1" dirty="0">
                <a:solidFill>
                  <a:schemeClr val="accent2">
                    <a:lumMod val="50000"/>
                  </a:schemeClr>
                </a:solidFill>
                <a:latin typeface="Times New Roman" pitchFamily="18" charset="0"/>
                <a:cs typeface="Times New Roman" pitchFamily="18" charset="0"/>
              </a:rPr>
              <a:t>образование (от дошкольного и всю жизнь)— способ «взращивания» человеческого в человеке, это средство сохранения жизнеспособности общества; только с помощью системы </a:t>
            </a:r>
            <a:r>
              <a:rPr lang="ru-RU" sz="2000" b="1" dirty="0" smtClean="0">
                <a:solidFill>
                  <a:schemeClr val="accent2">
                    <a:lumMod val="50000"/>
                  </a:schemeClr>
                </a:solidFill>
                <a:latin typeface="Times New Roman" pitchFamily="18" charset="0"/>
                <a:cs typeface="Times New Roman" pitchFamily="18" charset="0"/>
              </a:rPr>
              <a:t>непрерывного образования в течении всей жизни человечество </a:t>
            </a:r>
            <a:r>
              <a:rPr lang="ru-RU" sz="2000" b="1" dirty="0">
                <a:solidFill>
                  <a:schemeClr val="accent2">
                    <a:lumMod val="50000"/>
                  </a:schemeClr>
                </a:solidFill>
                <a:latin typeface="Times New Roman" pitchFamily="18" charset="0"/>
                <a:cs typeface="Times New Roman" pitchFamily="18" charset="0"/>
              </a:rPr>
              <a:t>окажется способным преодолеть тот кризис, с которым столкнулось в настоящее время. Только соединяя в себе воспитание, обучение и развитие личности каждого человека, создавая условия, разрабатывая методы формирования мировоззрения личности, отвечающего сложным реалиям социума, оно способно вывести общество на качественно новый уровень его развития.</a:t>
            </a:r>
            <a:r>
              <a:rPr lang="ru-RU" dirty="0"/>
              <a:t> </a:t>
            </a:r>
          </a:p>
        </p:txBody>
      </p:sp>
    </p:spTree>
    <p:extLst>
      <p:ext uri="{BB962C8B-B14F-4D97-AF65-F5344CB8AC3E}">
        <p14:creationId xmlns:p14="http://schemas.microsoft.com/office/powerpoint/2010/main" val="704559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28690" y="1268760"/>
            <a:ext cx="7272808" cy="2769989"/>
          </a:xfrm>
          <a:prstGeom prst="rect">
            <a:avLst/>
          </a:prstGeom>
          <a:noFill/>
        </p:spPr>
        <p:txBody>
          <a:bodyPr wrap="square" rtlCol="0">
            <a:spAutoFit/>
          </a:bodyPr>
          <a:lstStyle/>
          <a:p>
            <a:pPr algn="ctr"/>
            <a:r>
              <a:rPr lang="ru-RU" sz="3600" b="1" dirty="0" smtClean="0">
                <a:solidFill>
                  <a:schemeClr val="accent2">
                    <a:lumMod val="50000"/>
                  </a:schemeClr>
                </a:solidFill>
              </a:rPr>
              <a:t>Спасибо за внимание!</a:t>
            </a:r>
          </a:p>
          <a:p>
            <a:pPr algn="ctr"/>
            <a:endParaRPr lang="ru-RU" dirty="0" smtClean="0">
              <a:solidFill>
                <a:schemeClr val="accent2">
                  <a:lumMod val="50000"/>
                </a:schemeClr>
              </a:solidFill>
            </a:endParaRPr>
          </a:p>
          <a:p>
            <a:pPr algn="ctr">
              <a:lnSpc>
                <a:spcPct val="150000"/>
              </a:lnSpc>
            </a:pPr>
            <a:r>
              <a:rPr lang="ru-RU" sz="2000" b="1" dirty="0" smtClean="0">
                <a:solidFill>
                  <a:schemeClr val="accent2">
                    <a:lumMod val="50000"/>
                  </a:schemeClr>
                </a:solidFill>
                <a:latin typeface="Times New Roman" pitchFamily="18" charset="0"/>
                <a:cs typeface="Times New Roman" pitchFamily="18" charset="0"/>
              </a:rPr>
              <a:t>Президент МАФО</a:t>
            </a:r>
          </a:p>
          <a:p>
            <a:pPr algn="ctr">
              <a:lnSpc>
                <a:spcPct val="150000"/>
              </a:lnSpc>
            </a:pPr>
            <a:r>
              <a:rPr lang="ru-RU" sz="2000" b="1" dirty="0" smtClean="0">
                <a:solidFill>
                  <a:schemeClr val="accent2">
                    <a:lumMod val="50000"/>
                  </a:schemeClr>
                </a:solidFill>
                <a:latin typeface="Times New Roman" pitchFamily="18" charset="0"/>
                <a:cs typeface="Times New Roman" pitchFamily="18" charset="0"/>
              </a:rPr>
              <a:t>Долгов Олег Викторович</a:t>
            </a:r>
          </a:p>
          <a:p>
            <a:pPr algn="ctr">
              <a:lnSpc>
                <a:spcPct val="150000"/>
              </a:lnSpc>
            </a:pPr>
            <a:r>
              <a:rPr lang="ru-RU" sz="2000" b="1" dirty="0" smtClean="0">
                <a:solidFill>
                  <a:schemeClr val="accent2">
                    <a:lumMod val="50000"/>
                  </a:schemeClr>
                </a:solidFill>
                <a:latin typeface="Times New Roman" pitchFamily="18" charset="0"/>
                <a:cs typeface="Times New Roman" pitchFamily="18" charset="0"/>
              </a:rPr>
              <a:t>Тел. +7 995 997-80-37</a:t>
            </a:r>
          </a:p>
          <a:p>
            <a:pPr algn="ctr">
              <a:lnSpc>
                <a:spcPct val="150000"/>
              </a:lnSpc>
            </a:pPr>
            <a:r>
              <a:rPr lang="ru-RU" sz="2000" b="1" dirty="0" smtClean="0">
                <a:solidFill>
                  <a:schemeClr val="accent2">
                    <a:lumMod val="50000"/>
                  </a:schemeClr>
                </a:solidFill>
                <a:latin typeface="Times New Roman" pitchFamily="18" charset="0"/>
                <a:cs typeface="Times New Roman" pitchFamily="18" charset="0"/>
              </a:rPr>
              <a:t>Е-</a:t>
            </a:r>
            <a:r>
              <a:rPr lang="en-US" sz="2000" b="1" dirty="0" smtClean="0">
                <a:solidFill>
                  <a:schemeClr val="accent2">
                    <a:lumMod val="50000"/>
                  </a:schemeClr>
                </a:solidFill>
                <a:latin typeface="Times New Roman" pitchFamily="18" charset="0"/>
                <a:cs typeface="Times New Roman" pitchFamily="18" charset="0"/>
              </a:rPr>
              <a:t>mail</a:t>
            </a:r>
            <a:r>
              <a:rPr lang="ru-RU" sz="2000" b="1" dirty="0" smtClean="0">
                <a:solidFill>
                  <a:schemeClr val="accent2">
                    <a:lumMod val="50000"/>
                  </a:schemeClr>
                </a:solidFill>
                <a:latin typeface="Times New Roman" pitchFamily="18" charset="0"/>
                <a:cs typeface="Times New Roman" pitchFamily="18" charset="0"/>
              </a:rPr>
              <a:t>: </a:t>
            </a:r>
            <a:r>
              <a:rPr lang="en-US" sz="2000" b="1" dirty="0" smtClean="0">
                <a:solidFill>
                  <a:schemeClr val="accent2">
                    <a:lumMod val="50000"/>
                  </a:schemeClr>
                </a:solidFill>
                <a:latin typeface="Times New Roman" pitchFamily="18" charset="0"/>
                <a:cs typeface="Times New Roman" pitchFamily="18" charset="0"/>
                <a:hlinkClick r:id="rId2"/>
              </a:rPr>
              <a:t>mafo-mkfo@yandex.ru</a:t>
            </a:r>
            <a:r>
              <a:rPr lang="ru-RU" sz="2000" b="1" dirty="0" smtClean="0">
                <a:solidFill>
                  <a:schemeClr val="accent2">
                    <a:lumMod val="50000"/>
                  </a:schemeClr>
                </a:solidFill>
                <a:latin typeface="Times New Roman" pitchFamily="18" charset="0"/>
                <a:cs typeface="Times New Roman" pitchFamily="18" charset="0"/>
              </a:rPr>
              <a:t> </a:t>
            </a:r>
            <a:endParaRPr lang="ru-RU" sz="2000" b="1" dirty="0">
              <a:solidFill>
                <a:schemeClr val="accent2">
                  <a:lumMod val="50000"/>
                </a:schemeClr>
              </a:solidFill>
              <a:latin typeface="Times New Roman" pitchFamily="18" charset="0"/>
              <a:cs typeface="Times New Roman" pitchFamily="18" charset="0"/>
            </a:endParaRPr>
          </a:p>
        </p:txBody>
      </p:sp>
      <p:pic>
        <p:nvPicPr>
          <p:cNvPr id="4" name="Рисунок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73523" y="4509120"/>
            <a:ext cx="1583142" cy="1583142"/>
          </a:xfrm>
          <a:prstGeom prst="rect">
            <a:avLst/>
          </a:prstGeom>
        </p:spPr>
      </p:pic>
    </p:spTree>
    <p:extLst>
      <p:ext uri="{BB962C8B-B14F-4D97-AF65-F5344CB8AC3E}">
        <p14:creationId xmlns:p14="http://schemas.microsoft.com/office/powerpoint/2010/main" val="42585360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1412776"/>
            <a:ext cx="8060432" cy="4104456"/>
          </a:xfrm>
        </p:spPr>
        <p:txBody>
          <a:bodyPr>
            <a:normAutofit/>
          </a:bodyPr>
          <a:lstStyle/>
          <a:p>
            <a:pPr>
              <a:lnSpc>
                <a:spcPct val="150000"/>
              </a:lnSpc>
            </a:pPr>
            <a:r>
              <a:rPr lang="ru-RU" sz="3600" b="1" dirty="0">
                <a:solidFill>
                  <a:schemeClr val="accent2">
                    <a:lumMod val="50000"/>
                  </a:schemeClr>
                </a:solidFill>
                <a:latin typeface="Times New Roman" pitchFamily="18" charset="0"/>
                <a:cs typeface="Times New Roman" pitchFamily="18" charset="0"/>
              </a:rPr>
              <a:t>Становление и развитие мировоззрения через непрерывное образование, как фундамент российского гражданства.</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51920" y="548680"/>
            <a:ext cx="1079086" cy="1079086"/>
          </a:xfrm>
          <a:prstGeom prst="rect">
            <a:avLst/>
          </a:prstGeom>
        </p:spPr>
      </p:pic>
    </p:spTree>
    <p:extLst>
      <p:ext uri="{BB962C8B-B14F-4D97-AF65-F5344CB8AC3E}">
        <p14:creationId xmlns:p14="http://schemas.microsoft.com/office/powerpoint/2010/main" val="7139645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836712"/>
            <a:ext cx="8229600" cy="4896544"/>
          </a:xfrm>
        </p:spPr>
        <p:txBody>
          <a:bodyPr>
            <a:normAutofit lnSpcReduction="10000"/>
          </a:bodyPr>
          <a:lstStyle/>
          <a:p>
            <a:pPr marL="0" indent="0" algn="just">
              <a:lnSpc>
                <a:spcPct val="150000"/>
              </a:lnSpc>
              <a:spcBef>
                <a:spcPts val="0"/>
              </a:spcBef>
              <a:buNone/>
            </a:pPr>
            <a:r>
              <a:rPr lang="ru-RU" sz="2400" dirty="0">
                <a:solidFill>
                  <a:schemeClr val="accent2">
                    <a:lumMod val="50000"/>
                  </a:schemeClr>
                </a:solidFill>
                <a:latin typeface="Times New Roman" pitchFamily="18" charset="0"/>
                <a:cs typeface="Times New Roman" pitchFamily="18" charset="0"/>
              </a:rPr>
              <a:t>Проблема формирования мировоззрения личности ставилась во главу угла в советской педагогике. Система образования была призвана формировать коммунистическое мировоззрение и воспитывать гармонически развитую личность, имеющую ясные цели и программу на будущее. Уже в школе дети мечтали стать врачами, космонавтами, а образ учителя для многих становился определяющим в выборе профессии. Этому способствовала и система ценностей и идеологическая пропаганда.</a:t>
            </a:r>
          </a:p>
          <a:p>
            <a:pPr marL="0" indent="0" algn="just">
              <a:buNone/>
            </a:pPr>
            <a:endParaRPr lang="ru-RU" sz="2000" b="1" dirty="0">
              <a:solidFill>
                <a:schemeClr val="accent2">
                  <a:lumMod val="50000"/>
                </a:schemeClr>
              </a:solidFill>
            </a:endParaRPr>
          </a:p>
          <a:p>
            <a:pPr marL="0" indent="0" algn="just">
              <a:buNone/>
            </a:pPr>
            <a:endParaRPr lang="ru-RU" sz="2000" b="1" dirty="0" smtClean="0">
              <a:solidFill>
                <a:schemeClr val="accent2">
                  <a:lumMod val="50000"/>
                </a:schemeClr>
              </a:solidFill>
            </a:endParaRPr>
          </a:p>
        </p:txBody>
      </p:sp>
    </p:spTree>
    <p:extLst>
      <p:ext uri="{BB962C8B-B14F-4D97-AF65-F5344CB8AC3E}">
        <p14:creationId xmlns:p14="http://schemas.microsoft.com/office/powerpoint/2010/main" val="34684839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836712"/>
            <a:ext cx="8229600" cy="5256584"/>
          </a:xfrm>
        </p:spPr>
        <p:txBody>
          <a:bodyPr>
            <a:normAutofit fontScale="85000" lnSpcReduction="10000"/>
          </a:bodyPr>
          <a:lstStyle/>
          <a:p>
            <a:pPr marL="0" indent="0" algn="ctr">
              <a:buNone/>
            </a:pPr>
            <a:r>
              <a:rPr lang="ru-RU" sz="2400" b="1" u="sng" dirty="0">
                <a:solidFill>
                  <a:schemeClr val="accent2">
                    <a:lumMod val="50000"/>
                  </a:schemeClr>
                </a:solidFill>
              </a:rPr>
              <a:t>Сущность мировоззрения</a:t>
            </a:r>
            <a:r>
              <a:rPr lang="ru-RU" sz="2400" b="1" u="sng" dirty="0" smtClean="0">
                <a:solidFill>
                  <a:schemeClr val="accent2">
                    <a:lumMod val="50000"/>
                  </a:schemeClr>
                </a:solidFill>
              </a:rPr>
              <a:t>.</a:t>
            </a:r>
          </a:p>
          <a:p>
            <a:pPr marL="0" indent="0" algn="just">
              <a:buNone/>
            </a:pPr>
            <a:endParaRPr lang="ru-RU" sz="2400" b="1" u="sng" dirty="0">
              <a:solidFill>
                <a:schemeClr val="accent2">
                  <a:lumMod val="50000"/>
                </a:schemeClr>
              </a:solidFill>
            </a:endParaRPr>
          </a:p>
          <a:p>
            <a:pPr marL="0" indent="0" algn="just">
              <a:buNone/>
            </a:pPr>
            <a:r>
              <a:rPr lang="ru-RU" sz="2400" dirty="0" smtClean="0">
                <a:solidFill>
                  <a:schemeClr val="accent2">
                    <a:lumMod val="50000"/>
                  </a:schemeClr>
                </a:solidFill>
              </a:rPr>
              <a:t>   В </a:t>
            </a:r>
            <a:r>
              <a:rPr lang="ru-RU" sz="2400" dirty="0">
                <a:solidFill>
                  <a:schemeClr val="accent2">
                    <a:lumMod val="50000"/>
                  </a:schemeClr>
                </a:solidFill>
              </a:rPr>
              <a:t>структуре личности, в системе ее ведущих побудительных сил большое место занимают потребности, интересы, стремления, идеалы, убеждения. Последним в духовном строе личности принадлежит особая роль. Определяя отношения человека к миру, к людям, к самому себе, они реально управляют его поведением и деятельностью. Убеждения – структурный элемент более широкого понятия – мировоззрения.</a:t>
            </a:r>
          </a:p>
          <a:p>
            <a:pPr marL="0" indent="0" algn="just">
              <a:buNone/>
            </a:pPr>
            <a:r>
              <a:rPr lang="ru-RU" sz="2400" dirty="0" smtClean="0">
                <a:solidFill>
                  <a:schemeClr val="accent2">
                    <a:lumMod val="50000"/>
                  </a:schemeClr>
                </a:solidFill>
              </a:rPr>
              <a:t>   Мировоззрение </a:t>
            </a:r>
            <a:r>
              <a:rPr lang="ru-RU" sz="2400" dirty="0">
                <a:solidFill>
                  <a:schemeClr val="accent2">
                    <a:lumMod val="50000"/>
                  </a:schemeClr>
                </a:solidFill>
              </a:rPr>
              <a:t>– это система взглядов человека на мир и на свое собственное место в нем, в которых выражается его отношение к действительности: к социальной среде, к явлениям природы, к межличностным отношениям, к связям человека и общества.</a:t>
            </a:r>
          </a:p>
          <a:p>
            <a:pPr marL="0" indent="0" algn="just">
              <a:buNone/>
            </a:pPr>
            <a:r>
              <a:rPr lang="ru-RU" sz="2400" dirty="0" smtClean="0">
                <a:solidFill>
                  <a:schemeClr val="accent2">
                    <a:lumMod val="50000"/>
                  </a:schemeClr>
                </a:solidFill>
              </a:rPr>
              <a:t>   Мировоззрение </a:t>
            </a:r>
            <a:r>
              <a:rPr lang="ru-RU" sz="2400" dirty="0">
                <a:solidFill>
                  <a:schemeClr val="accent2">
                    <a:lumMod val="50000"/>
                  </a:schemeClr>
                </a:solidFill>
              </a:rPr>
              <a:t>является более обобщенным и высоким уровнем отношения личности к окружающему миру, оно интегрирует все другие (социальные, нравственные, эстетические и др.) отношения и выступает в качестве мощного фактора личностного развития человека.</a:t>
            </a:r>
          </a:p>
        </p:txBody>
      </p:sp>
    </p:spTree>
    <p:extLst>
      <p:ext uri="{BB962C8B-B14F-4D97-AF65-F5344CB8AC3E}">
        <p14:creationId xmlns:p14="http://schemas.microsoft.com/office/powerpoint/2010/main" val="23633116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88640"/>
            <a:ext cx="8229600" cy="6264696"/>
          </a:xfrm>
        </p:spPr>
        <p:txBody>
          <a:bodyPr>
            <a:normAutofit lnSpcReduction="10000"/>
          </a:bodyPr>
          <a:lstStyle/>
          <a:p>
            <a:pPr marL="0" indent="0" algn="just">
              <a:buNone/>
            </a:pPr>
            <a:r>
              <a:rPr lang="ru-RU" sz="2000" b="1" dirty="0" smtClean="0">
                <a:solidFill>
                  <a:schemeClr val="accent2">
                    <a:lumMod val="50000"/>
                  </a:schemeClr>
                </a:solidFill>
              </a:rPr>
              <a:t>    </a:t>
            </a:r>
            <a:r>
              <a:rPr lang="ru-RU" sz="2000" dirty="0" smtClean="0">
                <a:solidFill>
                  <a:schemeClr val="accent2">
                    <a:lumMod val="50000"/>
                  </a:schemeClr>
                </a:solidFill>
                <a:latin typeface="Times New Roman" pitchFamily="18" charset="0"/>
                <a:cs typeface="Times New Roman" pitchFamily="18" charset="0"/>
              </a:rPr>
              <a:t>Мировоззрение </a:t>
            </a:r>
            <a:r>
              <a:rPr lang="ru-RU" sz="2000" dirty="0">
                <a:solidFill>
                  <a:schemeClr val="accent2">
                    <a:lumMod val="50000"/>
                  </a:schemeClr>
                </a:solidFill>
                <a:latin typeface="Times New Roman" pitchFamily="18" charset="0"/>
                <a:cs typeface="Times New Roman" pitchFamily="18" charset="0"/>
              </a:rPr>
              <a:t>– это не просто сумма знаний о мире. Оно проявляет себя как в сознании (знания, взгляды, убеждения, идеалы), так и в эмоциональной (чувства, эмоции) и практически-действенной сферах (поведение, поступки, деятельность). То есть мировоззрение как система взглядов вызывает у человека определенные переживания, эмоциональный отклик. Отсюда можно сделать важный педагогический вывод: в процессе формирования мировоззрения надо воздействовать на эмоции, чувства учащихся, чтобы вызывать личностное отношение к действительности. </a:t>
            </a:r>
          </a:p>
          <a:p>
            <a:pPr marL="0" indent="0" algn="just">
              <a:buNone/>
            </a:pPr>
            <a:r>
              <a:rPr lang="ru-RU" sz="2000" dirty="0" smtClean="0">
                <a:solidFill>
                  <a:schemeClr val="accent2">
                    <a:lumMod val="50000"/>
                  </a:schemeClr>
                </a:solidFill>
                <a:latin typeface="Times New Roman" pitchFamily="18" charset="0"/>
                <a:cs typeface="Times New Roman" pitchFamily="18" charset="0"/>
              </a:rPr>
              <a:t>     Мировоззрение </a:t>
            </a:r>
            <a:r>
              <a:rPr lang="ru-RU" sz="2000" dirty="0">
                <a:solidFill>
                  <a:schemeClr val="accent2">
                    <a:lumMod val="50000"/>
                  </a:schemeClr>
                </a:solidFill>
                <a:latin typeface="Times New Roman" pitchFamily="18" charset="0"/>
                <a:cs typeface="Times New Roman" pitchFamily="18" charset="0"/>
              </a:rPr>
              <a:t>и нравственность – ведущие характеристики личности. Примеры и факты из жизни известных людей (А. Сахаров, генерал </a:t>
            </a:r>
            <a:r>
              <a:rPr lang="ru-RU" sz="2000" dirty="0" err="1">
                <a:solidFill>
                  <a:schemeClr val="accent2">
                    <a:lumMod val="50000"/>
                  </a:schemeClr>
                </a:solidFill>
                <a:latin typeface="Times New Roman" pitchFamily="18" charset="0"/>
                <a:cs typeface="Times New Roman" pitchFamily="18" charset="0"/>
              </a:rPr>
              <a:t>Карбышев</a:t>
            </a:r>
            <a:r>
              <a:rPr lang="ru-RU" sz="2000" dirty="0">
                <a:solidFill>
                  <a:schemeClr val="accent2">
                    <a:lumMod val="50000"/>
                  </a:schemeClr>
                </a:solidFill>
                <a:latin typeface="Times New Roman" pitchFamily="18" charset="0"/>
                <a:cs typeface="Times New Roman" pitchFamily="18" charset="0"/>
              </a:rPr>
              <a:t>, протопоп Аввакум, А. </a:t>
            </a:r>
            <a:r>
              <a:rPr lang="ru-RU" sz="2000" dirty="0" err="1">
                <a:solidFill>
                  <a:schemeClr val="accent2">
                    <a:lumMod val="50000"/>
                  </a:schemeClr>
                </a:solidFill>
                <a:latin typeface="Times New Roman" pitchFamily="18" charset="0"/>
                <a:cs typeface="Times New Roman" pitchFamily="18" charset="0"/>
              </a:rPr>
              <a:t>Швейцер</a:t>
            </a:r>
            <a:r>
              <a:rPr lang="ru-RU" sz="2000" dirty="0">
                <a:solidFill>
                  <a:schemeClr val="accent2">
                    <a:lumMod val="50000"/>
                  </a:schemeClr>
                </a:solidFill>
                <a:latin typeface="Times New Roman" pitchFamily="18" charset="0"/>
                <a:cs typeface="Times New Roman" pitchFamily="18" charset="0"/>
              </a:rPr>
              <a:t>, А. Солженицын и др.) свидетельствуют о том, что мировоззрение не только оказывает сильнейшее воздействие на духовное и моральное развитие человека, но и делает его непоколебимым и стойким в жизненных обстоятельствах, невзгодах и трудностях</a:t>
            </a:r>
            <a:r>
              <a:rPr lang="ru-RU" sz="2000" dirty="0" smtClean="0">
                <a:solidFill>
                  <a:schemeClr val="accent2">
                    <a:lumMod val="50000"/>
                  </a:schemeClr>
                </a:solidFill>
                <a:latin typeface="Times New Roman" pitchFamily="18" charset="0"/>
                <a:cs typeface="Times New Roman" pitchFamily="18" charset="0"/>
              </a:rPr>
              <a:t>.</a:t>
            </a:r>
          </a:p>
          <a:p>
            <a:pPr marL="0" indent="0" algn="just">
              <a:buNone/>
            </a:pPr>
            <a:r>
              <a:rPr lang="ru-RU" sz="2000" dirty="0" smtClean="0">
                <a:solidFill>
                  <a:schemeClr val="accent2">
                    <a:lumMod val="50000"/>
                  </a:schemeClr>
                </a:solidFill>
                <a:latin typeface="Times New Roman" pitchFamily="18" charset="0"/>
                <a:cs typeface="Times New Roman" pitchFamily="18" charset="0"/>
              </a:rPr>
              <a:t>     </a:t>
            </a:r>
            <a:r>
              <a:rPr lang="ru-RU" sz="2000" dirty="0" err="1" smtClean="0">
                <a:solidFill>
                  <a:schemeClr val="accent2">
                    <a:lumMod val="50000"/>
                  </a:schemeClr>
                </a:solidFill>
                <a:latin typeface="Times New Roman" pitchFamily="18" charset="0"/>
                <a:cs typeface="Times New Roman" pitchFamily="18" charset="0"/>
              </a:rPr>
              <a:t>Нра́вственность</a:t>
            </a:r>
            <a:r>
              <a:rPr lang="ru-RU" sz="2000" dirty="0">
                <a:solidFill>
                  <a:schemeClr val="accent2">
                    <a:lumMod val="50000"/>
                  </a:schemeClr>
                </a:solidFill>
                <a:latin typeface="Times New Roman" pitchFamily="18" charset="0"/>
                <a:cs typeface="Times New Roman" pitchFamily="18" charset="0"/>
              </a:rPr>
              <a:t>, осмысленность человеческой деятельности в той мере, в какой она зависит от решений самого действующего субъекта и воплощается в его ответственном существовании. Структура нравственности задана полярностью добра и зла, выражающих противоположные векторы сознательного действия человека.  (Большая российская энциклопедия)</a:t>
            </a:r>
          </a:p>
        </p:txBody>
      </p:sp>
    </p:spTree>
    <p:extLst>
      <p:ext uri="{BB962C8B-B14F-4D97-AF65-F5344CB8AC3E}">
        <p14:creationId xmlns:p14="http://schemas.microsoft.com/office/powerpoint/2010/main" val="15869010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88640"/>
            <a:ext cx="8229600" cy="6408712"/>
          </a:xfrm>
        </p:spPr>
        <p:txBody>
          <a:bodyPr>
            <a:noAutofit/>
          </a:bodyPr>
          <a:lstStyle/>
          <a:p>
            <a:pPr marL="0" indent="0" algn="ctr">
              <a:buNone/>
            </a:pPr>
            <a:r>
              <a:rPr lang="ru-RU" sz="2000" b="1" u="sng" dirty="0">
                <a:solidFill>
                  <a:schemeClr val="accent2">
                    <a:lumMod val="50000"/>
                  </a:schemeClr>
                </a:solidFill>
                <a:latin typeface="Times New Roman" pitchFamily="18" charset="0"/>
                <a:cs typeface="Times New Roman" pitchFamily="18" charset="0"/>
              </a:rPr>
              <a:t>Патриотизм и гражданственность.</a:t>
            </a:r>
            <a:endParaRPr lang="ru-RU" sz="2000" dirty="0">
              <a:solidFill>
                <a:schemeClr val="accent2">
                  <a:lumMod val="50000"/>
                </a:schemeClr>
              </a:solidFill>
              <a:latin typeface="Times New Roman" pitchFamily="18" charset="0"/>
              <a:cs typeface="Times New Roman" pitchFamily="18" charset="0"/>
            </a:endParaRPr>
          </a:p>
          <a:p>
            <a:pPr marL="0" indent="0">
              <a:buNone/>
            </a:pPr>
            <a:endParaRPr lang="ru-RU" sz="2000" b="1" dirty="0" smtClean="0">
              <a:solidFill>
                <a:schemeClr val="accent2">
                  <a:lumMod val="50000"/>
                </a:schemeClr>
              </a:solidFill>
              <a:latin typeface="Times New Roman" pitchFamily="18" charset="0"/>
              <a:cs typeface="Times New Roman" pitchFamily="18" charset="0"/>
            </a:endParaRPr>
          </a:p>
          <a:p>
            <a:pPr marL="0" indent="0" algn="just">
              <a:buNone/>
            </a:pPr>
            <a:r>
              <a:rPr lang="ru-RU" sz="2000" b="1" dirty="0" smtClean="0">
                <a:solidFill>
                  <a:schemeClr val="accent2">
                    <a:lumMod val="50000"/>
                  </a:schemeClr>
                </a:solidFill>
                <a:latin typeface="Times New Roman" pitchFamily="18" charset="0"/>
                <a:cs typeface="Times New Roman" pitchFamily="18" charset="0"/>
              </a:rPr>
              <a:t>      Гражданственность</a:t>
            </a:r>
            <a:r>
              <a:rPr lang="ru-RU" sz="2000" dirty="0" smtClean="0">
                <a:solidFill>
                  <a:schemeClr val="accent2">
                    <a:lumMod val="50000"/>
                  </a:schemeClr>
                </a:solidFill>
                <a:latin typeface="Times New Roman" pitchFamily="18" charset="0"/>
                <a:cs typeface="Times New Roman" pitchFamily="18" charset="0"/>
              </a:rPr>
              <a:t> </a:t>
            </a:r>
            <a:r>
              <a:rPr lang="ru-RU" sz="2000" dirty="0">
                <a:solidFill>
                  <a:schemeClr val="accent2">
                    <a:lumMod val="50000"/>
                  </a:schemeClr>
                </a:solidFill>
                <a:latin typeface="Times New Roman" pitchFamily="18" charset="0"/>
                <a:cs typeface="Times New Roman" pitchFamily="18" charset="0"/>
              </a:rPr>
              <a:t>— степень осознания себя гражданином своей страны и соответствующее этому поведение, готовность личности активно содействовать</a:t>
            </a:r>
            <a:r>
              <a:rPr lang="ru-RU" sz="2000" u="sng" dirty="0">
                <a:solidFill>
                  <a:schemeClr val="accent2">
                    <a:lumMod val="50000"/>
                  </a:schemeClr>
                </a:solidFill>
                <a:latin typeface="Times New Roman" pitchFamily="18" charset="0"/>
                <a:cs typeface="Times New Roman" pitchFamily="18" charset="0"/>
              </a:rPr>
              <a:t> </a:t>
            </a:r>
            <a:r>
              <a:rPr lang="ru-RU" sz="2000" dirty="0">
                <a:solidFill>
                  <a:schemeClr val="accent2">
                    <a:lumMod val="50000"/>
                  </a:schemeClr>
                </a:solidFill>
                <a:latin typeface="Times New Roman" pitchFamily="18" charset="0"/>
                <a:cs typeface="Times New Roman" pitchFamily="18" charset="0"/>
              </a:rPr>
              <a:t>процветанию общества.</a:t>
            </a:r>
          </a:p>
          <a:p>
            <a:pPr marL="0" indent="0">
              <a:buNone/>
            </a:pPr>
            <a:r>
              <a:rPr lang="ru-RU" sz="2000" dirty="0" smtClean="0">
                <a:solidFill>
                  <a:schemeClr val="accent2">
                    <a:lumMod val="50000"/>
                  </a:schemeClr>
                </a:solidFill>
                <a:latin typeface="Times New Roman" pitchFamily="18" charset="0"/>
                <a:cs typeface="Times New Roman" pitchFamily="18" charset="0"/>
              </a:rPr>
              <a:t>      Гражданственность </a:t>
            </a:r>
            <a:r>
              <a:rPr lang="ru-RU" sz="2000" dirty="0">
                <a:solidFill>
                  <a:schemeClr val="accent2">
                    <a:lumMod val="50000"/>
                  </a:schemeClr>
                </a:solidFill>
                <a:latin typeface="Times New Roman" pitchFamily="18" charset="0"/>
                <a:cs typeface="Times New Roman" pitchFamily="18" charset="0"/>
              </a:rPr>
              <a:t>включает в себя:</a:t>
            </a:r>
          </a:p>
          <a:p>
            <a:pPr lvl="0"/>
            <a:r>
              <a:rPr lang="ru-RU" sz="2000" dirty="0" smtClean="0">
                <a:solidFill>
                  <a:schemeClr val="accent2">
                    <a:lumMod val="50000"/>
                  </a:schemeClr>
                </a:solidFill>
                <a:latin typeface="Times New Roman" pitchFamily="18" charset="0"/>
                <a:cs typeface="Times New Roman" pitchFamily="18" charset="0"/>
              </a:rPr>
              <a:t>совмещение </a:t>
            </a:r>
            <a:r>
              <a:rPr lang="ru-RU" sz="2000" dirty="0">
                <a:solidFill>
                  <a:schemeClr val="accent2">
                    <a:lumMod val="50000"/>
                  </a:schemeClr>
                </a:solidFill>
                <a:latin typeface="Times New Roman" pitchFamily="18" charset="0"/>
                <a:cs typeface="Times New Roman" pitchFamily="18" charset="0"/>
              </a:rPr>
              <a:t>самодисциплины и внутренней свободы человека;</a:t>
            </a:r>
          </a:p>
          <a:p>
            <a:pPr lvl="0"/>
            <a:r>
              <a:rPr lang="ru-RU" sz="2000" dirty="0">
                <a:solidFill>
                  <a:schemeClr val="accent2">
                    <a:lumMod val="50000"/>
                  </a:schemeClr>
                </a:solidFill>
                <a:latin typeface="Times New Roman" pitchFamily="18" charset="0"/>
                <a:cs typeface="Times New Roman" pitchFamily="18" charset="0"/>
              </a:rPr>
              <a:t>уважение к Конституции и закреплённым в ней правам и обязанностям;</a:t>
            </a:r>
          </a:p>
          <a:p>
            <a:pPr lvl="0"/>
            <a:r>
              <a:rPr lang="ru-RU" sz="2000" dirty="0">
                <a:solidFill>
                  <a:schemeClr val="accent2">
                    <a:lumMod val="50000"/>
                  </a:schemeClr>
                </a:solidFill>
                <a:latin typeface="Times New Roman" pitchFamily="18" charset="0"/>
                <a:cs typeface="Times New Roman" pitchFamily="18" charset="0"/>
              </a:rPr>
              <a:t>способность пользоваться своими правами и выполнять обязанности в личных интересах и на благо общества;</a:t>
            </a:r>
          </a:p>
          <a:p>
            <a:pPr lvl="0"/>
            <a:r>
              <a:rPr lang="ru-RU" sz="2000" dirty="0">
                <a:solidFill>
                  <a:schemeClr val="accent2">
                    <a:lumMod val="50000"/>
                  </a:schemeClr>
                </a:solidFill>
                <a:latin typeface="Times New Roman" pitchFamily="18" charset="0"/>
                <a:cs typeface="Times New Roman" pitchFamily="18" charset="0"/>
              </a:rPr>
              <a:t>уважительное отношение к согражданам и государственной власти</a:t>
            </a:r>
            <a:r>
              <a:rPr lang="ru-RU" sz="2000" dirty="0" smtClean="0">
                <a:solidFill>
                  <a:schemeClr val="accent2">
                    <a:lumMod val="50000"/>
                  </a:schemeClr>
                </a:solidFill>
                <a:latin typeface="Times New Roman" pitchFamily="18" charset="0"/>
                <a:cs typeface="Times New Roman" pitchFamily="18" charset="0"/>
              </a:rPr>
              <a:t>.</a:t>
            </a:r>
          </a:p>
          <a:p>
            <a:pPr marL="0" lvl="0" indent="0">
              <a:buNone/>
            </a:pPr>
            <a:endParaRPr lang="ru-RU" sz="2000" dirty="0">
              <a:solidFill>
                <a:schemeClr val="accent2">
                  <a:lumMod val="50000"/>
                </a:schemeClr>
              </a:solidFill>
              <a:latin typeface="Times New Roman" pitchFamily="18" charset="0"/>
              <a:cs typeface="Times New Roman" pitchFamily="18" charset="0"/>
            </a:endParaRPr>
          </a:p>
          <a:p>
            <a:pPr marL="0" indent="0" algn="just">
              <a:lnSpc>
                <a:spcPct val="150000"/>
              </a:lnSpc>
              <a:spcBef>
                <a:spcPts val="0"/>
              </a:spcBef>
              <a:buNone/>
            </a:pPr>
            <a:r>
              <a:rPr lang="ru-RU" sz="2000" b="1" dirty="0" smtClean="0">
                <a:solidFill>
                  <a:schemeClr val="accent2">
                    <a:lumMod val="50000"/>
                  </a:schemeClr>
                </a:solidFill>
                <a:latin typeface="Times New Roman" pitchFamily="18" charset="0"/>
                <a:cs typeface="Times New Roman" pitchFamily="18" charset="0"/>
              </a:rPr>
              <a:t>      Патриотизм </a:t>
            </a:r>
            <a:r>
              <a:rPr lang="ru-RU" sz="2000" dirty="0">
                <a:solidFill>
                  <a:schemeClr val="accent2">
                    <a:lumMod val="50000"/>
                  </a:schemeClr>
                </a:solidFill>
                <a:latin typeface="Times New Roman" pitchFamily="18" charset="0"/>
                <a:cs typeface="Times New Roman" pitchFamily="18" charset="0"/>
              </a:rPr>
              <a:t>— чувство любви и преданности Родине, Отечеству, своему народу, готовность служить интересам своей страны.</a:t>
            </a:r>
            <a:endParaRPr lang="ru-RU" sz="2000" dirty="0" smtClean="0">
              <a:solidFill>
                <a:schemeClr val="accent2">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7047547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404664"/>
            <a:ext cx="8229600" cy="6048672"/>
          </a:xfrm>
        </p:spPr>
        <p:txBody>
          <a:bodyPr>
            <a:noAutofit/>
          </a:bodyPr>
          <a:lstStyle/>
          <a:p>
            <a:pPr marL="0" indent="0" algn="just">
              <a:lnSpc>
                <a:spcPct val="150000"/>
              </a:lnSpc>
              <a:spcBef>
                <a:spcPts val="0"/>
              </a:spcBef>
              <a:buNone/>
            </a:pPr>
            <a:r>
              <a:rPr lang="ru-RU" sz="2000" dirty="0">
                <a:solidFill>
                  <a:schemeClr val="accent2">
                    <a:lumMod val="50000"/>
                  </a:schemeClr>
                </a:solidFill>
                <a:latin typeface="Times New Roman" pitchFamily="18" charset="0"/>
                <a:cs typeface="Times New Roman" pitchFamily="18" charset="0"/>
              </a:rPr>
              <a:t>Патриотизм не закреплён законами, но проявляется в ценностях и поступках:</a:t>
            </a:r>
          </a:p>
          <a:p>
            <a:pPr marL="0" indent="0" algn="just">
              <a:lnSpc>
                <a:spcPct val="150000"/>
              </a:lnSpc>
              <a:spcBef>
                <a:spcPts val="0"/>
              </a:spcBef>
              <a:buNone/>
            </a:pPr>
            <a:r>
              <a:rPr lang="ru-RU" sz="2000" dirty="0" smtClean="0">
                <a:solidFill>
                  <a:schemeClr val="accent2">
                    <a:lumMod val="50000"/>
                  </a:schemeClr>
                </a:solidFill>
                <a:latin typeface="Times New Roman" pitchFamily="18" charset="0"/>
                <a:cs typeface="Times New Roman" pitchFamily="18" charset="0"/>
              </a:rPr>
              <a:t>           •</a:t>
            </a:r>
            <a:r>
              <a:rPr lang="ru-RU" sz="2000" dirty="0">
                <a:solidFill>
                  <a:schemeClr val="accent2">
                    <a:lumMod val="50000"/>
                  </a:schemeClr>
                </a:solidFill>
                <a:latin typeface="Times New Roman" pitchFamily="18" charset="0"/>
                <a:cs typeface="Times New Roman" pitchFamily="18" charset="0"/>
              </a:rPr>
              <a:t>	верности Родине;</a:t>
            </a:r>
          </a:p>
          <a:p>
            <a:pPr marL="0" indent="0" algn="just">
              <a:lnSpc>
                <a:spcPct val="150000"/>
              </a:lnSpc>
              <a:spcBef>
                <a:spcPts val="0"/>
              </a:spcBef>
              <a:buNone/>
            </a:pPr>
            <a:r>
              <a:rPr lang="ru-RU" sz="2000" dirty="0" smtClean="0">
                <a:solidFill>
                  <a:schemeClr val="accent2">
                    <a:lumMod val="50000"/>
                  </a:schemeClr>
                </a:solidFill>
                <a:latin typeface="Times New Roman" pitchFamily="18" charset="0"/>
                <a:cs typeface="Times New Roman" pitchFamily="18" charset="0"/>
              </a:rPr>
              <a:t>           •</a:t>
            </a:r>
            <a:r>
              <a:rPr lang="ru-RU" sz="2000" dirty="0">
                <a:solidFill>
                  <a:schemeClr val="accent2">
                    <a:lumMod val="50000"/>
                  </a:schemeClr>
                </a:solidFill>
                <a:latin typeface="Times New Roman" pitchFamily="18" charset="0"/>
                <a:cs typeface="Times New Roman" pitchFamily="18" charset="0"/>
              </a:rPr>
              <a:t>	заботе об интересах своего Отечества, готовности пожертвовать собой ради них;</a:t>
            </a:r>
          </a:p>
          <a:p>
            <a:pPr marL="0" indent="0" algn="just">
              <a:lnSpc>
                <a:spcPct val="150000"/>
              </a:lnSpc>
              <a:spcBef>
                <a:spcPts val="0"/>
              </a:spcBef>
              <a:buNone/>
            </a:pPr>
            <a:r>
              <a:rPr lang="ru-RU" sz="2000" dirty="0" smtClean="0">
                <a:solidFill>
                  <a:schemeClr val="accent2">
                    <a:lumMod val="50000"/>
                  </a:schemeClr>
                </a:solidFill>
                <a:latin typeface="Times New Roman" pitchFamily="18" charset="0"/>
                <a:cs typeface="Times New Roman" pitchFamily="18" charset="0"/>
              </a:rPr>
              <a:t>          •</a:t>
            </a:r>
            <a:r>
              <a:rPr lang="ru-RU" sz="2000" dirty="0">
                <a:solidFill>
                  <a:schemeClr val="accent2">
                    <a:lumMod val="50000"/>
                  </a:schemeClr>
                </a:solidFill>
                <a:latin typeface="Times New Roman" pitchFamily="18" charset="0"/>
                <a:cs typeface="Times New Roman" pitchFamily="18" charset="0"/>
              </a:rPr>
              <a:t>	гордости за достижения своей страны;</a:t>
            </a:r>
          </a:p>
          <a:p>
            <a:pPr marL="0" indent="0" algn="just">
              <a:lnSpc>
                <a:spcPct val="150000"/>
              </a:lnSpc>
              <a:spcBef>
                <a:spcPts val="0"/>
              </a:spcBef>
              <a:buNone/>
            </a:pPr>
            <a:r>
              <a:rPr lang="ru-RU" sz="2000" dirty="0" smtClean="0">
                <a:solidFill>
                  <a:schemeClr val="accent2">
                    <a:lumMod val="50000"/>
                  </a:schemeClr>
                </a:solidFill>
                <a:latin typeface="Times New Roman" pitchFamily="18" charset="0"/>
                <a:cs typeface="Times New Roman" pitchFamily="18" charset="0"/>
              </a:rPr>
              <a:t>          •</a:t>
            </a:r>
            <a:r>
              <a:rPr lang="ru-RU" sz="2000" dirty="0">
                <a:solidFill>
                  <a:schemeClr val="accent2">
                    <a:lumMod val="50000"/>
                  </a:schemeClr>
                </a:solidFill>
                <a:latin typeface="Times New Roman" pitchFamily="18" charset="0"/>
                <a:cs typeface="Times New Roman" pitchFamily="18" charset="0"/>
              </a:rPr>
              <a:t>	уважении к историческому прошлому Родины;</a:t>
            </a:r>
          </a:p>
          <a:p>
            <a:pPr marL="0" indent="0" algn="just">
              <a:lnSpc>
                <a:spcPct val="150000"/>
              </a:lnSpc>
              <a:spcBef>
                <a:spcPts val="0"/>
              </a:spcBef>
              <a:buNone/>
            </a:pPr>
            <a:r>
              <a:rPr lang="ru-RU" sz="2000" dirty="0" smtClean="0">
                <a:solidFill>
                  <a:schemeClr val="accent2">
                    <a:lumMod val="50000"/>
                  </a:schemeClr>
                </a:solidFill>
                <a:latin typeface="Times New Roman" pitchFamily="18" charset="0"/>
                <a:cs typeface="Times New Roman" pitchFamily="18" charset="0"/>
              </a:rPr>
              <a:t>          •</a:t>
            </a:r>
            <a:r>
              <a:rPr lang="ru-RU" sz="2000" dirty="0">
                <a:solidFill>
                  <a:schemeClr val="accent2">
                    <a:lumMod val="50000"/>
                  </a:schemeClr>
                </a:solidFill>
                <a:latin typeface="Times New Roman" pitchFamily="18" charset="0"/>
                <a:cs typeface="Times New Roman" pitchFamily="18" charset="0"/>
              </a:rPr>
              <a:t>	сочувствии к страданиям своего народа;</a:t>
            </a:r>
          </a:p>
          <a:p>
            <a:pPr marL="0" indent="0" algn="just">
              <a:lnSpc>
                <a:spcPct val="150000"/>
              </a:lnSpc>
              <a:spcBef>
                <a:spcPts val="0"/>
              </a:spcBef>
              <a:buNone/>
            </a:pPr>
            <a:r>
              <a:rPr lang="ru-RU" sz="2000" dirty="0" smtClean="0">
                <a:solidFill>
                  <a:schemeClr val="accent2">
                    <a:lumMod val="50000"/>
                  </a:schemeClr>
                </a:solidFill>
                <a:latin typeface="Times New Roman" pitchFamily="18" charset="0"/>
                <a:cs typeface="Times New Roman" pitchFamily="18" charset="0"/>
              </a:rPr>
              <a:t>          •</a:t>
            </a:r>
            <a:r>
              <a:rPr lang="ru-RU" sz="2000" dirty="0">
                <a:solidFill>
                  <a:schemeClr val="accent2">
                    <a:lumMod val="50000"/>
                  </a:schemeClr>
                </a:solidFill>
                <a:latin typeface="Times New Roman" pitchFamily="18" charset="0"/>
                <a:cs typeface="Times New Roman" pitchFamily="18" charset="0"/>
              </a:rPr>
              <a:t>	переживаниях за будущее и настоящее своей страны и др.</a:t>
            </a:r>
          </a:p>
          <a:p>
            <a:pPr marL="0" indent="0" algn="just">
              <a:lnSpc>
                <a:spcPct val="150000"/>
              </a:lnSpc>
              <a:spcBef>
                <a:spcPts val="0"/>
              </a:spcBef>
              <a:buNone/>
            </a:pPr>
            <a:r>
              <a:rPr lang="ru-RU" sz="2000" dirty="0">
                <a:solidFill>
                  <a:schemeClr val="accent2">
                    <a:lumMod val="50000"/>
                  </a:schemeClr>
                </a:solidFill>
                <a:latin typeface="Times New Roman" pitchFamily="18" charset="0"/>
                <a:cs typeface="Times New Roman" pitchFamily="18" charset="0"/>
              </a:rPr>
              <a:t>По сути патриотизм это высшее проявление гражданственности.</a:t>
            </a:r>
          </a:p>
          <a:p>
            <a:pPr marL="0" indent="0" algn="just">
              <a:lnSpc>
                <a:spcPct val="150000"/>
              </a:lnSpc>
              <a:spcBef>
                <a:spcPts val="0"/>
              </a:spcBef>
              <a:buNone/>
            </a:pPr>
            <a:r>
              <a:rPr lang="ru-RU" sz="2000" dirty="0">
                <a:solidFill>
                  <a:schemeClr val="accent2">
                    <a:lumMod val="50000"/>
                  </a:schemeClr>
                </a:solidFill>
                <a:latin typeface="Times New Roman" pitchFamily="18" charset="0"/>
                <a:cs typeface="Times New Roman" pitchFamily="18" charset="0"/>
              </a:rPr>
              <a:t>Исходя из вышесказанного можно сделать вывод о том, что мировоззрение это фундамент нравственности, а в последующем гражданственности и патриотизма. </a:t>
            </a:r>
          </a:p>
          <a:p>
            <a:pPr marL="0" indent="0" algn="just">
              <a:lnSpc>
                <a:spcPct val="150000"/>
              </a:lnSpc>
              <a:spcBef>
                <a:spcPts val="0"/>
              </a:spcBef>
              <a:buNone/>
            </a:pPr>
            <a:endParaRPr lang="ru-RU" sz="1800" b="1" dirty="0" smtClean="0">
              <a:solidFill>
                <a:srgbClr val="C00000"/>
              </a:solidFill>
            </a:endParaRPr>
          </a:p>
        </p:txBody>
      </p:sp>
    </p:spTree>
    <p:extLst>
      <p:ext uri="{BB962C8B-B14F-4D97-AF65-F5344CB8AC3E}">
        <p14:creationId xmlns:p14="http://schemas.microsoft.com/office/powerpoint/2010/main" val="29677788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539552" y="1124744"/>
            <a:ext cx="8229600" cy="4392488"/>
          </a:xfrm>
        </p:spPr>
        <p:txBody>
          <a:bodyPr>
            <a:noAutofit/>
          </a:bodyPr>
          <a:lstStyle/>
          <a:p>
            <a:pPr marL="0" indent="0">
              <a:lnSpc>
                <a:spcPct val="150000"/>
              </a:lnSpc>
              <a:spcBef>
                <a:spcPts val="0"/>
              </a:spcBef>
              <a:buNone/>
            </a:pPr>
            <a:r>
              <a:rPr lang="ru-RU" sz="2000" dirty="0">
                <a:solidFill>
                  <a:schemeClr val="accent2">
                    <a:lumMod val="50000"/>
                  </a:schemeClr>
                </a:solidFill>
                <a:latin typeface="Times New Roman" pitchFamily="18" charset="0"/>
                <a:cs typeface="Times New Roman" pitchFamily="18" charset="0"/>
              </a:rPr>
              <a:t>В структуре мировоззрения </a:t>
            </a:r>
            <a:r>
              <a:rPr lang="ru-RU" sz="2000" dirty="0" smtClean="0">
                <a:solidFill>
                  <a:schemeClr val="accent2">
                    <a:lumMod val="50000"/>
                  </a:schemeClr>
                </a:solidFill>
                <a:latin typeface="Times New Roman" pitchFamily="18" charset="0"/>
                <a:cs typeface="Times New Roman" pitchFamily="18" charset="0"/>
              </a:rPr>
              <a:t>по разному </a:t>
            </a:r>
            <a:r>
              <a:rPr lang="ru-RU" sz="2000" dirty="0">
                <a:solidFill>
                  <a:schemeClr val="accent2">
                    <a:lumMod val="50000"/>
                  </a:schemeClr>
                </a:solidFill>
                <a:latin typeface="Times New Roman" pitchFamily="18" charset="0"/>
                <a:cs typeface="Times New Roman" pitchFamily="18" charset="0"/>
              </a:rPr>
              <a:t>проявляются интеллектуальный и эмоциональный опыт людей и в нем выделяют следующие элементы: </a:t>
            </a:r>
          </a:p>
          <a:p>
            <a:pPr marL="0" indent="0">
              <a:lnSpc>
                <a:spcPct val="150000"/>
              </a:lnSpc>
              <a:spcBef>
                <a:spcPts val="0"/>
              </a:spcBef>
              <a:buNone/>
            </a:pPr>
            <a:r>
              <a:rPr lang="ru-RU" sz="2000" dirty="0" smtClean="0">
                <a:solidFill>
                  <a:schemeClr val="accent2">
                    <a:lumMod val="50000"/>
                  </a:schemeClr>
                </a:solidFill>
                <a:latin typeface="Times New Roman" pitchFamily="18" charset="0"/>
                <a:cs typeface="Times New Roman" pitchFamily="18" charset="0"/>
              </a:rPr>
              <a:t>            •</a:t>
            </a:r>
            <a:r>
              <a:rPr lang="ru-RU" sz="2000" dirty="0">
                <a:solidFill>
                  <a:schemeClr val="accent2">
                    <a:lumMod val="50000"/>
                  </a:schemeClr>
                </a:solidFill>
                <a:latin typeface="Times New Roman" pitchFamily="18" charset="0"/>
                <a:cs typeface="Times New Roman" pitchFamily="18" charset="0"/>
              </a:rPr>
              <a:t>	Миропонимание— познавательно-интеллектуальный аспект; </a:t>
            </a:r>
          </a:p>
          <a:p>
            <a:pPr marL="0" indent="0">
              <a:lnSpc>
                <a:spcPct val="150000"/>
              </a:lnSpc>
              <a:spcBef>
                <a:spcPts val="0"/>
              </a:spcBef>
              <a:buNone/>
            </a:pPr>
            <a:r>
              <a:rPr lang="ru-RU" sz="2000" dirty="0" smtClean="0">
                <a:solidFill>
                  <a:schemeClr val="accent2">
                    <a:lumMod val="50000"/>
                  </a:schemeClr>
                </a:solidFill>
                <a:latin typeface="Times New Roman" pitchFamily="18" charset="0"/>
                <a:cs typeface="Times New Roman" pitchFamily="18" charset="0"/>
              </a:rPr>
              <a:t>            •</a:t>
            </a:r>
            <a:r>
              <a:rPr lang="ru-RU" sz="2000" dirty="0">
                <a:solidFill>
                  <a:schemeClr val="accent2">
                    <a:lumMod val="50000"/>
                  </a:schemeClr>
                </a:solidFill>
                <a:latin typeface="Times New Roman" pitchFamily="18" charset="0"/>
                <a:cs typeface="Times New Roman" pitchFamily="18" charset="0"/>
              </a:rPr>
              <a:t>	</a:t>
            </a:r>
            <a:r>
              <a:rPr lang="ru-RU" sz="2000" dirty="0" smtClean="0">
                <a:solidFill>
                  <a:schemeClr val="accent2">
                    <a:lumMod val="50000"/>
                  </a:schemeClr>
                </a:solidFill>
                <a:latin typeface="Times New Roman" pitchFamily="18" charset="0"/>
                <a:cs typeface="Times New Roman" pitchFamily="18" charset="0"/>
              </a:rPr>
              <a:t>Мироощущение</a:t>
            </a:r>
            <a:r>
              <a:rPr lang="ru-RU" sz="2000" dirty="0">
                <a:solidFill>
                  <a:schemeClr val="accent2">
                    <a:lumMod val="50000"/>
                  </a:schemeClr>
                </a:solidFill>
                <a:latin typeface="Times New Roman" pitchFamily="18" charset="0"/>
                <a:cs typeface="Times New Roman" pitchFamily="18" charset="0"/>
              </a:rPr>
              <a:t>— ценностно-идеологический аспект; </a:t>
            </a:r>
          </a:p>
          <a:p>
            <a:pPr marL="0" indent="0" algn="just">
              <a:lnSpc>
                <a:spcPct val="150000"/>
              </a:lnSpc>
              <a:spcBef>
                <a:spcPts val="0"/>
              </a:spcBef>
              <a:buNone/>
            </a:pPr>
            <a:r>
              <a:rPr lang="ru-RU" sz="2000" dirty="0" smtClean="0">
                <a:solidFill>
                  <a:schemeClr val="accent2">
                    <a:lumMod val="50000"/>
                  </a:schemeClr>
                </a:solidFill>
                <a:latin typeface="Times New Roman" pitchFamily="18" charset="0"/>
                <a:cs typeface="Times New Roman" pitchFamily="18" charset="0"/>
              </a:rPr>
              <a:t>            •</a:t>
            </a:r>
            <a:r>
              <a:rPr lang="ru-RU" sz="2000" dirty="0">
                <a:solidFill>
                  <a:schemeClr val="accent2">
                    <a:lumMod val="50000"/>
                  </a:schemeClr>
                </a:solidFill>
                <a:latin typeface="Times New Roman" pitchFamily="18" charset="0"/>
                <a:cs typeface="Times New Roman" pitchFamily="18" charset="0"/>
              </a:rPr>
              <a:t>	Мировосприятие— наглядно-образный (опыт формирования познавательных образов мира с использованием наглядных представлений)</a:t>
            </a:r>
          </a:p>
          <a:p>
            <a:pPr marL="0" indent="0" algn="just">
              <a:lnSpc>
                <a:spcPct val="150000"/>
              </a:lnSpc>
              <a:spcBef>
                <a:spcPts val="0"/>
              </a:spcBef>
              <a:buNone/>
            </a:pPr>
            <a:r>
              <a:rPr lang="ru-RU" sz="2000" dirty="0">
                <a:solidFill>
                  <a:schemeClr val="accent2">
                    <a:lumMod val="50000"/>
                  </a:schemeClr>
                </a:solidFill>
                <a:latin typeface="Times New Roman" pitchFamily="18" charset="0"/>
                <a:cs typeface="Times New Roman" pitchFamily="18" charset="0"/>
              </a:rPr>
              <a:t>следовательно, центральная проблема мировоззрения — вопрос о месте и назначении человека в мире, в стране, в обществе. </a:t>
            </a:r>
          </a:p>
        </p:txBody>
      </p:sp>
    </p:spTree>
    <p:extLst>
      <p:ext uri="{BB962C8B-B14F-4D97-AF65-F5344CB8AC3E}">
        <p14:creationId xmlns:p14="http://schemas.microsoft.com/office/powerpoint/2010/main" val="26169020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Объект 4"/>
          <p:cNvSpPr>
            <a:spLocks noGrp="1"/>
          </p:cNvSpPr>
          <p:nvPr>
            <p:ph idx="1"/>
          </p:nvPr>
        </p:nvSpPr>
        <p:spPr>
          <a:xfrm>
            <a:off x="467544" y="476672"/>
            <a:ext cx="8229600" cy="6048672"/>
          </a:xfrm>
        </p:spPr>
        <p:txBody>
          <a:bodyPr>
            <a:normAutofit lnSpcReduction="10000"/>
          </a:bodyPr>
          <a:lstStyle/>
          <a:p>
            <a:pPr marL="0" indent="0" algn="ctr">
              <a:buNone/>
            </a:pPr>
            <a:r>
              <a:rPr lang="ru-RU" sz="2000" b="1" u="sng" dirty="0">
                <a:solidFill>
                  <a:schemeClr val="accent2">
                    <a:lumMod val="50000"/>
                  </a:schemeClr>
                </a:solidFill>
              </a:rPr>
              <a:t>Образование – основной процесс становления мировоззрения</a:t>
            </a:r>
            <a:r>
              <a:rPr lang="ru-RU" sz="2000" b="1" u="sng" dirty="0" smtClean="0">
                <a:solidFill>
                  <a:schemeClr val="accent2">
                    <a:lumMod val="50000"/>
                  </a:schemeClr>
                </a:solidFill>
              </a:rPr>
              <a:t>.</a:t>
            </a:r>
          </a:p>
          <a:p>
            <a:pPr marL="0" indent="0" algn="ctr">
              <a:buNone/>
            </a:pPr>
            <a:endParaRPr lang="ru-RU" sz="2000" b="1" u="sng" dirty="0">
              <a:solidFill>
                <a:schemeClr val="accent2">
                  <a:lumMod val="50000"/>
                </a:schemeClr>
              </a:solidFill>
            </a:endParaRPr>
          </a:p>
          <a:p>
            <a:pPr marL="0" indent="0" algn="just">
              <a:buNone/>
            </a:pPr>
            <a:r>
              <a:rPr lang="ru-RU" sz="2000" dirty="0">
                <a:solidFill>
                  <a:schemeClr val="accent2">
                    <a:lumMod val="50000"/>
                  </a:schemeClr>
                </a:solidFill>
              </a:rPr>
              <a:t>Образование – не набор инструментов. Образование – это всегда передача картины мира. И от того, как выстроена эта картина мира у педагога, и будет зависеть во многом, каким будет мировоззрение у личности.</a:t>
            </a:r>
          </a:p>
          <a:p>
            <a:pPr marL="0" indent="0">
              <a:buNone/>
            </a:pPr>
            <a:r>
              <a:rPr lang="ru-RU" sz="2000" dirty="0">
                <a:solidFill>
                  <a:schemeClr val="accent2">
                    <a:lumMod val="50000"/>
                  </a:schemeClr>
                </a:solidFill>
              </a:rPr>
              <a:t>В Российской Федерации установлены следующие уровни общего образования:</a:t>
            </a:r>
          </a:p>
          <a:p>
            <a:pPr marL="0" indent="0">
              <a:buNone/>
            </a:pPr>
            <a:r>
              <a:rPr lang="ru-RU" sz="2000" dirty="0" smtClean="0">
                <a:solidFill>
                  <a:schemeClr val="accent2">
                    <a:lumMod val="50000"/>
                  </a:schemeClr>
                </a:solidFill>
              </a:rPr>
              <a:t>          1</a:t>
            </a:r>
            <a:r>
              <a:rPr lang="ru-RU" sz="2000" dirty="0">
                <a:solidFill>
                  <a:schemeClr val="accent2">
                    <a:lumMod val="50000"/>
                  </a:schemeClr>
                </a:solidFill>
              </a:rPr>
              <a:t>.	дошкольное образование</a:t>
            </a:r>
          </a:p>
          <a:p>
            <a:pPr marL="0" indent="0">
              <a:buNone/>
            </a:pPr>
            <a:r>
              <a:rPr lang="ru-RU" sz="2000" dirty="0" smtClean="0">
                <a:solidFill>
                  <a:schemeClr val="accent2">
                    <a:lumMod val="50000"/>
                  </a:schemeClr>
                </a:solidFill>
              </a:rPr>
              <a:t>          2</a:t>
            </a:r>
            <a:r>
              <a:rPr lang="ru-RU" sz="2000" dirty="0">
                <a:solidFill>
                  <a:schemeClr val="accent2">
                    <a:lumMod val="50000"/>
                  </a:schemeClr>
                </a:solidFill>
              </a:rPr>
              <a:t>.	начальное общее образование — 1—4 классы</a:t>
            </a:r>
          </a:p>
          <a:p>
            <a:pPr marL="0" indent="0">
              <a:buNone/>
            </a:pPr>
            <a:r>
              <a:rPr lang="ru-RU" sz="2000" dirty="0" smtClean="0">
                <a:solidFill>
                  <a:schemeClr val="accent2">
                    <a:lumMod val="50000"/>
                  </a:schemeClr>
                </a:solidFill>
              </a:rPr>
              <a:t>          3</a:t>
            </a:r>
            <a:r>
              <a:rPr lang="ru-RU" sz="2000" dirty="0">
                <a:solidFill>
                  <a:schemeClr val="accent2">
                    <a:lumMod val="50000"/>
                  </a:schemeClr>
                </a:solidFill>
              </a:rPr>
              <a:t>.	основное общее образование — 5—9 классы</a:t>
            </a:r>
          </a:p>
          <a:p>
            <a:pPr marL="0" indent="0">
              <a:buNone/>
            </a:pPr>
            <a:r>
              <a:rPr lang="ru-RU" sz="2000" dirty="0" smtClean="0">
                <a:solidFill>
                  <a:schemeClr val="accent2">
                    <a:lumMod val="50000"/>
                  </a:schemeClr>
                </a:solidFill>
              </a:rPr>
              <a:t>          4</a:t>
            </a:r>
            <a:r>
              <a:rPr lang="ru-RU" sz="2000" dirty="0">
                <a:solidFill>
                  <a:schemeClr val="accent2">
                    <a:lumMod val="50000"/>
                  </a:schemeClr>
                </a:solidFill>
              </a:rPr>
              <a:t>.	среднее общее образование — 10—11 классы</a:t>
            </a:r>
          </a:p>
          <a:p>
            <a:pPr marL="0" indent="0" algn="just">
              <a:buNone/>
            </a:pPr>
            <a:r>
              <a:rPr lang="ru-RU" sz="2000" dirty="0">
                <a:solidFill>
                  <a:schemeClr val="accent2">
                    <a:lumMod val="50000"/>
                  </a:schemeClr>
                </a:solidFill>
              </a:rPr>
              <a:t>В Российской Федерации установлены следующие уровни профессионального образования:</a:t>
            </a:r>
          </a:p>
          <a:p>
            <a:pPr marL="0" indent="0">
              <a:buNone/>
            </a:pPr>
            <a:r>
              <a:rPr lang="ru-RU" sz="2000" dirty="0" smtClean="0">
                <a:solidFill>
                  <a:schemeClr val="accent2">
                    <a:lumMod val="50000"/>
                  </a:schemeClr>
                </a:solidFill>
              </a:rPr>
              <a:t>          5</a:t>
            </a:r>
            <a:r>
              <a:rPr lang="ru-RU" sz="2000" dirty="0">
                <a:solidFill>
                  <a:schemeClr val="accent2">
                    <a:lumMod val="50000"/>
                  </a:schemeClr>
                </a:solidFill>
              </a:rPr>
              <a:t>.	среднее профессиональное образование</a:t>
            </a:r>
          </a:p>
          <a:p>
            <a:pPr marL="0" indent="0">
              <a:buNone/>
            </a:pPr>
            <a:r>
              <a:rPr lang="ru-RU" sz="2000" dirty="0" smtClean="0">
                <a:solidFill>
                  <a:schemeClr val="accent2">
                    <a:lumMod val="50000"/>
                  </a:schemeClr>
                </a:solidFill>
              </a:rPr>
              <a:t>          6</a:t>
            </a:r>
            <a:r>
              <a:rPr lang="ru-RU" sz="2000" dirty="0">
                <a:solidFill>
                  <a:schemeClr val="accent2">
                    <a:lumMod val="50000"/>
                  </a:schemeClr>
                </a:solidFill>
              </a:rPr>
              <a:t>.	высшее образование I степени — </a:t>
            </a:r>
            <a:r>
              <a:rPr lang="ru-RU" sz="2000" dirty="0" err="1">
                <a:solidFill>
                  <a:schemeClr val="accent2">
                    <a:lumMod val="50000"/>
                  </a:schemeClr>
                </a:solidFill>
              </a:rPr>
              <a:t>бакалавриат</a:t>
            </a:r>
            <a:endParaRPr lang="ru-RU" sz="2000" dirty="0">
              <a:solidFill>
                <a:schemeClr val="accent2">
                  <a:lumMod val="50000"/>
                </a:schemeClr>
              </a:solidFill>
            </a:endParaRPr>
          </a:p>
          <a:p>
            <a:pPr marL="0" indent="0">
              <a:buNone/>
            </a:pPr>
            <a:r>
              <a:rPr lang="ru-RU" sz="2000" dirty="0" smtClean="0">
                <a:solidFill>
                  <a:schemeClr val="accent2">
                    <a:lumMod val="50000"/>
                  </a:schemeClr>
                </a:solidFill>
              </a:rPr>
              <a:t>          7</a:t>
            </a:r>
            <a:r>
              <a:rPr lang="ru-RU" sz="2000" dirty="0">
                <a:solidFill>
                  <a:schemeClr val="accent2">
                    <a:lumMod val="50000"/>
                  </a:schemeClr>
                </a:solidFill>
              </a:rPr>
              <a:t>.	высшее образование II степени — </a:t>
            </a:r>
            <a:r>
              <a:rPr lang="ru-RU" sz="2000" dirty="0" err="1">
                <a:solidFill>
                  <a:schemeClr val="accent2">
                    <a:lumMod val="50000"/>
                  </a:schemeClr>
                </a:solidFill>
              </a:rPr>
              <a:t>специалитет</a:t>
            </a:r>
            <a:r>
              <a:rPr lang="ru-RU" sz="2000" dirty="0">
                <a:solidFill>
                  <a:schemeClr val="accent2">
                    <a:lumMod val="50000"/>
                  </a:schemeClr>
                </a:solidFill>
              </a:rPr>
              <a:t>, магистратура</a:t>
            </a:r>
          </a:p>
          <a:p>
            <a:pPr marL="0" indent="0">
              <a:buNone/>
            </a:pPr>
            <a:r>
              <a:rPr lang="ru-RU" sz="2000" dirty="0" smtClean="0">
                <a:solidFill>
                  <a:schemeClr val="accent2">
                    <a:lumMod val="50000"/>
                  </a:schemeClr>
                </a:solidFill>
              </a:rPr>
              <a:t>          8</a:t>
            </a:r>
            <a:r>
              <a:rPr lang="ru-RU" sz="2000" dirty="0">
                <a:solidFill>
                  <a:schemeClr val="accent2">
                    <a:lumMod val="50000"/>
                  </a:schemeClr>
                </a:solidFill>
              </a:rPr>
              <a:t>.	высшее образование III степени — подготовка кадров высшей квалификации</a:t>
            </a:r>
          </a:p>
          <a:p>
            <a:pPr marL="0" indent="0">
              <a:buNone/>
            </a:pPr>
            <a:endParaRPr lang="ru-RU" sz="2000" b="1" dirty="0">
              <a:solidFill>
                <a:schemeClr val="accent2">
                  <a:lumMod val="50000"/>
                </a:schemeClr>
              </a:solidFill>
            </a:endParaRPr>
          </a:p>
          <a:p>
            <a:pPr marL="0" indent="0">
              <a:buNone/>
            </a:pPr>
            <a:endParaRPr lang="ru-RU" dirty="0"/>
          </a:p>
        </p:txBody>
      </p:sp>
    </p:spTree>
    <p:extLst>
      <p:ext uri="{BB962C8B-B14F-4D97-AF65-F5344CB8AC3E}">
        <p14:creationId xmlns:p14="http://schemas.microsoft.com/office/powerpoint/2010/main" val="2156233990"/>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1384</TotalTime>
  <Words>1712</Words>
  <Application>Microsoft Office PowerPoint</Application>
  <PresentationFormat>Экран (4:3)</PresentationFormat>
  <Paragraphs>97</Paragraphs>
  <Slides>19</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Тема Office</vt:lpstr>
      <vt:lpstr>МЕЖДУНАРОДНАЯ АКАДЕМИЯ ФУНДАМЕНТАЛЬНОГО ОБРАЗОВАНИЯ (МАФО)</vt:lpstr>
      <vt:lpstr>Становление и развитие мировоззрения через непрерывное образование, как фундамент российского гражданства.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МЕЖДУНАРОДНАЯ АКАДЕМИЯ ФУНДАМЕНТАЛЬНОГО ОБРАЗОВАНИЯ (МАФО)</dc:title>
  <dc:creator>Святослав</dc:creator>
  <cp:lastModifiedBy>Home</cp:lastModifiedBy>
  <cp:revision>197</cp:revision>
  <dcterms:created xsi:type="dcterms:W3CDTF">2018-03-28T14:05:53Z</dcterms:created>
  <dcterms:modified xsi:type="dcterms:W3CDTF">2024-12-10T19:39:34Z</dcterms:modified>
</cp:coreProperties>
</file>