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06"/>
  </p:notesMasterIdLst>
  <p:sldIdLst>
    <p:sldId id="256" r:id="rId2"/>
    <p:sldId id="257" r:id="rId3"/>
    <p:sldId id="306" r:id="rId4"/>
    <p:sldId id="307" r:id="rId5"/>
    <p:sldId id="308" r:id="rId6"/>
    <p:sldId id="309" r:id="rId7"/>
    <p:sldId id="310" r:id="rId8"/>
    <p:sldId id="311" r:id="rId9"/>
    <p:sldId id="313" r:id="rId10"/>
    <p:sldId id="318" r:id="rId11"/>
    <p:sldId id="319" r:id="rId12"/>
    <p:sldId id="268" r:id="rId13"/>
    <p:sldId id="320" r:id="rId14"/>
    <p:sldId id="321" r:id="rId15"/>
    <p:sldId id="322" r:id="rId16"/>
    <p:sldId id="323" r:id="rId17"/>
    <p:sldId id="324" r:id="rId18"/>
    <p:sldId id="415" r:id="rId19"/>
    <p:sldId id="274" r:id="rId20"/>
    <p:sldId id="314" r:id="rId21"/>
    <p:sldId id="315" r:id="rId22"/>
    <p:sldId id="316" r:id="rId23"/>
    <p:sldId id="282" r:id="rId24"/>
    <p:sldId id="317" r:id="rId25"/>
    <p:sldId id="325" r:id="rId26"/>
    <p:sldId id="326" r:id="rId27"/>
    <p:sldId id="283" r:id="rId28"/>
    <p:sldId id="284" r:id="rId29"/>
    <p:sldId id="327" r:id="rId30"/>
    <p:sldId id="330" r:id="rId31"/>
    <p:sldId id="331" r:id="rId32"/>
    <p:sldId id="332" r:id="rId33"/>
    <p:sldId id="333" r:id="rId34"/>
    <p:sldId id="289" r:id="rId35"/>
    <p:sldId id="334" r:id="rId36"/>
    <p:sldId id="328" r:id="rId37"/>
    <p:sldId id="329" r:id="rId38"/>
    <p:sldId id="335" r:id="rId39"/>
    <p:sldId id="295" r:id="rId40"/>
    <p:sldId id="336" r:id="rId41"/>
    <p:sldId id="341" r:id="rId42"/>
    <p:sldId id="342" r:id="rId43"/>
    <p:sldId id="343" r:id="rId44"/>
    <p:sldId id="301" r:id="rId45"/>
    <p:sldId id="337" r:id="rId46"/>
    <p:sldId id="338" r:id="rId47"/>
    <p:sldId id="339" r:id="rId48"/>
    <p:sldId id="305" r:id="rId49"/>
    <p:sldId id="361" r:id="rId50"/>
    <p:sldId id="362" r:id="rId51"/>
    <p:sldId id="363" r:id="rId52"/>
    <p:sldId id="365" r:id="rId53"/>
    <p:sldId id="364"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 id="381" r:id="rId68"/>
    <p:sldId id="380" r:id="rId69"/>
    <p:sldId id="382" r:id="rId70"/>
    <p:sldId id="384" r:id="rId71"/>
    <p:sldId id="385" r:id="rId72"/>
    <p:sldId id="350" r:id="rId73"/>
    <p:sldId id="351" r:id="rId74"/>
    <p:sldId id="352" r:id="rId75"/>
    <p:sldId id="353" r:id="rId76"/>
    <p:sldId id="354" r:id="rId77"/>
    <p:sldId id="386" r:id="rId78"/>
    <p:sldId id="387" r:id="rId79"/>
    <p:sldId id="357" r:id="rId80"/>
    <p:sldId id="358" r:id="rId81"/>
    <p:sldId id="391" r:id="rId82"/>
    <p:sldId id="356" r:id="rId83"/>
    <p:sldId id="398" r:id="rId84"/>
    <p:sldId id="388" r:id="rId85"/>
    <p:sldId id="399" r:id="rId86"/>
    <p:sldId id="392" r:id="rId87"/>
    <p:sldId id="393" r:id="rId88"/>
    <p:sldId id="394" r:id="rId89"/>
    <p:sldId id="400" r:id="rId90"/>
    <p:sldId id="396" r:id="rId91"/>
    <p:sldId id="397" r:id="rId92"/>
    <p:sldId id="401" r:id="rId93"/>
    <p:sldId id="405" r:id="rId94"/>
    <p:sldId id="406" r:id="rId95"/>
    <p:sldId id="407" r:id="rId96"/>
    <p:sldId id="408" r:id="rId97"/>
    <p:sldId id="409" r:id="rId98"/>
    <p:sldId id="410" r:id="rId99"/>
    <p:sldId id="411" r:id="rId100"/>
    <p:sldId id="412" r:id="rId101"/>
    <p:sldId id="413" r:id="rId102"/>
    <p:sldId id="414" r:id="rId103"/>
    <p:sldId id="403" r:id="rId104"/>
    <p:sldId id="404" r:id="rId10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9" autoAdjust="0"/>
    <p:restoredTop sz="97765" autoAdjust="0"/>
  </p:normalViewPr>
  <p:slideViewPr>
    <p:cSldViewPr>
      <p:cViewPr>
        <p:scale>
          <a:sx n="92" d="100"/>
          <a:sy n="92" d="100"/>
        </p:scale>
        <p:origin x="-946" y="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76B84-174D-4DFB-97EC-F233B43654D5}" type="datetimeFigureOut">
              <a:rPr lang="ru-RU" smtClean="0"/>
              <a:t>19.09.2024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640AB-546A-45C5-92CE-367F171B5A73}" type="slidenum">
              <a:rPr lang="ru-RU" smtClean="0"/>
              <a:t>‹#›</a:t>
            </a:fld>
            <a:endParaRPr lang="ru-RU" dirty="0"/>
          </a:p>
        </p:txBody>
      </p:sp>
    </p:spTree>
    <p:extLst>
      <p:ext uri="{BB962C8B-B14F-4D97-AF65-F5344CB8AC3E}">
        <p14:creationId xmlns:p14="http://schemas.microsoft.com/office/powerpoint/2010/main" val="57738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7640AB-546A-45C5-92CE-367F171B5A73}" type="slidenum">
              <a:rPr lang="ru-RU" smtClean="0"/>
              <a:t>92</a:t>
            </a:fld>
            <a:endParaRPr lang="ru-RU" dirty="0"/>
          </a:p>
        </p:txBody>
      </p:sp>
    </p:spTree>
    <p:extLst>
      <p:ext uri="{BB962C8B-B14F-4D97-AF65-F5344CB8AC3E}">
        <p14:creationId xmlns:p14="http://schemas.microsoft.com/office/powerpoint/2010/main" val="195355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19.09.2024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19.09.2024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19.09.2024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19.09.2024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19.09.2024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19.09.2024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19.09.2024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19.09.2024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19.09.2024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621" y="1087821"/>
            <a:ext cx="8045835" cy="2800767"/>
          </a:xfrm>
          <a:prstGeom prst="rect">
            <a:avLst/>
          </a:prstGeom>
          <a:noFill/>
        </p:spPr>
        <p:txBody>
          <a:bodyPr wrap="square" rtlCol="0">
            <a:spAutoFit/>
          </a:bodyPr>
          <a:lstStyle/>
          <a:p>
            <a:pPr algn="ctr"/>
            <a:r>
              <a:rPr lang="ru-RU" sz="4400" b="1" dirty="0" smtClean="0"/>
              <a:t>08.02.01 </a:t>
            </a:r>
          </a:p>
          <a:p>
            <a:pPr algn="ctr"/>
            <a:r>
              <a:rPr lang="ru-RU" sz="4400" b="1" dirty="0" smtClean="0"/>
              <a:t>СТРОИТЕЛЬСТВО И ЭКСПЛУАТАЦИЯ ЗДАНИЙ И СООРУЖЕНИЙ</a:t>
            </a:r>
            <a:endParaRPr lang="ru-RU" sz="4400" b="1" dirty="0"/>
          </a:p>
        </p:txBody>
      </p:sp>
      <p:sp>
        <p:nvSpPr>
          <p:cNvPr id="5" name="TextBox 4"/>
          <p:cNvSpPr txBox="1"/>
          <p:nvPr/>
        </p:nvSpPr>
        <p:spPr>
          <a:xfrm>
            <a:off x="477672" y="4312693"/>
            <a:ext cx="8198784" cy="954107"/>
          </a:xfrm>
          <a:prstGeom prst="rect">
            <a:avLst/>
          </a:prstGeom>
          <a:noFill/>
        </p:spPr>
        <p:txBody>
          <a:bodyPr wrap="square" rtlCol="0">
            <a:spAutoFit/>
          </a:bodyPr>
          <a:lstStyle/>
          <a:p>
            <a:pPr algn="ctr"/>
            <a:r>
              <a:rPr lang="ru-RU" sz="3200" b="1" dirty="0" smtClean="0"/>
              <a:t>ПРОФЕССИОНАЛЬНЫЙ ЦИКЛ</a:t>
            </a:r>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ТЕХНИЧЕСКАЯ (СТРОИТЕЛЬНАЯ) МЕХАНИКА Бабанов В.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1" y="-26879"/>
            <a:ext cx="2411760" cy="35410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7106" y="312462"/>
            <a:ext cx="6624736" cy="2862322"/>
          </a:xfrm>
          <a:prstGeom prst="rect">
            <a:avLst/>
          </a:prstGeom>
        </p:spPr>
        <p:txBody>
          <a:bodyPr wrap="square">
            <a:spAutoFit/>
          </a:bodyPr>
          <a:lstStyle/>
          <a:p>
            <a:pPr algn="just"/>
            <a:r>
              <a:rPr lang="ru-RU" sz="1200" b="1" dirty="0"/>
              <a:t>Бабанов В. В.  Техническая (строительная) механика : учебник и практикум для СПО / В. В. Бабанов. — Москва : Издательство Юрайт, </a:t>
            </a:r>
            <a:r>
              <a:rPr lang="ru-RU" sz="1200" b="1" dirty="0" smtClean="0"/>
              <a:t>2024. </a:t>
            </a:r>
            <a:r>
              <a:rPr lang="ru-RU" sz="1200" b="1" dirty="0"/>
              <a:t>— 487 с. — (Профессиональное образование</a:t>
            </a:r>
            <a:r>
              <a:rPr lang="ru-RU" sz="1200" b="1" dirty="0" smtClean="0"/>
              <a:t>).</a:t>
            </a:r>
          </a:p>
          <a:p>
            <a:pPr algn="just"/>
            <a:endParaRPr lang="ru-RU" sz="1200" dirty="0"/>
          </a:p>
          <a:p>
            <a:pPr algn="just"/>
            <a:r>
              <a:rPr lang="ru-RU" sz="1200" dirty="0"/>
              <a:t>Строительная механика была и остается востребованной и развивающейся наукой, которая обеспечивает проектировщиков современными методами расчета сооружений. Расчеты позволяют совмещать формообразование и оценку прочности, поэлементный расчет и расчет сооружения как единого целого, производить оптимизацию и синтез конструкций. Это дает возможность строить современные, прочные и экономичные сооружения. В учебнике кратко изложены основы теоретической механики, сопротивления материалов и строительной механики. Рассмотрены вопросы образования и анализа расчетных схем сооружений, основные положения статики и сопротивления материалов. Теоретические сведения сопровождаются достаточным для практического освоения количеством примеров.</a:t>
            </a:r>
          </a:p>
        </p:txBody>
      </p:sp>
      <p:pic>
        <p:nvPicPr>
          <p:cNvPr id="4" name="Picture 2" descr="https://znanium.com/cover/1190/11906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2" y="3514124"/>
            <a:ext cx="2313664" cy="31801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7106" y="3779839"/>
            <a:ext cx="6512031" cy="2492990"/>
          </a:xfrm>
          <a:prstGeom prst="rect">
            <a:avLst/>
          </a:prstGeom>
        </p:spPr>
        <p:txBody>
          <a:bodyPr wrap="square">
            <a:spAutoFit/>
          </a:bodyPr>
          <a:lstStyle/>
          <a:p>
            <a:pPr algn="just"/>
            <a:r>
              <a:rPr lang="ru-RU" sz="1200" b="1" dirty="0"/>
              <a:t>Завистовский В. Э. Техническая механика : учебное пособие / В.Э. Завистовский. — Москва : ИНФРА-М, 2021. — 376 с. — (Среднее профессиональное образование</a:t>
            </a:r>
            <a:r>
              <a:rPr lang="ru-RU" sz="1200" b="1" dirty="0" smtClean="0"/>
              <a:t>).</a:t>
            </a:r>
          </a:p>
          <a:p>
            <a:pPr algn="just"/>
            <a:endParaRPr lang="ru-RU" sz="1200" dirty="0"/>
          </a:p>
          <a:p>
            <a:pPr algn="just"/>
            <a:r>
              <a:rPr lang="ru-RU" sz="1200" dirty="0"/>
              <a:t>Изложены основы теоретической механики с элементами теории механизмов и машин и сопротивления материалов. Приводятся практические занятия по основным разделам курса, включающие краткие теоретические сведения, задачи для аудиторного решения и домашних заданий, а также примеры решения типовых задач. Составлен словарь терминов и определений.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учащихся учреждений среднего профессионального образования. </a:t>
            </a:r>
          </a:p>
        </p:txBody>
      </p:sp>
    </p:spTree>
    <p:extLst>
      <p:ext uri="{BB962C8B-B14F-4D97-AF65-F5344CB8AC3E}">
        <p14:creationId xmlns:p14="http://schemas.microsoft.com/office/powerpoint/2010/main" val="1586618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ксплуатация и реконструкция зданий и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2232246"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4067033"/>
            <a:ext cx="6548834" cy="2123658"/>
          </a:xfrm>
          <a:prstGeom prst="rect">
            <a:avLst/>
          </a:prstGeom>
        </p:spPr>
        <p:txBody>
          <a:bodyPr wrap="square">
            <a:spAutoFit/>
          </a:bodyPr>
          <a:lstStyle/>
          <a:p>
            <a:pPr algn="just"/>
            <a:r>
              <a:rPr lang="ru-RU" sz="1200" b="1" dirty="0"/>
              <a:t>Рощина С. И. Эксплуатация и реконструкция зданий и сооружений : учебное пособие / С. И. Рощина, М. В. Лукин, М. С. Лисятников, Е. В. Кардаш. — Москва : КноРус, </a:t>
            </a:r>
            <a:r>
              <a:rPr lang="ru-RU" sz="1200" b="1" dirty="0" smtClean="0"/>
              <a:t>2023. </a:t>
            </a:r>
            <a:r>
              <a:rPr lang="ru-RU" sz="1200" b="1" dirty="0"/>
              <a:t>— 224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подготовки и организации строительных работ, эксплуатации, ремонта и обслуживания зданий, сооружений и инженерного оборудования; приведены положения по контролю качества строительно-монтажных работ, технической эксплуатации зданий и сооружений, методика определения их сроков службы. Дана методика геологических и геодезических изысканий, планировки территории под строительство, оценки технического состояния здания и его конструктивных элементов.</a:t>
            </a:r>
          </a:p>
        </p:txBody>
      </p:sp>
      <p:pic>
        <p:nvPicPr>
          <p:cNvPr id="4" name="Picture 4" descr="Строительные констр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8438"/>
            <a:ext cx="2232246" cy="312654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58" y="859840"/>
            <a:ext cx="6552730" cy="1754326"/>
          </a:xfrm>
          <a:prstGeom prst="rect">
            <a:avLst/>
          </a:prstGeom>
        </p:spPr>
        <p:txBody>
          <a:bodyPr wrap="square">
            <a:spAutoFit/>
          </a:bodyPr>
          <a:lstStyle/>
          <a:p>
            <a:pPr algn="just"/>
            <a:r>
              <a:rPr lang="ru-RU" sz="1200" b="1" dirty="0"/>
              <a:t>Федоров В. С. Строительные конструкции : учебник / В. С. Федоров, Я. И. Швидко, В. Е. Левитский. — Москва : КноРус, </a:t>
            </a:r>
            <a:r>
              <a:rPr lang="ru-RU" sz="1200" b="1" dirty="0" smtClean="0"/>
              <a:t>2023. </a:t>
            </a:r>
            <a:r>
              <a:rPr lang="ru-RU" sz="1200" b="1" dirty="0"/>
              <a:t>— 332 с. — (Среднее профессиональное образование</a:t>
            </a:r>
            <a:r>
              <a:rPr lang="ru-RU" sz="1200" b="1" dirty="0" smtClean="0"/>
              <a:t>).</a:t>
            </a:r>
            <a:endParaRPr lang="en-US" sz="1200" b="1" dirty="0" smtClean="0"/>
          </a:p>
          <a:p>
            <a:pPr algn="just"/>
            <a:endParaRPr lang="en-US" sz="1200" b="1" dirty="0"/>
          </a:p>
          <a:p>
            <a:pPr algn="just"/>
            <a:r>
              <a:rPr lang="ru-RU" sz="12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Tree>
    <p:extLst>
      <p:ext uri="{BB962C8B-B14F-4D97-AF65-F5344CB8AC3E}">
        <p14:creationId xmlns:p14="http://schemas.microsoft.com/office/powerpoint/2010/main" val="13506936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5840" y="1788160"/>
            <a:ext cx="7670616" cy="3170099"/>
          </a:xfrm>
          <a:prstGeom prst="rect">
            <a:avLst/>
          </a:prstGeom>
        </p:spPr>
        <p:txBody>
          <a:bodyPr wrap="square">
            <a:spAutoFit/>
          </a:bodyPr>
          <a:lstStyle/>
          <a:p>
            <a:pPr algn="ctr"/>
            <a:r>
              <a:rPr lang="ru-RU" sz="4000" b="1" dirty="0"/>
              <a:t>ПМ.05 ВЫПОЛНЕНИЕ РАБОТ ПО ОДНОЙ ИЛИ НЕСКОЛЬКИМ ПРОФЕССИЯМ РАБОЧИХ, ДОЛЖНОСТЯМ СЛУЖАЩИХ</a:t>
            </a:r>
            <a:endParaRPr lang="ru-RU" sz="4000" dirty="0"/>
          </a:p>
        </p:txBody>
      </p:sp>
    </p:spTree>
    <p:extLst>
      <p:ext uri="{BB962C8B-B14F-4D97-AF65-F5344CB8AC3E}">
        <p14:creationId xmlns:p14="http://schemas.microsoft.com/office/powerpoint/2010/main" val="333163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znanium.com/cover/1216/121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6879"/>
            <a:ext cx="2232248" cy="31701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5654" y="668740"/>
            <a:ext cx="6548834" cy="2123658"/>
          </a:xfrm>
          <a:prstGeom prst="rect">
            <a:avLst/>
          </a:prstGeom>
        </p:spPr>
        <p:txBody>
          <a:bodyPr wrap="square">
            <a:spAutoFit/>
          </a:bodyPr>
          <a:lstStyle/>
          <a:p>
            <a:pPr algn="just"/>
            <a:r>
              <a:rPr lang="ru-RU" sz="1200" b="1" dirty="0"/>
              <a:t>Сокова С. Д. Основы технологии и организации строительно-монтажных работ : учебник / С. Д. Сокова. – Москва : НИЦ ИНФРА-М, </a:t>
            </a:r>
            <a:r>
              <a:rPr lang="ru-RU" sz="1200" b="1" dirty="0" smtClean="0"/>
              <a:t>2024. </a:t>
            </a:r>
            <a:r>
              <a:rPr lang="ru-RU" sz="1200" b="1" dirty="0"/>
              <a:t>- 208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pic>
        <p:nvPicPr>
          <p:cNvPr id="25604" name="Picture 4" descr="Мастер отделочных строительных и декоративных работ. Основы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717032"/>
            <a:ext cx="6548834" cy="2862322"/>
          </a:xfrm>
          <a:prstGeom prst="rect">
            <a:avLst/>
          </a:prstGeom>
        </p:spPr>
        <p:txBody>
          <a:bodyPr wrap="square">
            <a:spAutoFit/>
          </a:bodyPr>
          <a:lstStyle/>
          <a:p>
            <a:pPr algn="just"/>
            <a:r>
              <a:rPr lang="ru-RU" sz="1200" b="1" dirty="0"/>
              <a:t>Ткачева Г. В. Мастер отделочных строительных и декоративных работ. Основы профессиональной деятельности : учебно-практическое пособие / Г. В. Ткачева, С. А. Дмитриенко, Г. В. Шульц. — Москва : КноРус, </a:t>
            </a:r>
            <a:r>
              <a:rPr lang="ru-RU" sz="1200" b="1" dirty="0" smtClean="0"/>
              <a:t>2023. </a:t>
            </a:r>
            <a:r>
              <a:rPr lang="ru-RU" sz="1200" b="1" dirty="0"/>
              <a:t>— 178 с. — </a:t>
            </a:r>
            <a:r>
              <a:rPr lang="ru-RU" sz="1200" b="1" dirty="0" smtClean="0"/>
              <a:t>(Основы профессиональной деятельности).</a:t>
            </a:r>
          </a:p>
          <a:p>
            <a:pPr algn="just"/>
            <a:endParaRPr lang="ru-RU" sz="1200" dirty="0"/>
          </a:p>
          <a:p>
            <a:pPr algn="just"/>
            <a:r>
              <a:rPr lang="ru-RU" sz="1200" dirty="0"/>
              <a:t>Дается пошаговый алгоритм решения профессиональных задач, которые составляют компетенции четырех квалификаций: штукатур, монтажник каркасно-обшивных конструкций, маляр строительный, облицовщик-плиточник. Предназначено для использования на занятиях по теоретическому и практическому обучению в образовательных организациях, осуществляющих подготовку специалистов для строительной индустрии. Главной целью пособия является формирование способов деятельности. Этому способствуют обширный иллюстративный материал и другие структурные элементы. Обеспечит успешное прохождение государственной итоговой аттестации в форме демонстрационного экзамена.</a:t>
            </a:r>
          </a:p>
        </p:txBody>
      </p:sp>
    </p:spTree>
    <p:extLst>
      <p:ext uri="{BB962C8B-B14F-4D97-AF65-F5344CB8AC3E}">
        <p14:creationId xmlns:p14="http://schemas.microsoft.com/office/powerpoint/2010/main" val="7911577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сновы технологии отделочных строительных работ для специальности &quot;Мастер отделочных строительных и декоративных работ&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3905"/>
            <a:ext cx="2303187" cy="326509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0691" y="538480"/>
            <a:ext cx="6553797" cy="2123658"/>
          </a:xfrm>
          <a:prstGeom prst="rect">
            <a:avLst/>
          </a:prstGeom>
        </p:spPr>
        <p:txBody>
          <a:bodyPr wrap="square">
            <a:spAutoFit/>
          </a:bodyPr>
          <a:lstStyle/>
          <a:p>
            <a:pPr algn="just"/>
            <a:r>
              <a:rPr lang="ru-RU" sz="1200" b="1" dirty="0"/>
              <a:t>Федонов Р. А. Основы технологии отделочных строительных и декоративных работ / Р. А. Федонов ; рец. В. Д. Коршиков. — Москва : КНОРУС, </a:t>
            </a:r>
            <a:r>
              <a:rPr lang="ru-RU" sz="1200" b="1" dirty="0" smtClean="0"/>
              <a:t>2023. </a:t>
            </a:r>
            <a:r>
              <a:rPr lang="ru-RU" sz="1200" b="1" dirty="0"/>
              <a:t>— </a:t>
            </a:r>
            <a:r>
              <a:rPr lang="ru-RU" sz="1200" b="1" dirty="0" smtClean="0"/>
              <a:t>249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Содержит общие сведения о зданиях и сооружениях, схемы зданий и сооружений, их конструктивные элементы, описание технологии отделочных строительных и монтажных работ, основные понятия о производстве общестроительных и специальных работ, об организации труда, перечень нормативных документов в строительстве и способы контроля качества. В полной мере раскрывает сущность указанных тем и помогает приобретению необходимых профессиональных компетенций.</a:t>
            </a:r>
          </a:p>
        </p:txBody>
      </p:sp>
      <p:pic>
        <p:nvPicPr>
          <p:cNvPr id="10" name="Picture 4" descr="Мастер сухого строительства. Основы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2" y="3620450"/>
            <a:ext cx="2303187" cy="312091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2410691" y="3728852"/>
            <a:ext cx="6553797" cy="2677656"/>
          </a:xfrm>
          <a:prstGeom prst="rect">
            <a:avLst/>
          </a:prstGeom>
        </p:spPr>
        <p:txBody>
          <a:bodyPr wrap="square">
            <a:spAutoFit/>
          </a:bodyPr>
          <a:lstStyle/>
          <a:p>
            <a:pPr algn="just"/>
            <a:r>
              <a:rPr lang="ru-RU" sz="1200" b="1" dirty="0"/>
              <a:t>Ткачева  Г. В. Мастер сухого строительства. Основы профессиональной деятельности. : учебно-практическое пособие / Г. В. Ткачева, Г. В. Шульц, Е. В. Синенко, О. А. Шагеева. — Москва : КноРус, </a:t>
            </a:r>
            <a:r>
              <a:rPr lang="ru-RU" sz="1200" b="1" dirty="0" smtClean="0"/>
              <a:t>2023. </a:t>
            </a:r>
            <a:r>
              <a:rPr lang="ru-RU" sz="1200" b="1" dirty="0"/>
              <a:t>— 228 с. — (Основы профессиональной деятельности).</a:t>
            </a:r>
          </a:p>
          <a:p>
            <a:pPr algn="just"/>
            <a:endParaRPr lang="ru-RU" sz="1200" dirty="0"/>
          </a:p>
          <a:p>
            <a:pPr algn="just"/>
            <a:r>
              <a:rPr lang="ru-RU" sz="1200" dirty="0"/>
              <a:t>Дается пошаговый алгоритм решения профессиональных задач, которые составляют компетенции следующих квалификаций: столяр строительный, штукатур, монтажник каркасно-обшивных конструкций, маляр строительный, облицовщик-плиточник. Предназначено для использования на занятиях по теоретическому и практическому обучению. Главной целью пособия является формирование способов деятельности. Этому способствуют обширный иллюстративный материал и другие структурные элементы. Обеспечит успешное прохождение государственной итоговой аттестации в форме демонстрационного экзамена.</a:t>
            </a:r>
          </a:p>
        </p:txBody>
      </p:sp>
    </p:spTree>
    <p:extLst>
      <p:ext uri="{BB962C8B-B14F-4D97-AF65-F5344CB8AC3E}">
        <p14:creationId xmlns:p14="http://schemas.microsoft.com/office/powerpoint/2010/main" val="895594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16/1216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683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66333" y="457200"/>
            <a:ext cx="6603538" cy="2123658"/>
          </a:xfrm>
          <a:prstGeom prst="rect">
            <a:avLst/>
          </a:prstGeom>
        </p:spPr>
        <p:txBody>
          <a:bodyPr wrap="square">
            <a:spAutoFit/>
          </a:bodyPr>
          <a:lstStyle/>
          <a:p>
            <a:pPr algn="just"/>
            <a:r>
              <a:rPr lang="ru-RU" sz="1200" b="1" dirty="0"/>
              <a:t>Сокова С. Д. Основы технологии и организации строительно-монтажных работ : учебник / С. Д. Сокова. – Москва : НИЦ ИНФРА-М, </a:t>
            </a:r>
            <a:r>
              <a:rPr lang="ru-RU" sz="1200" b="1" dirty="0" smtClean="0"/>
              <a:t>2024. </a:t>
            </a:r>
            <a:r>
              <a:rPr lang="ru-RU" sz="1200" b="1" dirty="0"/>
              <a:t>- 208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основы технологии и организации производства общестроительных, монтажных и специальных работ, выполняемых при прокладке сетей и возведении зданий и сооружений различного назначения, освещены способы открытой и закрытой прокладки трубопроводов, устройства переходов через различные препятствия, монтажа зданий, сооружений и технологического оборудования. Рассмотрена специфика производства работ в зимнее время, а также в особых природных и климатических условиях. </a:t>
            </a:r>
          </a:p>
        </p:txBody>
      </p:sp>
      <p:sp>
        <p:nvSpPr>
          <p:cNvPr id="5" name="Прямоугольник 4"/>
          <p:cNvSpPr/>
          <p:nvPr/>
        </p:nvSpPr>
        <p:spPr>
          <a:xfrm>
            <a:off x="2429302" y="4067033"/>
            <a:ext cx="6540570" cy="2123658"/>
          </a:xfrm>
          <a:prstGeom prst="rect">
            <a:avLst/>
          </a:prstGeom>
        </p:spPr>
        <p:txBody>
          <a:bodyPr wrap="square">
            <a:spAutoFit/>
          </a:bodyPr>
          <a:lstStyle/>
          <a:p>
            <a:pPr algn="just"/>
            <a:r>
              <a:rPr lang="ru-RU" sz="1200" b="1" dirty="0"/>
              <a:t>Ищенко И. И. Каменные работы : учебник для СПО / И. И. Ищенко. - </a:t>
            </a:r>
            <a:r>
              <a:rPr lang="ru-RU" sz="1200" b="1" dirty="0" smtClean="0"/>
              <a:t>10-е </a:t>
            </a:r>
            <a:r>
              <a:rPr lang="ru-RU" sz="1200" b="1" dirty="0"/>
              <a:t>изд., стер. — Санкт-Петербург : Лань, </a:t>
            </a:r>
            <a:r>
              <a:rPr lang="ru-RU" sz="1200" b="1" dirty="0" smtClean="0"/>
              <a:t>2023. </a:t>
            </a:r>
            <a:r>
              <a:rPr lang="ru-RU" sz="1200" b="1" dirty="0"/>
              <a:t>— 240 с. : ил. — (Среднее профессиональное образование). </a:t>
            </a:r>
            <a:endParaRPr lang="ru-RU" sz="1200" b="1" dirty="0" smtClean="0"/>
          </a:p>
          <a:p>
            <a:pPr algn="just"/>
            <a:endParaRPr lang="ru-RU" sz="1200" dirty="0"/>
          </a:p>
          <a:p>
            <a:pPr algn="just"/>
            <a:r>
              <a:rPr lang="ru-RU" sz="1200" dirty="0"/>
              <a:t>В учебнике изложены сведения о частях зданий, гидроизоляции каменных конструкций. Приведены основные принципы и методы каменных, кирпичных, бутовых и бутобетонных кладок, кладок из керамических и искусственных камней. Рассматриваются геодезические работы на стройках, монтажные работы при возведении каменных зданий, производство каменных и монтажных работ зимой, ремонт и восстановление каменных конструкций, организация производства и труда на стройках.</a:t>
            </a:r>
          </a:p>
        </p:txBody>
      </p:sp>
      <p:pic>
        <p:nvPicPr>
          <p:cNvPr id="11266" name="Picture 2" descr="Ищенко И. И. - Каменные рабо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56" y="3645024"/>
            <a:ext cx="2202495" cy="310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ТЕХНИЧЕСКАЯ (СТРОИТЕЛЬНАЯ) МЕХАНИКА Смирнов В. А., Городецкий А. С.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2555775" cy="378696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1718034"/>
            <a:ext cx="6391453" cy="3139321"/>
          </a:xfrm>
          <a:prstGeom prst="rect">
            <a:avLst/>
          </a:prstGeom>
        </p:spPr>
        <p:txBody>
          <a:bodyPr wrap="square">
            <a:spAutoFit/>
          </a:bodyPr>
          <a:lstStyle/>
          <a:p>
            <a:pPr algn="just"/>
            <a:r>
              <a:rPr lang="ru-RU" sz="1200" b="1" dirty="0"/>
              <a:t>Смирнов В. А.  Техническая (строительная) механика : учебник для СПО / В. А. Смирнов, А. С. Городецкий. — 2-е изд., перераб. и доп. — Москва : Издательство Юрайт, </a:t>
            </a:r>
            <a:r>
              <a:rPr lang="ru-RU" sz="1200" b="1" dirty="0" smtClean="0"/>
              <a:t>2024. </a:t>
            </a:r>
            <a:r>
              <a:rPr lang="ru-RU" sz="1200" b="1" dirty="0"/>
              <a:t>— 423 с. — (Профессиональное образование</a:t>
            </a:r>
            <a:r>
              <a:rPr lang="ru-RU" sz="1200" b="1" dirty="0" smtClean="0"/>
              <a:t>).</a:t>
            </a:r>
          </a:p>
          <a:p>
            <a:pPr algn="just"/>
            <a:endParaRPr lang="ru-RU" sz="1200" dirty="0" smtClean="0"/>
          </a:p>
          <a:p>
            <a:pPr algn="just"/>
            <a:r>
              <a:rPr lang="ru-RU" sz="1200" dirty="0"/>
              <a:t>В учебнике приведены основные положения статически определимых и статически неопределимых систем. При изложении основных разделов курса частично использовано матричное исчисление, удобное для применения современных вычислительных средств. В результате изучения книги читатель научится составлять расчетные схемы для различных типов сооружений, определять параметры устойчивости и равновесия деформируемых систем, определять внутренние усилия, напряжения, деформации, перемещения для различных типов сооружений; познакомится с современными компьютерными средствами поддержки деятельности архитектора и конструктора, технологиями информационного моделирования зданий. Книга снабжена большим количеством примеров, иллюстрирующих рисунков.</a:t>
            </a:r>
          </a:p>
          <a:p>
            <a:pPr algn="just"/>
            <a:r>
              <a:rPr lang="ru-RU" dirty="0" smtClean="0"/>
              <a:t> </a:t>
            </a:r>
            <a:endParaRPr lang="ru-RU" dirty="0"/>
          </a:p>
        </p:txBody>
      </p:sp>
    </p:spTree>
    <p:extLst>
      <p:ext uri="{BB962C8B-B14F-4D97-AF65-F5344CB8AC3E}">
        <p14:creationId xmlns:p14="http://schemas.microsoft.com/office/powerpoint/2010/main" val="169016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761" y="2125683"/>
            <a:ext cx="8344703" cy="1077218"/>
          </a:xfrm>
          <a:prstGeom prst="rect">
            <a:avLst/>
          </a:prstGeom>
          <a:noFill/>
        </p:spPr>
        <p:txBody>
          <a:bodyPr wrap="square" rtlCol="0">
            <a:spAutoFit/>
          </a:bodyPr>
          <a:lstStyle/>
          <a:p>
            <a:pPr algn="ctr"/>
            <a:r>
              <a:rPr lang="ru-RU" sz="3200" b="1" dirty="0" smtClean="0"/>
              <a:t>ОП.03 </a:t>
            </a:r>
          </a:p>
          <a:p>
            <a:pPr algn="ctr"/>
            <a:r>
              <a:rPr lang="ru-RU" sz="3200" b="1" dirty="0" smtClean="0"/>
              <a:t>ОСНОВЫ ЭЛЕКТРОТЕХНИКИ</a:t>
            </a:r>
            <a:endParaRPr lang="ru-RU" sz="3200" b="1" dirty="0"/>
          </a:p>
        </p:txBody>
      </p:sp>
    </p:spTree>
    <p:extLst>
      <p:ext uri="{BB962C8B-B14F-4D97-AF65-F5344CB8AC3E}">
        <p14:creationId xmlns:p14="http://schemas.microsoft.com/office/powerpoint/2010/main" val="3592622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4/1864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52" y="127975"/>
            <a:ext cx="2232248" cy="309634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17516"/>
            <a:ext cx="6552727" cy="1754326"/>
          </a:xfrm>
          <a:prstGeom prst="rect">
            <a:avLst/>
          </a:prstGeom>
        </p:spPr>
        <p:txBody>
          <a:bodyPr wrap="square">
            <a:spAutoFit/>
          </a:bodyPr>
          <a:lstStyle/>
          <a:p>
            <a:pPr algn="just"/>
            <a:r>
              <a:rPr lang="ru-RU" sz="1200" b="1" dirty="0"/>
              <a:t>Славинский А. К. Электротехника с основами электроники : учебное пособие / А. К. Славинский, И. С. Туревский. — Москва : ИД «ФОРУМ» : ИНФРА-М, </a:t>
            </a:r>
            <a:r>
              <a:rPr lang="ru-RU" sz="1200" b="1" dirty="0" smtClean="0"/>
              <a:t>2024. </a:t>
            </a:r>
            <a:r>
              <a:rPr lang="ru-RU" sz="1200" b="1" dirty="0"/>
              <a:t>— 448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Для студентов неэлектротехнических специальностей средних специальных учебных заведений.</a:t>
            </a:r>
          </a:p>
        </p:txBody>
      </p:sp>
      <p:sp>
        <p:nvSpPr>
          <p:cNvPr id="4" name="Прямоугольник 3"/>
          <p:cNvSpPr/>
          <p:nvPr/>
        </p:nvSpPr>
        <p:spPr>
          <a:xfrm>
            <a:off x="2411760" y="3508840"/>
            <a:ext cx="6624611" cy="3046988"/>
          </a:xfrm>
          <a:prstGeom prst="rect">
            <a:avLst/>
          </a:prstGeom>
        </p:spPr>
        <p:txBody>
          <a:bodyPr wrap="square">
            <a:spAutoFit/>
          </a:bodyPr>
          <a:lstStyle/>
          <a:p>
            <a:pPr algn="just"/>
            <a:r>
              <a:rPr lang="ru-RU" sz="1200" b="1" dirty="0"/>
              <a:t>Морозова Н. Ю. Основы электротехники : учебник / Н. Ю. Морозова. – Москва : ИЦ Академия, 2020. — 256 с. – (Профессиональное образование). </a:t>
            </a:r>
            <a:endParaRPr lang="ru-RU" sz="1200" b="1" dirty="0" smtClean="0"/>
          </a:p>
          <a:p>
            <a:pPr algn="just"/>
            <a:endParaRPr lang="ru-RU" sz="1200" dirty="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a:t>
            </a:r>
            <a:r>
              <a:rPr lang="ru-RU" sz="1200" dirty="0" smtClean="0"/>
              <a:t>образования. Рассмотрены </a:t>
            </a:r>
            <a:r>
              <a:rPr lang="ru-RU" sz="1200" dirty="0"/>
              <a:t>электрические цепи постоянного, переменного и трехфазного тока, сущность, значение и методы электрических измерений, используемые при этом электроизмерительные приборы и их погрешности, порядок измерения напряжения, тока, мощности, энергии и сопротивления, назначение, устройство, принцип работы и основные параметры трансформаторов, электрических машин, трехфазных асинхронных двигателей, синхронных машин и электроприводов, принцип работы полупроводниковых и фотоэлектрических приборов, усилителей электрических сигналов и электронных выпрямителей, а также основы электроснабжения, трансформаторные подстанции, электроосвещение и технологии, используемые на строительной площадке. </a:t>
            </a:r>
          </a:p>
        </p:txBody>
      </p:sp>
      <p:pic>
        <p:nvPicPr>
          <p:cNvPr id="6" name="Рисунок 5" descr="https://ndc.book24.ru/iblock/dbc/dbc3090958adbb28a713bef87ff5a91c/00c6415887264629af036e159e9d557b.jpg"/>
          <p:cNvPicPr/>
          <p:nvPr/>
        </p:nvPicPr>
        <p:blipFill>
          <a:blip r:embed="rId3">
            <a:extLst>
              <a:ext uri="{28A0092B-C50C-407E-A947-70E740481C1C}">
                <a14:useLocalDpi xmlns:a14="http://schemas.microsoft.com/office/drawing/2010/main" val="0"/>
              </a:ext>
            </a:extLst>
          </a:blip>
          <a:srcRect/>
          <a:stretch>
            <a:fillRect/>
          </a:stretch>
        </p:blipFill>
        <p:spPr bwMode="auto">
          <a:xfrm>
            <a:off x="178352" y="3429000"/>
            <a:ext cx="2232248" cy="3151033"/>
          </a:xfrm>
          <a:prstGeom prst="rect">
            <a:avLst/>
          </a:prstGeom>
          <a:noFill/>
          <a:ln>
            <a:noFill/>
          </a:ln>
        </p:spPr>
      </p:pic>
    </p:spTree>
    <p:extLst>
      <p:ext uri="{BB962C8B-B14F-4D97-AF65-F5344CB8AC3E}">
        <p14:creationId xmlns:p14="http://schemas.microsoft.com/office/powerpoint/2010/main" val="2986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780/1780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2" y="116632"/>
            <a:ext cx="225618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7348" y="663597"/>
            <a:ext cx="6552728" cy="1754326"/>
          </a:xfrm>
          <a:prstGeom prst="rect">
            <a:avLst/>
          </a:prstGeom>
        </p:spPr>
        <p:txBody>
          <a:bodyPr wrap="square">
            <a:spAutoFit/>
          </a:bodyPr>
          <a:lstStyle/>
          <a:p>
            <a:pPr algn="just"/>
            <a:r>
              <a:rPr lang="ru-RU" sz="1200" b="1" dirty="0"/>
              <a:t>Лоторейчук Е. А. Теоретические основы электротехники : учебник / Е. А. Лоторейчук. — Москва : ИД «ФОРУМ» : ИНФРА-М, </a:t>
            </a:r>
            <a:r>
              <a:rPr lang="ru-RU" sz="1200" b="1" dirty="0" smtClean="0"/>
              <a:t>2024. </a:t>
            </a:r>
            <a:r>
              <a:rPr lang="ru-RU" sz="1200" b="1" dirty="0"/>
              <a:t>— 317 с. – (Среднее профессиональное образование</a:t>
            </a:r>
            <a:r>
              <a:rPr lang="ru-RU" sz="1200" b="1" dirty="0" smtClean="0"/>
              <a:t>).</a:t>
            </a:r>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sp>
        <p:nvSpPr>
          <p:cNvPr id="5" name="Прямоугольник 4"/>
          <p:cNvSpPr/>
          <p:nvPr/>
        </p:nvSpPr>
        <p:spPr>
          <a:xfrm>
            <a:off x="2442949" y="3684897"/>
            <a:ext cx="6611343" cy="3189646"/>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 В. Гальперин. — 2-е изд. — Москва : ФОРУМ : ИНФРА-М, </a:t>
            </a:r>
            <a:r>
              <a:rPr lang="ru-RU" sz="1200" b="1" dirty="0" smtClean="0"/>
              <a:t>2023.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 </a:t>
            </a:r>
            <a:endParaRPr lang="ru-RU" dirty="0"/>
          </a:p>
          <a:p>
            <a:endParaRPr lang="ru-RU" dirty="0"/>
          </a:p>
        </p:txBody>
      </p:sp>
      <p:pic>
        <p:nvPicPr>
          <p:cNvPr id="2050" name="Picture 2" descr="https://znanium.ru/cover/2030/20309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2" y="3573016"/>
            <a:ext cx="2256186" cy="315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0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1156" y="367373"/>
            <a:ext cx="6493332" cy="2677656"/>
          </a:xfrm>
          <a:prstGeom prst="rect">
            <a:avLst/>
          </a:prstGeom>
        </p:spPr>
        <p:txBody>
          <a:bodyPr wrap="square">
            <a:spAutoFit/>
          </a:bodyPr>
          <a:lstStyle/>
          <a:p>
            <a:pPr algn="just"/>
            <a:r>
              <a:rPr lang="ru-RU" sz="1200" b="1" dirty="0"/>
              <a:t>Шеховцов В. П. Электрическое и электромеханическое оборудование : учебник / В. П. Шеховцов. — 3-е изд. — Москва : ИНФРА-М, </a:t>
            </a:r>
            <a:r>
              <a:rPr lang="ru-RU" sz="1200" b="1" dirty="0" smtClean="0"/>
              <a:t>2024.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Учебник содержит описание принципов действия основного электрооборудования и области применения электротехнологических установок различного назначения. Рассмотрено электрооборудование общепромышленных установок. Дан материал по металлообрабатывающим станкам различных групп. Большое внимание уделено описанию принципиальных электрических схем управления электроприводом механизмов по новой разработанной методике. В приложениях представлен наиболее современный справочный материал по электродвигателям и условным буквенным обозначениям в электрических схемах для руководства при проектировании. </a:t>
            </a:r>
          </a:p>
        </p:txBody>
      </p:sp>
      <p:pic>
        <p:nvPicPr>
          <p:cNvPr id="3" name="Picture 4" descr="https://znanium.com/cover/1242/1242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77" y="116632"/>
            <a:ext cx="2291644" cy="3168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com/cover/1000/1000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68" y="3645024"/>
            <a:ext cx="2277354"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3957582"/>
            <a:ext cx="6408712" cy="2308324"/>
          </a:xfrm>
          <a:prstGeom prst="rect">
            <a:avLst/>
          </a:prstGeom>
        </p:spPr>
        <p:txBody>
          <a:bodyPr wrap="square">
            <a:spAutoFit/>
          </a:bodyPr>
          <a:lstStyle/>
          <a:p>
            <a:pPr algn="just"/>
            <a:r>
              <a:rPr lang="ru-RU" sz="1200" b="1" dirty="0"/>
              <a:t>Шеховцов В. П. Справочное пособие по электрооборудованию и электроснабжению : учебное пособие / В.П. Шеховцов. — 3-е изд. — Москва : ИНФРА-М, </a:t>
            </a:r>
            <a:r>
              <a:rPr lang="ru-RU" sz="1200" b="1" dirty="0" smtClean="0"/>
              <a:t>2024. </a:t>
            </a:r>
            <a:r>
              <a:rPr lang="ru-RU" sz="1200" b="1" dirty="0"/>
              <a:t>— 136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организации и функционирования вычислительных устройств, машин и систем. Описаны логические, информационные, </a:t>
            </a:r>
            <a:r>
              <a:rPr lang="ru-RU" sz="1200" dirty="0" smtClean="0"/>
              <a:t>алгоритмико - вычислительные </a:t>
            </a:r>
            <a:r>
              <a:rPr lang="ru-RU" sz="1200" dirty="0"/>
              <a:t>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 </a:t>
            </a:r>
          </a:p>
        </p:txBody>
      </p:sp>
    </p:spTree>
    <p:extLst>
      <p:ext uri="{BB962C8B-B14F-4D97-AF65-F5344CB8AC3E}">
        <p14:creationId xmlns:p14="http://schemas.microsoft.com/office/powerpoint/2010/main" val="42289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641050"/>
            <a:ext cx="6553515" cy="1938991"/>
          </a:xfrm>
          <a:prstGeom prst="rect">
            <a:avLst/>
          </a:prstGeom>
        </p:spPr>
        <p:txBody>
          <a:bodyPr wrap="square">
            <a:spAutoFit/>
          </a:bodyPr>
          <a:lstStyle/>
          <a:p>
            <a:pPr algn="just"/>
            <a:r>
              <a:rPr lang="ru-RU" sz="1200" b="1" dirty="0"/>
              <a:t>Миленина С. А. Электротехника : учебник и практикум для СПО / С. А. Миленина ; под ред. Н. К. Миленина. — 2-е изд., пер. и доп. — Москва: Издательство Юрайт, </a:t>
            </a:r>
            <a:r>
              <a:rPr lang="ru-RU" sz="1200" b="1" dirty="0" smtClean="0"/>
              <a:t>2024. </a:t>
            </a:r>
            <a:r>
              <a:rPr lang="ru-RU" sz="1200" b="1" dirty="0"/>
              <a:t>— 263 с. — (Профессиональное образование</a:t>
            </a:r>
            <a:r>
              <a:rPr lang="ru-RU" sz="1200" b="1" dirty="0" smtClean="0"/>
              <a:t>).</a:t>
            </a:r>
            <a:endParaRPr lang="en-US" sz="1200" b="1" dirty="0" smtClean="0"/>
          </a:p>
          <a:p>
            <a:pPr algn="just"/>
            <a:endParaRPr lang="en-US" sz="1200" b="1" dirty="0"/>
          </a:p>
          <a:p>
            <a:pPr algn="just"/>
            <a:r>
              <a:rPr lang="ru-RU" sz="1200" dirty="0"/>
              <a:t>В учебнике рассмотрены основные методы расчета установившихся и переходных процессов в электрических цепях, а также их приложения к наиболее распространенным в инженерной практике электронным схемам. Теоретический материал сопровождается подробно решенными примерами. Для лучшего усвоения материала учебника каждая глава содержит контрольные вопросы и задания.</a:t>
            </a:r>
          </a:p>
        </p:txBody>
      </p:sp>
      <p:sp>
        <p:nvSpPr>
          <p:cNvPr id="7" name="Прямоугольник 6"/>
          <p:cNvSpPr/>
          <p:nvPr/>
        </p:nvSpPr>
        <p:spPr>
          <a:xfrm>
            <a:off x="2411760" y="4220534"/>
            <a:ext cx="6553515" cy="1754326"/>
          </a:xfrm>
          <a:prstGeom prst="rect">
            <a:avLst/>
          </a:prstGeom>
        </p:spPr>
        <p:txBody>
          <a:bodyPr wrap="square">
            <a:spAutoFit/>
          </a:bodyPr>
          <a:lstStyle/>
          <a:p>
            <a:pPr algn="just"/>
            <a:r>
              <a:rPr lang="ru-RU" sz="1200" b="1" dirty="0"/>
              <a:t>Кузовкин В. А. Электротехника и электроника : учебник для СПО / В. А. Кузовкин, В. В. Филатов. — Москва : Издательство Юрайт, </a:t>
            </a:r>
            <a:r>
              <a:rPr lang="ru-RU" sz="1200" b="1" dirty="0" smtClean="0"/>
              <a:t>2024. </a:t>
            </a:r>
            <a:r>
              <a:rPr lang="ru-RU" sz="1200" b="1" dirty="0"/>
              <a:t>— </a:t>
            </a:r>
            <a:r>
              <a:rPr lang="ru-RU" sz="1200" b="1" dirty="0" smtClean="0"/>
              <a:t>433 </a:t>
            </a:r>
            <a:r>
              <a:rPr lang="ru-RU" sz="1200" b="1" dirty="0"/>
              <a:t>с. — (Профессиональное образование). </a:t>
            </a:r>
            <a:endParaRPr lang="ru-RU" sz="1200" b="1" dirty="0" smtClean="0"/>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3074" name="Picture 2" descr="Обложка книги ЭЛЕКТРОТЕХНИКА Миленина С. А. ; Под ред. Миленина Н.К.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1176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Обложка книги ЭЛЕКТРОТЕХНИКА И ЭЛЕКТРОНИКА Кузовкин В. А., Филатов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61734"/>
            <a:ext cx="2736304" cy="36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2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Электротех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75" y="188640"/>
            <a:ext cx="231179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7" y="1023582"/>
            <a:ext cx="6507891" cy="1569660"/>
          </a:xfrm>
          <a:prstGeom prst="rect">
            <a:avLst/>
          </a:prstGeom>
        </p:spPr>
        <p:txBody>
          <a:bodyPr wrap="square">
            <a:spAutoFit/>
          </a:bodyPr>
          <a:lstStyle/>
          <a:p>
            <a:pPr algn="just"/>
            <a:r>
              <a:rPr lang="ru-RU" sz="1200" b="1" dirty="0"/>
              <a:t>Аполлонский С. М. Электротехника : учебник / С. М. Аполлонский. — Москва : КноРус, </a:t>
            </a:r>
            <a:r>
              <a:rPr lang="ru-RU" sz="1200" b="1" dirty="0" smtClean="0"/>
              <a:t>2023. </a:t>
            </a:r>
            <a:r>
              <a:rPr lang="ru-RU" sz="1200" b="1" dirty="0"/>
              <a:t>— 292 с. – (Среднее профессиональное образование). </a:t>
            </a:r>
            <a:endParaRPr lang="ru-RU" sz="1200" b="1" dirty="0" smtClean="0"/>
          </a:p>
          <a:p>
            <a:pPr algn="just"/>
            <a:endParaRPr lang="ru-RU" sz="1200" b="1" dirty="0"/>
          </a:p>
          <a:p>
            <a:pPr algn="just"/>
            <a:r>
              <a:rPr lang="ru-RU" sz="1200" dirty="0"/>
              <a:t>Рассмотрены базовые вопросы электрических и магнитных цепей постоянного и переменного тока в стационарных и переходных режимах работы, электротехнические устройства, используемые в электрических и магнитных цепях, измерительные приборы и электрические аппараты, а также источники электрической энергии — электрические машины. </a:t>
            </a:r>
          </a:p>
        </p:txBody>
      </p:sp>
      <p:pic>
        <p:nvPicPr>
          <p:cNvPr id="4" name="Picture 2" descr="Электротехника.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89" y="3645024"/>
            <a:ext cx="2287480"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56597" y="4213255"/>
            <a:ext cx="6572361" cy="2123658"/>
          </a:xfrm>
          <a:prstGeom prst="rect">
            <a:avLst/>
          </a:prstGeom>
        </p:spPr>
        <p:txBody>
          <a:bodyPr wrap="square">
            <a:spAutoFit/>
          </a:bodyPr>
          <a:lstStyle/>
          <a:p>
            <a:pPr algn="just"/>
            <a:r>
              <a:rPr lang="ru-RU" sz="1200" b="1" dirty="0"/>
              <a:t>Аполлонский С. М. Электротехника. Практикум : учебное пособие / С. М. Аполлонский. — Москва : КноРус, 2022. — 318 с. – (Среднее профессиональное образование</a:t>
            </a:r>
            <a:r>
              <a:rPr lang="ru-RU" sz="1200" b="1" dirty="0" smtClean="0"/>
              <a:t>).</a:t>
            </a:r>
          </a:p>
          <a:p>
            <a:pPr algn="just"/>
            <a:endParaRPr lang="ru-RU" sz="1200" dirty="0"/>
          </a:p>
          <a:p>
            <a:pPr algn="just"/>
            <a:r>
              <a:rPr lang="ru-RU" sz="1200" dirty="0"/>
              <a:t>Рассмотрены классы типовых задач с решениями и тестовых заданий по дисциплине «Электротехника», а также лабораторный практикум по технологии Multisime и на натурных электротехнических устройствах. Отобран минимум задач по разным разделам дисциплины, но с подробными решениями, которые позволят учащимся в дальнейшем успешнее осваивать специальные электротехнические дисциплины и руководствоваться ими в практической деятельности.</a:t>
            </a:r>
          </a:p>
        </p:txBody>
      </p:sp>
    </p:spTree>
    <p:extLst>
      <p:ext uri="{BB962C8B-B14F-4D97-AF65-F5344CB8AC3E}">
        <p14:creationId xmlns:p14="http://schemas.microsoft.com/office/powerpoint/2010/main" val="297065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655092"/>
            <a:ext cx="6607195" cy="1754326"/>
          </a:xfrm>
          <a:prstGeom prst="rect">
            <a:avLst/>
          </a:prstGeom>
        </p:spPr>
        <p:txBody>
          <a:bodyPr wrap="square">
            <a:spAutoFit/>
          </a:bodyPr>
          <a:lstStyle/>
          <a:p>
            <a:pPr algn="just"/>
            <a:r>
              <a:rPr lang="ru-RU" sz="1200" b="1" dirty="0"/>
              <a:t>Аполлонский С.М. Электротехника. : учебник / Аполлонский С.М. — Москва : КноРус, 2023. — 292 с. – (Среднее профессиональное образование). </a:t>
            </a:r>
            <a:endParaRPr lang="ru-RU" sz="1200" b="1" dirty="0" smtClean="0"/>
          </a:p>
          <a:p>
            <a:pPr algn="just"/>
            <a:endParaRPr lang="ru-RU" sz="1200" dirty="0"/>
          </a:p>
          <a:p>
            <a:pPr algn="just"/>
            <a:r>
              <a:rPr lang="ru-RU" sz="1200" dirty="0"/>
              <a:t>Рассмотрены базовые вопросы электрических и магнитных цепей постоянного и переменного тока в стационарных и переходных режимах работы, электротехнические устройства, используемые в электрических и магнитных цепях, измерительные приборы и электрические аппараты, а также источники электрической энергии — электрические машины. Составляет комплект с учебным пособием «Электротехника. Практикум».</a:t>
            </a:r>
          </a:p>
        </p:txBody>
      </p:sp>
      <p:pic>
        <p:nvPicPr>
          <p:cNvPr id="4098" name="Picture 2" descr="Электротехн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0481"/>
            <a:ext cx="2232248" cy="29604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Электротехника.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59" y="3573016"/>
            <a:ext cx="2234442" cy="308949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3916906"/>
            <a:ext cx="6593547" cy="2123658"/>
          </a:xfrm>
          <a:prstGeom prst="rect">
            <a:avLst/>
          </a:prstGeom>
        </p:spPr>
        <p:txBody>
          <a:bodyPr wrap="square">
            <a:spAutoFit/>
          </a:bodyPr>
          <a:lstStyle/>
          <a:p>
            <a:pPr algn="just"/>
            <a:r>
              <a:rPr lang="ru-RU" sz="1200" b="1" dirty="0"/>
              <a:t>Аполлонский С.М. Электротехника. Практикум : учебное пособие / Аполлонский С.М. — Москва : КноРус, 2024. — 318 с. – (Среднее профессиональное образование). </a:t>
            </a:r>
            <a:endParaRPr lang="ru-RU" sz="1200" b="1" dirty="0" smtClean="0"/>
          </a:p>
          <a:p>
            <a:pPr algn="just"/>
            <a:endParaRPr lang="ru-RU" sz="1200" dirty="0"/>
          </a:p>
          <a:p>
            <a:pPr algn="just"/>
            <a:r>
              <a:rPr lang="ru-RU" sz="1200" dirty="0"/>
              <a:t>Рассмотрены классы типовых задач с решениями и тестовых заданий по дисциплине «Электротехника», а также лабораторный практикум по технологии Multisime и на натурных электротехнических устройствах. Отобран минимум задач по разным разделам дисциплины, но с подробными решениями, которые позволят учащимся в дальнейшем успешнее осваивать специальные электротехнические дисциплины и руководствоваться ими в практической деятельности. Составляет комплект с учебником «Электротехника».</a:t>
            </a:r>
          </a:p>
        </p:txBody>
      </p:sp>
    </p:spTree>
    <p:extLst>
      <p:ext uri="{BB962C8B-B14F-4D97-AF65-F5344CB8AC3E}">
        <p14:creationId xmlns:p14="http://schemas.microsoft.com/office/powerpoint/2010/main" val="311533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302" y="2328530"/>
            <a:ext cx="8323162" cy="1077218"/>
          </a:xfrm>
          <a:prstGeom prst="rect">
            <a:avLst/>
          </a:prstGeom>
        </p:spPr>
        <p:txBody>
          <a:bodyPr wrap="square">
            <a:spAutoFit/>
          </a:bodyPr>
          <a:lstStyle/>
          <a:p>
            <a:pPr algn="ctr"/>
            <a:r>
              <a:rPr lang="ru-RU" sz="3200" b="1" dirty="0" smtClean="0"/>
              <a:t>ОП.04 </a:t>
            </a:r>
            <a:endParaRPr lang="ru-RU" sz="3200" b="1" dirty="0"/>
          </a:p>
          <a:p>
            <a:pPr algn="ctr"/>
            <a:r>
              <a:rPr lang="ru-RU" sz="3200" b="1" dirty="0" smtClean="0"/>
              <a:t>ОСНОВЫ ГЕОДЕЗИИ</a:t>
            </a:r>
            <a:endParaRPr lang="ru-RU" sz="3200" b="1" dirty="0"/>
          </a:p>
        </p:txBody>
      </p:sp>
    </p:spTree>
    <p:extLst>
      <p:ext uri="{BB962C8B-B14F-4D97-AF65-F5344CB8AC3E}">
        <p14:creationId xmlns:p14="http://schemas.microsoft.com/office/powerpoint/2010/main" val="82011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47" y="2634017"/>
            <a:ext cx="8420918" cy="1077218"/>
          </a:xfrm>
          <a:prstGeom prst="rect">
            <a:avLst/>
          </a:prstGeom>
          <a:noFill/>
        </p:spPr>
        <p:txBody>
          <a:bodyPr wrap="square" rtlCol="0">
            <a:spAutoFit/>
          </a:bodyPr>
          <a:lstStyle/>
          <a:p>
            <a:pPr algn="ctr"/>
            <a:r>
              <a:rPr lang="ru-RU" sz="3200" b="1" dirty="0" smtClean="0"/>
              <a:t>ОП.01 </a:t>
            </a:r>
          </a:p>
          <a:p>
            <a:pPr algn="ctr"/>
            <a:r>
              <a:rPr lang="ru-RU" sz="3200" b="1" dirty="0" smtClean="0"/>
              <a:t>ИНЖЕНЕРНАЯ ГРАФИКА</a:t>
            </a:r>
            <a:endParaRPr lang="ru-RU" sz="3200" b="1"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5655" y="3562066"/>
            <a:ext cx="6548833" cy="2862322"/>
          </a:xfrm>
          <a:prstGeom prst="rect">
            <a:avLst/>
          </a:prstGeom>
        </p:spPr>
        <p:txBody>
          <a:bodyPr wrap="square">
            <a:spAutoFit/>
          </a:bodyPr>
          <a:lstStyle/>
          <a:p>
            <a:pPr algn="just"/>
            <a:r>
              <a:rPr lang="ru-RU" sz="1200" b="1" dirty="0"/>
              <a:t>Федотов Г. А. Инженерная геодезия : учебник / Г. А. Федотов. — 6-е изд., перераб. и доп. — Москва : ИНФРА-М, </a:t>
            </a:r>
            <a:r>
              <a:rPr lang="ru-RU" sz="1200" b="1" dirty="0" smtClean="0"/>
              <a:t>2024.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sp>
        <p:nvSpPr>
          <p:cNvPr id="4" name="Прямоугольник 3"/>
          <p:cNvSpPr/>
          <p:nvPr/>
        </p:nvSpPr>
        <p:spPr>
          <a:xfrm>
            <a:off x="2442948" y="436727"/>
            <a:ext cx="6521539" cy="2492990"/>
          </a:xfrm>
          <a:prstGeom prst="rect">
            <a:avLst/>
          </a:prstGeom>
        </p:spPr>
        <p:txBody>
          <a:bodyPr wrap="square">
            <a:spAutoFit/>
          </a:bodyPr>
          <a:lstStyle/>
          <a:p>
            <a:pPr algn="just"/>
            <a:r>
              <a:rPr lang="ru-RU" sz="1200" b="1" dirty="0"/>
              <a:t>Киселев М. И. Геодезия : учебник / М. И. Киселев, Д.Ш. Михелев.- 13-е изд. стер. – Москва : Академия, 2020. — 384 с. — (Среднее профессиональное образование). </a:t>
            </a:r>
            <a:endParaRPr lang="ru-RU" sz="1200" b="1" dirty="0" smtClean="0"/>
          </a:p>
          <a:p>
            <a:pPr algn="just"/>
            <a:endParaRPr lang="ru-RU" sz="1200" dirty="0"/>
          </a:p>
          <a:p>
            <a:pPr algn="just"/>
            <a:r>
              <a:rPr lang="ru-RU" sz="1200" dirty="0"/>
              <a:t>В учебнике даны общие сведения по геодезии, картографии и топографии; геодезическим приборам, методам геодезических измерений, вычислений и оценке точности их результатов; инженерно-геодезическим работам, выполняемым при изыскании, проектировании и строительстве инженерных сооружений. Изложены методы изысканий, производства разбивочных работ, исполнительных съемок. Приведены материалы по геодезическому обеспечению кадастра, лесоустройству, привязке горных выработок, наблюдению за деформациями сооружений, лицензированию, организации геодезических работ и технике безопасности при их проведении.</a:t>
            </a:r>
          </a:p>
        </p:txBody>
      </p:sp>
      <p:pic>
        <p:nvPicPr>
          <p:cNvPr id="6" name="Рисунок 5" descr="https://cdn.skidka-msk.ru/images/prodacts/sourse/65973/65973073_geodeziya-uchebnik-akademiy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234" y="116632"/>
            <a:ext cx="2263421" cy="3096344"/>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4" y="3471052"/>
            <a:ext cx="2168407" cy="319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729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9301" y="668740"/>
            <a:ext cx="6567949"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3-е изд., испр. и доп. — Москва : Издательство Юрайт, 2024. — 250 с. — (Профессиональное образование). </a:t>
            </a:r>
            <a:endParaRPr lang="ru-RU" sz="1200" b="1" dirty="0" smtClean="0"/>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4"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43300"/>
            <a:ext cx="2249789"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301" y="4037048"/>
            <a:ext cx="6535186" cy="2123658"/>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2024. </a:t>
            </a:r>
            <a:r>
              <a:rPr lang="ru-RU" sz="1200" b="1" dirty="0"/>
              <a:t>—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pic>
        <p:nvPicPr>
          <p:cNvPr id="6146" name="Picture 2" descr="Обложка книги ИНЖЕНЕРНАЯ ГЕОДЕЗИЯ Макаров К. 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41082"/>
            <a:ext cx="2736304" cy="368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5" y="-161092"/>
            <a:ext cx="2771800" cy="37147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382136"/>
            <a:ext cx="6417037" cy="2677656"/>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СПО / В. И. Смалев. — 2-е изд., перераб. и доп. — Москва : Издательство Юрайт, 2024. —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4" name="Picture 2" descr="https://znanium.com/cover/1836/1836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9" y="3489568"/>
            <a:ext cx="2299826" cy="31797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5" y="3807725"/>
            <a:ext cx="6417038" cy="2584522"/>
          </a:xfrm>
          <a:prstGeom prst="rect">
            <a:avLst/>
          </a:prstGeom>
        </p:spPr>
        <p:txBody>
          <a:bodyPr wrap="square">
            <a:spAutoFit/>
          </a:bodyPr>
          <a:lstStyle/>
          <a:p>
            <a:pPr algn="just"/>
            <a:r>
              <a:rPr lang="ru-RU" sz="1200" b="1" dirty="0"/>
              <a:t>Хаметов Т. И. Инженерно-геодезическое сопровождение строительства и эксплуатации зданий, сооружений : учебное пособие / Т. И. Хаметов. - Москва ; Вологда : Инфра-Инженерия, 2021. - 296 с. </a:t>
            </a:r>
            <a:endParaRPr lang="ru-RU" sz="1200" b="1" dirty="0" smtClean="0"/>
          </a:p>
          <a:p>
            <a:pPr algn="just"/>
            <a:endParaRPr lang="ru-RU" sz="1200" dirty="0"/>
          </a:p>
          <a:p>
            <a:pPr algn="just"/>
            <a:r>
              <a:rPr lang="ru-RU" sz="1200" dirty="0" smtClean="0"/>
              <a:t>Изложено </a:t>
            </a:r>
            <a:r>
              <a:rPr lang="ru-RU" sz="1200" dirty="0"/>
              <a:t>содержание инженерно-геодезических работ при изысканиях, проектировании, строительстве и эксплуатации гражданских и промышленных зданий, сооружений. Рассмотрены вопросы </a:t>
            </a:r>
            <a:r>
              <a:rPr lang="ru-RU" sz="1200" dirty="0" smtClean="0"/>
              <a:t>организации геодезических </a:t>
            </a:r>
            <a:r>
              <a:rPr lang="ru-RU" sz="1200" dirty="0"/>
              <a:t>работ в строительстве, геодезического сопровождения </a:t>
            </a:r>
            <a:r>
              <a:rPr lang="ru-RU" sz="1200" dirty="0" smtClean="0"/>
              <a:t>и проектно-изыскательских </a:t>
            </a:r>
            <a:r>
              <a:rPr lang="ru-RU" sz="1200" dirty="0"/>
              <a:t>работ, перенесения на местность проектов строительства, возведения подземной и надземной частей здания, инженерных коммуникаций и производства исполнительных съемок. Приведены методы инструментального наблюдения за деформациями и методы инженерной оценки эксплуатационных качеств зданий, сооружений.</a:t>
            </a:r>
          </a:p>
        </p:txBody>
      </p:sp>
    </p:spTree>
    <p:extLst>
      <p:ext uri="{BB962C8B-B14F-4D97-AF65-F5344CB8AC3E}">
        <p14:creationId xmlns:p14="http://schemas.microsoft.com/office/powerpoint/2010/main" val="362956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935" y="1913859"/>
            <a:ext cx="8312529" cy="1569660"/>
          </a:xfrm>
          <a:prstGeom prst="rect">
            <a:avLst/>
          </a:prstGeom>
        </p:spPr>
        <p:txBody>
          <a:bodyPr wrap="square">
            <a:spAutoFit/>
          </a:bodyPr>
          <a:lstStyle/>
          <a:p>
            <a:pPr algn="ctr"/>
            <a:r>
              <a:rPr lang="ru-RU" sz="3200" b="1" dirty="0" smtClean="0"/>
              <a:t>ОП.05</a:t>
            </a:r>
          </a:p>
          <a:p>
            <a:pPr algn="ctr"/>
            <a:r>
              <a:rPr lang="ru-RU" sz="3200" b="1" dirty="0" smtClean="0"/>
              <a:t> </a:t>
            </a:r>
            <a:r>
              <a:rPr lang="ru-RU" sz="3200" b="1" dirty="0"/>
              <a:t>ОБЩИЕ СВЕДЕНИЯ ОБ ИНЖЕНЕРНЫХ СЕТЯХ ТЕРРИТОРИЙ И ЗДАНИЙ </a:t>
            </a:r>
          </a:p>
        </p:txBody>
      </p:sp>
    </p:spTree>
    <p:extLst>
      <p:ext uri="{BB962C8B-B14F-4D97-AF65-F5344CB8AC3E}">
        <p14:creationId xmlns:p14="http://schemas.microsoft.com/office/powerpoint/2010/main" val="176353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73206"/>
            <a:ext cx="6548834" cy="2123658"/>
          </a:xfrm>
          <a:prstGeom prst="rect">
            <a:avLst/>
          </a:prstGeom>
        </p:spPr>
        <p:txBody>
          <a:bodyPr wrap="square">
            <a:spAutoFit/>
          </a:bodyPr>
          <a:lstStyle/>
          <a:p>
            <a:pPr algn="just"/>
            <a:r>
              <a:rPr lang="ru-RU" sz="1200" b="1" dirty="0"/>
              <a:t>Фокин С. В. Инженерное обустройство территорий: учебное пособие / С. В. Фокин, О.Н. Шпортько. — Москва : КноРус, </a:t>
            </a:r>
            <a:r>
              <a:rPr lang="ru-RU" sz="1200" b="1" dirty="0" smtClean="0"/>
              <a:t>2024. </a:t>
            </a:r>
            <a:r>
              <a:rPr lang="ru-RU" sz="1200" b="1" dirty="0"/>
              <a:t>— </a:t>
            </a:r>
            <a:r>
              <a:rPr lang="ru-RU" sz="1200" b="1" dirty="0" smtClean="0"/>
              <a:t>377 </a:t>
            </a:r>
            <a:r>
              <a:rPr lang="ru-RU" sz="1200" b="1" dirty="0"/>
              <a:t>с. </a:t>
            </a:r>
            <a:endParaRPr lang="ru-RU" sz="1200" b="1" dirty="0" smtClean="0"/>
          </a:p>
          <a:p>
            <a:pPr algn="just"/>
            <a:endParaRPr lang="ru-RU" sz="1200" dirty="0"/>
          </a:p>
          <a:p>
            <a:pPr algn="just"/>
            <a:r>
              <a:rPr lang="ru-RU" sz="1200" dirty="0"/>
              <a:t>Города и поселки строятся на площади, которую характеризуют определенные условия: рельеф, уровень грунтовых вод, возможность затопления паводковыми водами и т.д. Средства инженерного обустройства позволяют сделать территорию площади наиболее пригодной для строительства и эксплуатации архитектурных сооружений. В учебном пособии рассматриваются способы и технологии инженерного обустройства территорий: мелиоративные работы, орошение, рекультивация земель, агролесомелиорация, защитное лесоразведение, озеленение, строительство дорог и др.</a:t>
            </a:r>
          </a:p>
        </p:txBody>
      </p:sp>
      <p:pic>
        <p:nvPicPr>
          <p:cNvPr id="3" name="Picture 8" descr="https://alifba.ru/storage/img/products/171373/cover%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231870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s://znanium.com/cover/1855/1855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318708" cy="32175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5654" y="4012442"/>
            <a:ext cx="6548833" cy="2308324"/>
          </a:xfrm>
          <a:prstGeom prst="rect">
            <a:avLst/>
          </a:prstGeom>
        </p:spPr>
        <p:txBody>
          <a:bodyPr wrap="square">
            <a:spAutoFit/>
          </a:bodyPr>
          <a:lstStyle/>
          <a:p>
            <a:pPr algn="just"/>
            <a:r>
              <a:rPr lang="ru-RU" sz="1200" b="1" dirty="0"/>
              <a:t>Санитарно-техническое оборудование зданий: учебник / Ю. М. Варфоломеев, В. А. Орлов; Под общ. ред. Ю. М. Варфоломеева. – Москва : НИЦ ИНФРА-М, </a:t>
            </a:r>
            <a:r>
              <a:rPr lang="ru-RU" sz="1200" b="1" dirty="0" smtClean="0"/>
              <a:t>2024. </a:t>
            </a:r>
            <a:r>
              <a:rPr lang="ru-RU" sz="1200" b="1" dirty="0"/>
              <a:t>— 249 с. — (Среднее профессиональное образование</a:t>
            </a:r>
            <a:r>
              <a:rPr lang="ru-RU" sz="1200" b="1" dirty="0" smtClean="0"/>
              <a:t>).</a:t>
            </a:r>
          </a:p>
          <a:p>
            <a:pPr algn="just"/>
            <a:endParaRPr lang="ru-RU" sz="1200" b="1" dirty="0"/>
          </a:p>
          <a:p>
            <a:pPr algn="just"/>
            <a:r>
              <a:rPr lang="ru-RU" sz="1200" dirty="0"/>
              <a:t>В учебнике изложены основные сведения по </a:t>
            </a:r>
            <a:r>
              <a:rPr lang="ru-RU" sz="1200" dirty="0" smtClean="0"/>
              <a:t>санитарно-техническим </a:t>
            </a:r>
            <a:r>
              <a:rPr lang="ru-RU" sz="1200" dirty="0"/>
              <a:t>устройствам и оборудованию инженерных систем жилых и общественных зданий, коммунальных и промышленных объектов. Описание оборудования дано в соответствии с его функциональным назначением на объектах строительства — теплоснабжение и вентиляция, холодное и горячее водоснабжение, водоотведение и мусороудаление. В соответствии с нормативно-методическими требованиями отражены современные достижения науки и технологии строительства, ремонта и эксплуатации </a:t>
            </a:r>
            <a:r>
              <a:rPr lang="ru-RU" sz="1200" dirty="0" smtClean="0"/>
              <a:t>санитарно-технического </a:t>
            </a:r>
            <a:r>
              <a:rPr lang="ru-RU" sz="1200" dirty="0"/>
              <a:t>оборудования.</a:t>
            </a:r>
          </a:p>
        </p:txBody>
      </p:sp>
    </p:spTree>
    <p:extLst>
      <p:ext uri="{BB962C8B-B14F-4D97-AF65-F5344CB8AC3E}">
        <p14:creationId xmlns:p14="http://schemas.microsoft.com/office/powerpoint/2010/main" val="367144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истемы отопления, вентиляции и кондиционирования зданий: устройство, монтаж и эксплуа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16632"/>
            <a:ext cx="230102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504967"/>
            <a:ext cx="6535187" cy="2574877"/>
          </a:xfrm>
          <a:prstGeom prst="rect">
            <a:avLst/>
          </a:prstGeom>
        </p:spPr>
        <p:txBody>
          <a:bodyPr wrap="square">
            <a:spAutoFit/>
          </a:bodyPr>
          <a:lstStyle/>
          <a:p>
            <a:pPr algn="just"/>
            <a:r>
              <a:rPr lang="ru-RU" sz="1200" b="1" dirty="0"/>
              <a:t>Фокин С. В. Системы отопления, вентиляции и кондиционирования зданий: устройство, монтаж и эксплуатация : учебное пособие / С. В. Фокин, О. Н. Шпортько. — Москва : КноРус, </a:t>
            </a:r>
            <a:r>
              <a:rPr lang="ru-RU" sz="1200" b="1" dirty="0" smtClean="0"/>
              <a:t>2023. </a:t>
            </a:r>
            <a:r>
              <a:rPr lang="ru-RU" sz="1200" b="1" dirty="0"/>
              <a:t>— </a:t>
            </a:r>
            <a:r>
              <a:rPr lang="ru-RU" sz="1200" b="1" dirty="0" smtClean="0"/>
              <a:t>366</a:t>
            </a:r>
            <a:r>
              <a:rPr lang="ru-RU" sz="1200" b="1" dirty="0"/>
              <a:t> с. — (Среднее профессиональное образование).</a:t>
            </a:r>
            <a:endParaRPr lang="ru-RU" sz="1200" b="1" dirty="0" smtClean="0"/>
          </a:p>
          <a:p>
            <a:endParaRPr lang="ru-RU" sz="1200" dirty="0"/>
          </a:p>
          <a:p>
            <a:pPr algn="just"/>
            <a:r>
              <a:rPr lang="ru-RU" sz="1200" dirty="0"/>
              <a:t>Изложены теоретические и практические вопросы монтажа и эксплуатации сантехнических устройств и вентиляции, в частности оборудования, входящего в состав систем отопления, вентиляции и кондиционирования. Рассматриваются современные технологии создания комфортных условий жизнедеятельности человека. Приводится описание оборудования, необходимого для коммерческого учета используемых ресурсов. Особое внимание уделяется автоматизации процесса эксплуатации оборудования. Содержит контрольные вопросы и словарь терминов.</a:t>
            </a:r>
          </a:p>
        </p:txBody>
      </p:sp>
      <p:pic>
        <p:nvPicPr>
          <p:cNvPr id="4" name="Picture 4" descr="Обложка книги ИНЖЕНЕРНАЯ ПОДГОТОВКА ГОРОДСКИХ ТЕРРИТОРИЙ Клиорина Г. И., Осин В. А., Шумилов М. 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29301" y="3698542"/>
            <a:ext cx="6535185" cy="3046988"/>
          </a:xfrm>
          <a:prstGeom prst="rect">
            <a:avLst/>
          </a:prstGeom>
        </p:spPr>
        <p:txBody>
          <a:bodyPr wrap="square">
            <a:spAutoFit/>
          </a:bodyPr>
          <a:lstStyle/>
          <a:p>
            <a:pPr algn="just"/>
            <a:r>
              <a:rPr lang="ru-RU" sz="1200" b="1" dirty="0"/>
              <a:t>Клиорина Г. И.  Инженерная подготовка городских территорий : учебник для СПО / Г. И. Клиорина, В. А. Осин, М. С. Шумилов. — 2-е изд., испр. и доп. — Москва : Издательство Юрайт, </a:t>
            </a:r>
            <a:r>
              <a:rPr lang="ru-RU" sz="1200" b="1" dirty="0" smtClean="0"/>
              <a:t>2024. </a:t>
            </a:r>
            <a:r>
              <a:rPr lang="ru-RU" sz="1200" b="1" dirty="0"/>
              <a:t>— 331 с. — (Профессиональное образование</a:t>
            </a:r>
            <a:r>
              <a:rPr lang="ru-RU" sz="1200" b="1" dirty="0" smtClean="0"/>
              <a:t>).</a:t>
            </a:r>
          </a:p>
          <a:p>
            <a:pPr algn="just"/>
            <a:endParaRPr lang="ru-RU" sz="1200" dirty="0"/>
          </a:p>
          <a:p>
            <a:pPr algn="just"/>
            <a:r>
              <a:rPr lang="ru-RU" sz="1200" dirty="0"/>
              <a:t>Учебник посвящен вопросам инженерной подготовки городских территорий. В нем последовательно изложены вопросы градостроительной оценки природных условий территории, описаны принципы и методика мероприятий инженерной подготовки, включая защиту от опасных физико-геологических процессов. Рассмотрены особенности строительства и эксплуатации инженерных сооружений. Раскрыты общие и специальные мероприятия по инженерной подготовке: земляные работы, планировка улиц, территорий промышленных предприятий, проектирование дождевой сети, защита от подтопления, подготовка заторфованных территорий, инженерная подготовка местности с оползневыми явлениями, особенности освоения территорий с сейсмическими явлениями и др.</a:t>
            </a:r>
          </a:p>
        </p:txBody>
      </p:sp>
    </p:spTree>
    <p:extLst>
      <p:ext uri="{BB962C8B-B14F-4D97-AF65-F5344CB8AC3E}">
        <p14:creationId xmlns:p14="http://schemas.microsoft.com/office/powerpoint/2010/main" val="396209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15/18155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822"/>
            <a:ext cx="2304256" cy="31449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2" y="436728"/>
            <a:ext cx="6607194" cy="2492990"/>
          </a:xfrm>
          <a:prstGeom prst="rect">
            <a:avLst/>
          </a:prstGeom>
        </p:spPr>
        <p:txBody>
          <a:bodyPr wrap="square">
            <a:spAutoFit/>
          </a:bodyPr>
          <a:lstStyle/>
          <a:p>
            <a:pPr algn="just"/>
            <a:r>
              <a:rPr lang="ru-RU" sz="1200" b="1" dirty="0"/>
              <a:t>Варфоломеев Ю. М. Отопление и тепловые сети : учебник / Ю. М. Варфоломеев, О. Я. Кокорин. – изд. испр. – Москва : ИНФРA-М, 2022. – 480 с. — (Среднее профессиональное образование). </a:t>
            </a:r>
            <a:endParaRPr lang="ru-RU" sz="1200" b="1" dirty="0" smtClean="0"/>
          </a:p>
          <a:p>
            <a:pPr algn="just"/>
            <a:endParaRPr lang="ru-RU" sz="1200" dirty="0"/>
          </a:p>
          <a:p>
            <a:pPr algn="just"/>
            <a:r>
              <a:rPr lang="ru-RU" sz="1200" dirty="0"/>
              <a:t>В учебнике рассмотрено назначение систем отопления и тепловых сетей, приводится теплотехнический расчет режимов отопления помещений здания, излагаются конструктивные особенности нагревательных приборов для различных методов отопления. Дано описание разновидностей и устройства систем водяного, парового и панельно-лучистого отопления, а также тепловых и гидравлических режимов тепловых сетей. Изложены методы автоматизации систем отопления и учета теплоты. Приводятся методы энергосбережения и экономии тепловой энергии. Содержится материал по основам проектирования и эксплуатации центральных систем отопления и тепловых сетей. </a:t>
            </a:r>
          </a:p>
        </p:txBody>
      </p:sp>
      <p:pic>
        <p:nvPicPr>
          <p:cNvPr id="4" name="Picture 4" descr="https://znanium.com/cover/1859/18596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43910"/>
            <a:ext cx="2304256" cy="30735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5654" y="4039737"/>
            <a:ext cx="6620839" cy="1754326"/>
          </a:xfrm>
          <a:prstGeom prst="rect">
            <a:avLst/>
          </a:prstGeom>
        </p:spPr>
        <p:txBody>
          <a:bodyPr wrap="square">
            <a:spAutoFit/>
          </a:bodyPr>
          <a:lstStyle/>
          <a:p>
            <a:pPr algn="just"/>
            <a:r>
              <a:rPr lang="ru-RU" sz="1200" b="1" dirty="0"/>
              <a:t>Водоотведение : учебник / Ю. В. Воронов, Е. В. Алексеев, В. П. Саломеев, Е. А. Пугачёв ; под общ. ред. Ю. В. Воронова. — Москва : ИНФРА-М, </a:t>
            </a:r>
            <a:r>
              <a:rPr lang="ru-RU" sz="1200" b="1" dirty="0" smtClean="0"/>
              <a:t>2023. </a:t>
            </a:r>
            <a:r>
              <a:rPr lang="ru-RU" sz="1200" b="1" dirty="0"/>
              <a:t>— 415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сведения о системах водоотведения и технология очистки бытовых и производственных сточных вод и обработки осадков. Рассмотрены вопросы проектирования и расчета водоотводящих сетей и сооружений. Отражены достижения науки и техники в области отведения и очистки сточных вод.</a:t>
            </a:r>
          </a:p>
        </p:txBody>
      </p:sp>
    </p:spTree>
    <p:extLst>
      <p:ext uri="{BB962C8B-B14F-4D97-AF65-F5344CB8AC3E}">
        <p14:creationId xmlns:p14="http://schemas.microsoft.com/office/powerpoint/2010/main" val="135952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928048"/>
            <a:ext cx="6552728" cy="1384995"/>
          </a:xfrm>
          <a:prstGeom prst="rect">
            <a:avLst/>
          </a:prstGeom>
        </p:spPr>
        <p:txBody>
          <a:bodyPr wrap="square">
            <a:spAutoFit/>
          </a:bodyPr>
          <a:lstStyle/>
          <a:p>
            <a:pPr algn="just"/>
            <a:r>
              <a:rPr lang="ru-RU" sz="1200" b="1" dirty="0"/>
              <a:t>Водоснабжение : учебник / М. А. Сомов, Л. А. Квитка. — Москва : ИНФРА-М, 2021. — 287 с. — (Среднее профессиональное образование</a:t>
            </a:r>
            <a:r>
              <a:rPr lang="ru-RU" sz="1200" b="1" dirty="0" smtClean="0"/>
              <a:t>).</a:t>
            </a:r>
          </a:p>
          <a:p>
            <a:pPr algn="just"/>
            <a:endParaRPr lang="ru-RU" sz="1200" dirty="0"/>
          </a:p>
          <a:p>
            <a:pPr algn="just"/>
            <a:r>
              <a:rPr lang="ru-RU" sz="1200" dirty="0"/>
              <a:t>В учебнике приведены основные сведения о системах водоснабжения, условиях работы и конструкциях основных водопроводных сооружений, а также методы их расчета и проектирования. Рассмотрены характерные особенности систем муниципального и сельскохозяйственного водоснабжения. </a:t>
            </a:r>
          </a:p>
        </p:txBody>
      </p:sp>
      <p:pic>
        <p:nvPicPr>
          <p:cNvPr id="4098" name="Picture 2" descr="https://znanium.com/cover/1248/1248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7626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znanium.com/cover/1789/17890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46" y="3501008"/>
            <a:ext cx="2350022" cy="32788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4326339"/>
            <a:ext cx="6552728" cy="1754326"/>
          </a:xfrm>
          <a:prstGeom prst="rect">
            <a:avLst/>
          </a:prstGeom>
        </p:spPr>
        <p:txBody>
          <a:bodyPr wrap="square">
            <a:spAutoFit/>
          </a:bodyPr>
          <a:lstStyle/>
          <a:p>
            <a:pPr algn="just"/>
            <a:r>
              <a:rPr lang="ru-RU" sz="1200" b="1" dirty="0"/>
              <a:t>Сибикин Ю. Д. Электроснабжение промышленных и гражданских зданий : учебник / Ю. Д. Сибикин. — 5-е изд., перераб. и доп. — Москва : ИНФРА-М, </a:t>
            </a:r>
            <a:r>
              <a:rPr lang="ru-RU" sz="1200" b="1" dirty="0" smtClean="0"/>
              <a:t>2023. </a:t>
            </a:r>
            <a:r>
              <a:rPr lang="ru-RU" sz="1200" b="1" dirty="0"/>
              <a:t>— 405 с. — (Среднее профессиональное образование). </a:t>
            </a:r>
            <a:endParaRPr lang="ru-RU" sz="1200" b="1" dirty="0" smtClean="0"/>
          </a:p>
          <a:p>
            <a:pPr algn="just"/>
            <a:endParaRPr lang="ru-RU" sz="1200" b="1" dirty="0"/>
          </a:p>
          <a:p>
            <a:pPr algn="just"/>
            <a:r>
              <a:rPr lang="ru-RU" sz="1200" dirty="0"/>
              <a:t>Приведены сведения о системах электроснабжения, даны методические рекомендации по выбору их параметров. Описано электрооборудование электростанций и подстанций, промышленных предприятий и гражданских зданий. Рассмотрена конструкция распределительных устройств, релейной защиты и автоматики. Освещены вопросы электробезопасности. </a:t>
            </a:r>
          </a:p>
        </p:txBody>
      </p:sp>
    </p:spTree>
    <p:extLst>
      <p:ext uri="{BB962C8B-B14F-4D97-AF65-F5344CB8AC3E}">
        <p14:creationId xmlns:p14="http://schemas.microsoft.com/office/powerpoint/2010/main" val="3358316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740" y="1651379"/>
            <a:ext cx="7647676" cy="3539430"/>
          </a:xfrm>
          <a:prstGeom prst="rect">
            <a:avLst/>
          </a:prstGeom>
        </p:spPr>
        <p:txBody>
          <a:bodyPr wrap="square">
            <a:spAutoFit/>
          </a:bodyPr>
          <a:lstStyle/>
          <a:p>
            <a:pPr algn="ctr"/>
            <a:r>
              <a:rPr lang="ru-RU" sz="3200" b="1" dirty="0"/>
              <a:t>ОП.06 </a:t>
            </a:r>
            <a:endParaRPr lang="ru-RU" sz="3200" b="1" dirty="0" smtClean="0"/>
          </a:p>
          <a:p>
            <a:pPr algn="ctr"/>
            <a:r>
              <a:rPr lang="ru-RU" sz="3200" b="1" dirty="0" smtClean="0"/>
              <a:t>ИНФОРМАЦИОННЫЕ </a:t>
            </a:r>
            <a:r>
              <a:rPr lang="ru-RU" sz="3200" b="1" dirty="0"/>
              <a:t>ТЕХНОЛОГИИ В ПРОФЕССИОНАЛЬНОЙ ДЕЯТЕЛЬНОСТИ / </a:t>
            </a:r>
            <a:r>
              <a:rPr lang="ru-RU" sz="3200" b="1" dirty="0" smtClean="0"/>
              <a:t>АДАПТИВНЫЕ </a:t>
            </a:r>
            <a:r>
              <a:rPr lang="ru-RU" sz="3200" b="1" dirty="0"/>
              <a:t>ИНФОРМАЦИОННЫЕ И КОММУНИКАЦИОННЫЕ ТЕХНОЛОГИИ</a:t>
            </a:r>
            <a:endParaRPr lang="ru-RU" sz="3200" dirty="0"/>
          </a:p>
        </p:txBody>
      </p:sp>
    </p:spTree>
    <p:extLst>
      <p:ext uri="{BB962C8B-B14F-4D97-AF65-F5344CB8AC3E}">
        <p14:creationId xmlns:p14="http://schemas.microsoft.com/office/powerpoint/2010/main" val="3869425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ИНФОРМАЦИОННЫЕ ТЕХНОЛОГИИ Советов Б. Я., Цехановский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4"/>
            <a:ext cx="2415654" cy="363887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627797"/>
            <a:ext cx="6548834"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7-е изд., перераб. и доп. — Москва : Издательство Юрайт, </a:t>
            </a:r>
            <a:r>
              <a:rPr lang="ru-RU" sz="1200" b="1" dirty="0" smtClean="0"/>
              <a:t>2024. </a:t>
            </a:r>
            <a:r>
              <a:rPr lang="ru-RU" sz="1200" b="1" dirty="0"/>
              <a:t>— 327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
        <p:nvSpPr>
          <p:cNvPr id="4" name="Прямоугольник 3"/>
          <p:cNvSpPr/>
          <p:nvPr/>
        </p:nvSpPr>
        <p:spPr>
          <a:xfrm>
            <a:off x="2415654" y="4018016"/>
            <a:ext cx="6552728"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 В. Прохорский. — Москва : КноРус, </a:t>
            </a:r>
            <a:r>
              <a:rPr lang="ru-RU" sz="1200" b="1" dirty="0" smtClean="0"/>
              <a:t>2023. </a:t>
            </a:r>
            <a:r>
              <a:rPr lang="ru-RU" sz="1200" b="1" dirty="0"/>
              <a:t>— </a:t>
            </a:r>
            <a:r>
              <a:rPr lang="ru-RU" sz="1200" b="1" dirty="0" smtClean="0"/>
              <a:t>247</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5" name="Picture 2" descr="Информационные технологии в архитектуре и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98" y="3645024"/>
            <a:ext cx="2304256" cy="310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3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НАЧЕРТАТЕЛЬНАЯ ГЕОМЕТРИЯ Чекмарев А.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20994" cy="36426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5" y="201881"/>
            <a:ext cx="6408713" cy="3046988"/>
          </a:xfrm>
          <a:prstGeom prst="rect">
            <a:avLst/>
          </a:prstGeom>
        </p:spPr>
        <p:txBody>
          <a:bodyPr wrap="square">
            <a:spAutoFit/>
          </a:bodyPr>
          <a:lstStyle/>
          <a:p>
            <a:pPr algn="just"/>
            <a:r>
              <a:rPr lang="ru-RU" sz="1200" b="1" dirty="0"/>
              <a:t>Чекмарев  А. А. Начертательная геометрия : учебник для СПО / А. А. Чекмарев. — 2-е изд., испр. и доп. — Москва : Издательство Юрайт, </a:t>
            </a:r>
            <a:r>
              <a:rPr lang="ru-RU" sz="1200" b="1" dirty="0" smtClean="0"/>
              <a:t>2024. </a:t>
            </a:r>
            <a:r>
              <a:rPr lang="ru-RU" sz="1200" b="1" dirty="0"/>
              <a:t>— 147 с. </a:t>
            </a:r>
            <a:endParaRPr lang="ru-RU" sz="1200" b="1" dirty="0" smtClean="0"/>
          </a:p>
          <a:p>
            <a:endParaRPr lang="ru-RU" sz="1200" dirty="0"/>
          </a:p>
          <a:p>
            <a:pPr algn="just"/>
            <a:r>
              <a:rPr lang="ru-RU" sz="1200" dirty="0"/>
              <a:t>Потребность в изображениях пространственных предметов на плоскости возникла в связи с решением различных практических вопросов (например, строительство зданий и других инженерных сооружений, развитие живописи и архитектуры, техники и т. п.). Особенно большое значение имеют чертежи, получаемые проектированием (проецированием) данной фигуры на плоскость (проекционные чертежи). Предметом начертательной геометрии является изложение и обоснование способов построения изображений пространственных форм на плоскости и способов решения задач геометрического характера по заданным изображениям этих форм. Изображения, построенные по правилам, изучаемым в начертательной геометрии, позволяют представить мысленно форму предметов и их взаимное расположение в пространстве, определить их размеры, исследовать геометрические свойства, присущие изображаемому предмету.</a:t>
            </a:r>
          </a:p>
        </p:txBody>
      </p:sp>
      <p:sp>
        <p:nvSpPr>
          <p:cNvPr id="4" name="Прямоугольник 3"/>
          <p:cNvSpPr/>
          <p:nvPr/>
        </p:nvSpPr>
        <p:spPr>
          <a:xfrm>
            <a:off x="2555776" y="3907120"/>
            <a:ext cx="6408712" cy="2308324"/>
          </a:xfrm>
          <a:prstGeom prst="rect">
            <a:avLst/>
          </a:prstGeom>
        </p:spPr>
        <p:txBody>
          <a:bodyPr wrap="square">
            <a:spAutoFit/>
          </a:bodyPr>
          <a:lstStyle/>
          <a:p>
            <a:pPr lvl="0" algn="just">
              <a:defRPr/>
            </a:pPr>
            <a:r>
              <a:rPr lang="ru-RU" sz="1200" b="1" dirty="0"/>
              <a:t>Георгиевский О. В. Инженерная графика для строителей : учебник / О. В. Георгиевский. — Москва : Кнорус, </a:t>
            </a:r>
            <a:r>
              <a:rPr lang="ru-RU" sz="1200" b="1" dirty="0" smtClean="0"/>
              <a:t>2024. </a:t>
            </a:r>
            <a:r>
              <a:rPr lang="ru-RU" sz="1200" b="1" dirty="0"/>
              <a:t>— 220 с. — (Среднее профессиональное образование). </a:t>
            </a:r>
            <a:endParaRPr lang="ru-RU" sz="1200" b="1" dirty="0" smtClean="0"/>
          </a:p>
          <a:p>
            <a:pPr lvl="0" algn="just">
              <a:defRPr/>
            </a:pPr>
            <a:endParaRPr lang="ru-RU" sz="1200" kern="0" dirty="0">
              <a:solidFill>
                <a:prstClr val="white"/>
              </a:solidFill>
            </a:endParaRPr>
          </a:p>
          <a:p>
            <a:pPr lvl="0" algn="just">
              <a:defRPr/>
            </a:pPr>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a:t>
            </a:r>
            <a:r>
              <a:rPr lang="ru-RU" sz="1200" dirty="0" smtClean="0"/>
              <a:t>специальностей. Соответствует </a:t>
            </a:r>
            <a:r>
              <a:rPr lang="ru-RU" sz="1200" dirty="0"/>
              <a:t>ФГОС СПО последнего поколения.</a:t>
            </a:r>
            <a:endParaRPr lang="ru-RU" kern="0" dirty="0">
              <a:solidFill>
                <a:prstClr val="white"/>
              </a:solidFill>
            </a:endParaRPr>
          </a:p>
        </p:txBody>
      </p:sp>
      <p:pic>
        <p:nvPicPr>
          <p:cNvPr id="5" name="Picture 2" descr="Инженерная графика для строител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32" y="3573246"/>
            <a:ext cx="2251057" cy="324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273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7" y="3315622"/>
            <a:ext cx="2578070" cy="36004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712190"/>
            <a:ext cx="6408711"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2024. </a:t>
            </a:r>
            <a:r>
              <a:rPr lang="ru-RU" sz="1200" b="1" dirty="0"/>
              <a:t>— 258 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pic>
        <p:nvPicPr>
          <p:cNvPr id="4098" name="Picture 2" descr="Информационные технологии в архитектуре и строительстве.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02" y="177420"/>
            <a:ext cx="2229458" cy="31795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559557"/>
            <a:ext cx="6521539" cy="2308324"/>
          </a:xfrm>
          <a:prstGeom prst="rect">
            <a:avLst/>
          </a:prstGeom>
        </p:spPr>
        <p:txBody>
          <a:bodyPr wrap="square">
            <a:spAutoFit/>
          </a:bodyPr>
          <a:lstStyle/>
          <a:p>
            <a:pPr algn="just"/>
            <a:r>
              <a:rPr lang="ru-RU" sz="1200" b="1" dirty="0"/>
              <a:t>Прохорский Г.В. Информационные технологии в архитектуре и строительстве. Практикум : учебное пособие / Г.В. Прохорский. — Москва : КноРус, 2023. —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t>
            </a:r>
            <a:r>
              <a:rPr lang="ru-RU" sz="1200" dirty="0" smtClean="0"/>
              <a:t>AutoCAD.</a:t>
            </a:r>
            <a:r>
              <a:rPr lang="ru-RU" sz="1200" dirty="0"/>
              <a:t/>
            </a:r>
            <a:br>
              <a:rPr lang="ru-RU" sz="1200" dirty="0"/>
            </a:br>
            <a:endParaRPr lang="ru-RU" sz="1200" dirty="0"/>
          </a:p>
        </p:txBody>
      </p:sp>
    </p:spTree>
    <p:extLst>
      <p:ext uri="{BB962C8B-B14F-4D97-AF65-F5344CB8AC3E}">
        <p14:creationId xmlns:p14="http://schemas.microsoft.com/office/powerpoint/2010/main" val="86611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формационные технологии в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59" y="218356"/>
            <a:ext cx="2238499"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56597" y="504967"/>
            <a:ext cx="6507891"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Е. В. Филимонова. — Москва : Юстиция, </a:t>
            </a:r>
            <a:r>
              <a:rPr lang="ru-RU" sz="1200" b="1" dirty="0" smtClean="0"/>
              <a:t>2023. </a:t>
            </a:r>
            <a:r>
              <a:rPr lang="ru-RU" sz="1200" b="1" dirty="0"/>
              <a:t>— 482 с. – (Среднее профессиональное образование</a:t>
            </a:r>
            <a:r>
              <a:rPr lang="ru-RU" sz="1200" b="1" dirty="0" smtClean="0"/>
              <a:t>).</a:t>
            </a:r>
          </a:p>
          <a:p>
            <a:pPr algn="just"/>
            <a:endParaRPr lang="ru-RU" sz="1200"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sp>
        <p:nvSpPr>
          <p:cNvPr id="5" name="Прямоугольник 4"/>
          <p:cNvSpPr/>
          <p:nvPr/>
        </p:nvSpPr>
        <p:spPr>
          <a:xfrm>
            <a:off x="2407348" y="3944202"/>
            <a:ext cx="6557140" cy="2123658"/>
          </a:xfrm>
          <a:prstGeom prst="rect">
            <a:avLst/>
          </a:prstGeom>
        </p:spPr>
        <p:txBody>
          <a:bodyPr wrap="square">
            <a:spAutoFit/>
          </a:bodyPr>
          <a:lstStyle/>
          <a:p>
            <a:pPr algn="just"/>
            <a:r>
              <a:rPr lang="ru-RU" sz="1200" b="1" dirty="0"/>
              <a:t>Гаврилов М. В.</a:t>
            </a:r>
            <a:r>
              <a:rPr lang="ru-RU" sz="1200" b="1" i="1" dirty="0"/>
              <a:t> </a:t>
            </a:r>
            <a:r>
              <a:rPr lang="ru-RU" sz="1200" b="1" dirty="0"/>
              <a:t> Информатика и информационные технологии : учебник для СПО / М. В. Гаврилов, В. А. Климов. — </a:t>
            </a:r>
            <a:r>
              <a:rPr lang="ru-RU" sz="1200" b="1" dirty="0" smtClean="0"/>
              <a:t>5-е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355</a:t>
            </a:r>
            <a:r>
              <a:rPr lang="ru-RU" sz="1200" b="1" dirty="0"/>
              <a:t>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7170" name="Picture 2" descr="Обложка книги ИНФОРМАТИКА И ИНФОРМАЦИОННЫЕ ТЕХНОЛОГИИ Гаврилов М. В., Климов В.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04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245660"/>
            <a:ext cx="6521538" cy="2677656"/>
          </a:xfrm>
          <a:prstGeom prst="rect">
            <a:avLst/>
          </a:prstGeom>
        </p:spPr>
        <p:txBody>
          <a:bodyPr wrap="square">
            <a:spAutoFit/>
          </a:bodyPr>
          <a:lstStyle/>
          <a:p>
            <a:pPr algn="just"/>
            <a:r>
              <a:rPr lang="ru-RU" sz="1200" b="1" dirty="0"/>
              <a:t>Организационное и правовое обеспечение информационной безопасности : учебник и практикум для СПО / Т. А. Полякова, А. А. Стрельцов, С. Г. Чубукова, В. А. Ниесов ; ответственный редактор Т. А. Полякова, А. А. Стрельцов. — Москва : Издательство Юрайт, </a:t>
            </a:r>
            <a:r>
              <a:rPr lang="ru-RU" sz="1200" b="1" dirty="0" smtClean="0"/>
              <a:t>2024.</a:t>
            </a:r>
            <a:r>
              <a:rPr lang="ru-RU" sz="1200" b="1" dirty="0"/>
              <a:t> — 325 с. — (Профессиональное образование</a:t>
            </a:r>
            <a:r>
              <a:rPr lang="ru-RU" sz="1200" b="1" dirty="0" smtClean="0"/>
              <a:t>).</a:t>
            </a:r>
          </a:p>
          <a:p>
            <a:pPr algn="just"/>
            <a:endParaRPr lang="ru-RU" sz="1200" b="1" dirty="0"/>
          </a:p>
          <a:p>
            <a:pPr algn="just"/>
            <a:r>
              <a:rPr lang="ru-RU" sz="1200" dirty="0"/>
              <a:t>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 общества и государства. Подробно освещены основные институты правового обеспечений информационной безопасности: правовые режимы защиты информации, государственной, служебной и коммерческой тайн, персональных данных, юридической ответственности за правонарушения в области информационной безопасности, а также структура организационного обеспечения информационной безопасности. </a:t>
            </a:r>
          </a:p>
        </p:txBody>
      </p:sp>
      <p:pic>
        <p:nvPicPr>
          <p:cNvPr id="3" name="Picture 6" descr="Обложка книги ОРГАНИЗАЦИОННОЕ И ПРАВОВОЕ ОБЕСПЕЧЕНИЕ ИНФОРМАЦИОННОЙ БЕЗОПАСНОСТИ Полякова Т. А., Стрельцов А. А., Чубукова С. Г., Ниесов В. А. ; Отв. ред. Полякова Т. А., Стрельцо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36304"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50" y="3452884"/>
            <a:ext cx="6521538" cy="2862322"/>
          </a:xfrm>
          <a:prstGeom prst="rect">
            <a:avLst/>
          </a:prstGeom>
        </p:spPr>
        <p:txBody>
          <a:bodyPr wrap="square">
            <a:spAutoFit/>
          </a:bodyPr>
          <a:lstStyle/>
          <a:p>
            <a:pPr algn="just"/>
            <a:r>
              <a:rPr lang="x-none" sz="1200" b="1"/>
              <a:t>Куприянов Д. В. Информационное обеспечение профессиональной деятельности : учебник и практикум для СПО / Д. В. Куприянов. </a:t>
            </a:r>
            <a:r>
              <a:rPr lang="ru-RU" sz="1200" b="1" dirty="0"/>
              <a:t>— 2-е изд., перераб. и доп. </a:t>
            </a:r>
            <a:r>
              <a:rPr lang="x-none" sz="1200" b="1"/>
              <a:t>— М</a:t>
            </a:r>
            <a:r>
              <a:rPr lang="ru-RU" sz="1200" b="1" dirty="0" smtClean="0"/>
              <a:t>осква </a:t>
            </a:r>
            <a:r>
              <a:rPr lang="x-none" sz="1200" b="1" smtClean="0"/>
              <a:t>: </a:t>
            </a:r>
            <a:r>
              <a:rPr lang="x-none" sz="1200" b="1"/>
              <a:t>Издательство Юрайт, 20</a:t>
            </a:r>
            <a:r>
              <a:rPr lang="ru-RU" sz="1200" b="1" dirty="0"/>
              <a:t>24</a:t>
            </a:r>
            <a:r>
              <a:rPr lang="x-none" sz="1200" b="1"/>
              <a:t>. — 2</a:t>
            </a:r>
            <a:r>
              <a:rPr lang="ru-RU" sz="1200" b="1" dirty="0"/>
              <a:t>83</a:t>
            </a:r>
            <a:r>
              <a:rPr lang="x-none" sz="1200" b="1"/>
              <a:t> с. — (Профессиональное образование</a:t>
            </a:r>
            <a:r>
              <a:rPr lang="x-none" sz="1200" b="1" smtClean="0"/>
              <a:t>).</a:t>
            </a:r>
            <a:endParaRPr lang="ru-RU" sz="1200" b="1" dirty="0" smtClean="0"/>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a:t>
            </a:r>
          </a:p>
        </p:txBody>
      </p:sp>
      <p:pic>
        <p:nvPicPr>
          <p:cNvPr id="5" name="Picture 2" descr="Обложка книги ИНФОРМАЦИОННОЕ ОБЕСПЕЧЕНИЕ ПРОФЕССИОНАЛЬНОЙ ДЕЯТЕЛЬНОСТИ Куприянов Д.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 y="3212977"/>
            <a:ext cx="2493942"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703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форматика и информационные технологии в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10" y="1530257"/>
            <a:ext cx="2263438" cy="30354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50" y="1801504"/>
            <a:ext cx="6521538" cy="2492990"/>
          </a:xfrm>
          <a:prstGeom prst="rect">
            <a:avLst/>
          </a:prstGeom>
        </p:spPr>
        <p:txBody>
          <a:bodyPr wrap="square">
            <a:spAutoFit/>
          </a:bodyPr>
          <a:lstStyle/>
          <a:p>
            <a:pPr algn="just"/>
            <a:r>
              <a:rPr lang="ru-RU" sz="1200" b="1" dirty="0"/>
              <a:t>Прохорский Г. В. Информатика и информационные технологии в профессиональной деятельности : учебное пособие / Г. В. Прохорский. — Москва : КноРус, </a:t>
            </a:r>
            <a:r>
              <a:rPr lang="ru-RU" sz="1200" b="1" dirty="0" smtClean="0"/>
              <a:t>2023. </a:t>
            </a:r>
            <a:r>
              <a:rPr lang="ru-RU" sz="1200" b="1" dirty="0"/>
              <a:t>— 271 с. — (Среднее профессиональное образование).</a:t>
            </a:r>
            <a:endParaRPr lang="ru-RU" sz="1200" b="1" dirty="0" smtClean="0"/>
          </a:p>
          <a:p>
            <a:pPr algn="just"/>
            <a:endParaRPr lang="ru-RU" sz="1200" dirty="0"/>
          </a:p>
          <a:p>
            <a:pPr algn="just"/>
            <a:r>
              <a:rPr lang="ru-RU" sz="1200" dirty="0"/>
              <a:t>Посвящено изучению принципов построения и методов работы с информационными технологиями и системами, используемыми в различных областях профессиональной деятельности. В курсе рассматриваются закономерности создания и функционирования информационных систем; основы государственной политики в области информатизации; методы и средства поиска, систематизации и обработки деловой информации. Целью курса является формирование и развитие компетенций студентов в области информатики и современных информационных технологий, используемых в туристической индустрии. </a:t>
            </a:r>
          </a:p>
        </p:txBody>
      </p:sp>
    </p:spTree>
    <p:extLst>
      <p:ext uri="{BB962C8B-B14F-4D97-AF65-F5344CB8AC3E}">
        <p14:creationId xmlns:p14="http://schemas.microsoft.com/office/powerpoint/2010/main" val="532535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9070" y="2222204"/>
            <a:ext cx="6555299" cy="1077218"/>
          </a:xfrm>
          <a:prstGeom prst="rect">
            <a:avLst/>
          </a:prstGeom>
        </p:spPr>
        <p:txBody>
          <a:bodyPr wrap="square">
            <a:spAutoFit/>
          </a:bodyPr>
          <a:lstStyle/>
          <a:p>
            <a:pPr algn="ctr"/>
            <a:r>
              <a:rPr lang="ru-RU" sz="3200" b="1" dirty="0"/>
              <a:t>ОП.07 </a:t>
            </a:r>
            <a:endParaRPr lang="ru-RU" sz="3200" b="1" dirty="0" smtClean="0"/>
          </a:p>
          <a:p>
            <a:pPr algn="ctr"/>
            <a:r>
              <a:rPr lang="ru-RU" sz="3200" b="1" dirty="0" smtClean="0"/>
              <a:t>ЭКОНОМИКА </a:t>
            </a:r>
            <a:r>
              <a:rPr lang="ru-RU" sz="3200" b="1" dirty="0"/>
              <a:t>ОТРАСЛИ</a:t>
            </a:r>
            <a:endParaRPr lang="ru-RU" sz="3200" dirty="0"/>
          </a:p>
        </p:txBody>
      </p:sp>
    </p:spTree>
    <p:extLst>
      <p:ext uri="{BB962C8B-B14F-4D97-AF65-F5344CB8AC3E}">
        <p14:creationId xmlns:p14="http://schemas.microsoft.com/office/powerpoint/2010/main" val="401435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znanium.com/cover/1788/17884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7976"/>
            <a:ext cx="2304256" cy="3085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409432"/>
            <a:ext cx="6624736" cy="2308324"/>
          </a:xfrm>
          <a:prstGeom prst="rect">
            <a:avLst/>
          </a:prstGeom>
        </p:spPr>
        <p:txBody>
          <a:bodyPr wrap="square">
            <a:spAutoFit/>
          </a:bodyPr>
          <a:lstStyle/>
          <a:p>
            <a:pPr algn="just"/>
            <a:r>
              <a:rPr lang="ru-RU" sz="1200" b="1" dirty="0" smtClean="0"/>
              <a:t>Акимов В. В. Экономика </a:t>
            </a:r>
            <a:r>
              <a:rPr lang="ru-RU" sz="1200" b="1" dirty="0"/>
              <a:t>отрасли (строительство) : учебник / В.В. Акимов, А.Г. Герасимова, Т.Н. Макарова, В.Ф. Мерзляков, К.А. Огай. — 2-е изд. — Москва: ИНФРА-М, 2022. — 300 с. — (Среднее профессиональное образование).</a:t>
            </a:r>
            <a:endParaRPr lang="ru-RU" sz="1200" b="1" dirty="0" smtClean="0"/>
          </a:p>
          <a:p>
            <a:pPr algn="just"/>
            <a:endParaRPr lang="ru-RU" sz="1200" dirty="0"/>
          </a:p>
          <a:p>
            <a:pPr algn="just"/>
            <a:r>
              <a:rPr lang="ru-RU" sz="1200" dirty="0"/>
              <a:t>Учебник раскрывает основные вопросы по курсу «Экономика отрасли» для обучающихся по строительным специальностям с целью получения среднего профессионального образования: место строительной отрасли в экономике страны; организационно-правовые формы строительных предприятий; ресурсы предприятия; организация, нормирование и оплата труда; издержки производства и себестоимость продукции; финансы предприятия, налогообложение, основы маркетинга, производственное планирование. Для учащихся средних специальных учебных заведений и системы повышения квалификации.</a:t>
            </a:r>
          </a:p>
        </p:txBody>
      </p:sp>
      <p:pic>
        <p:nvPicPr>
          <p:cNvPr id="6" name="Picture 4" descr="Экономика организации (предприят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39" y="3560565"/>
            <a:ext cx="2256185"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42948" y="3930555"/>
            <a:ext cx="6593547" cy="2308324"/>
          </a:xfrm>
          <a:prstGeom prst="rect">
            <a:avLst/>
          </a:prstGeom>
        </p:spPr>
        <p:txBody>
          <a:bodyPr wrap="square">
            <a:spAutoFit/>
          </a:bodyPr>
          <a:lstStyle/>
          <a:p>
            <a:pPr algn="just"/>
            <a:r>
              <a:rPr lang="ru-RU" sz="1200" b="1" dirty="0"/>
              <a:t>Грибов В. Д.  Экономика организации (предприятия) : учебник / В. Д. Грибов, В. П. Грузинов, В. 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a:t>
            </a:r>
          </a:p>
        </p:txBody>
      </p:sp>
    </p:spTree>
    <p:extLst>
      <p:ext uri="{BB962C8B-B14F-4D97-AF65-F5344CB8AC3E}">
        <p14:creationId xmlns:p14="http://schemas.microsoft.com/office/powerpoint/2010/main" val="3819592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382137"/>
            <a:ext cx="6648138" cy="2773191"/>
          </a:xfrm>
          <a:prstGeom prst="rect">
            <a:avLst/>
          </a:prstGeom>
        </p:spPr>
        <p:txBody>
          <a:bodyPr wrap="square">
            <a:spAutoFit/>
          </a:bodyPr>
          <a:lstStyle/>
          <a:p>
            <a:pPr algn="just"/>
            <a:r>
              <a:rPr lang="ru-RU" sz="1200" b="1" dirty="0"/>
              <a:t>Экономика строительства: учебник и практикум для СПО / А. С. Павлов. — 2-е изд., перераб. и доп. — Москва : Издательство Юрайт, 2024. — 752 с. — (Профессиональное образование</a:t>
            </a:r>
            <a:r>
              <a:rPr lang="ru-RU" sz="1200" b="1" dirty="0" smtClean="0"/>
              <a:t>).</a:t>
            </a:r>
          </a:p>
          <a:p>
            <a:pPr algn="just"/>
            <a:endParaRPr lang="ru-RU" sz="1200" dirty="0"/>
          </a:p>
          <a:p>
            <a:pPr algn="just"/>
            <a:r>
              <a:rPr lang="ru-RU" sz="1200" dirty="0"/>
              <a:t>В учебнике рассматривается экономика полного жизненного цикла строительного объекта от инвестиционного замысла до ликвидации. Подробно представлены специальные вопросы экономики, необходимые инженерному и руководящему персоналу строительных и проектных фирм, служб заказчика, другим заинтересованным лицам. Учебник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Они могут быть использованы для тестирования и самотестирования. Приводятся также практические задачи, решение которых позволит лучше подготовиться к практической деятельности.</a:t>
            </a:r>
          </a:p>
        </p:txBody>
      </p:sp>
      <p:pic>
        <p:nvPicPr>
          <p:cNvPr id="8194" name="Picture 2" descr="Обложка книги ЭКОНОМИКА СТРОИТЕЛЬСТВА  А. С. Павл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8" y="-103476"/>
            <a:ext cx="2617854"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27784" y="4203509"/>
            <a:ext cx="6408710" cy="1938992"/>
          </a:xfrm>
          <a:prstGeom prst="rect">
            <a:avLst/>
          </a:prstGeom>
        </p:spPr>
        <p:txBody>
          <a:bodyPr wrap="square">
            <a:spAutoFit/>
          </a:bodyPr>
          <a:lstStyle/>
          <a:p>
            <a:pPr algn="just"/>
            <a:r>
              <a:rPr lang="ru-RU" sz="1200" b="1" dirty="0"/>
              <a:t>Грибов В. Д.  Экономика организации (предприятия). Практикум : учебное пособие / В. Д. Грибов. — Москва : КноРус, </a:t>
            </a:r>
            <a:r>
              <a:rPr lang="ru-RU" sz="1200" b="1" dirty="0" smtClean="0"/>
              <a:t>2024. </a:t>
            </a:r>
            <a:r>
              <a:rPr lang="ru-RU" sz="1200" b="1" dirty="0"/>
              <a:t>— 196 с.  — (Среднее профессиональное образование</a:t>
            </a:r>
            <a:r>
              <a:rPr lang="ru-RU" sz="1200" b="1" dirty="0" smtClean="0"/>
              <a:t>).</a:t>
            </a:r>
          </a:p>
          <a:p>
            <a:pPr algn="just"/>
            <a:endParaRPr lang="ru-RU" sz="1200" b="1" dirty="0"/>
          </a:p>
          <a:p>
            <a:pPr algn="just"/>
            <a:r>
              <a:rPr lang="ru-RU" sz="1200" dirty="0" smtClean="0"/>
              <a:t>Содержит </a:t>
            </a:r>
            <a:r>
              <a:rPr lang="ru-RU" sz="1200" dirty="0"/>
              <a:t>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8" name="Picture 4" descr="Экономика организации (предприятия).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44" y="3501008"/>
            <a:ext cx="2287374" cy="328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13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7" y="696036"/>
            <a:ext cx="6552727" cy="1938992"/>
          </a:xfrm>
          <a:prstGeom prst="rect">
            <a:avLst/>
          </a:prstGeom>
        </p:spPr>
        <p:txBody>
          <a:bodyPr wrap="square">
            <a:spAutoFit/>
          </a:bodyPr>
          <a:lstStyle/>
          <a:p>
            <a:pPr algn="just"/>
            <a:r>
              <a:rPr lang="ru-RU" sz="1200" b="1" dirty="0"/>
              <a:t>Экономика строительства : учебник для СПО / Х. М. Гумба ; под общей редакцией Х. М. Гумба. — 4-е изд., перераб. и доп. — Москва : Издательство Юрайт, </a:t>
            </a:r>
            <a:r>
              <a:rPr lang="ru-RU" sz="1200" b="1" dirty="0" smtClean="0"/>
              <a:t>2024. </a:t>
            </a:r>
            <a:r>
              <a:rPr lang="ru-RU" sz="1200" b="1" dirty="0"/>
              <a:t>— 449 с. — (Профессиональное образование). </a:t>
            </a:r>
            <a:endParaRPr lang="ru-RU" sz="1200" b="1" dirty="0" smtClean="0"/>
          </a:p>
          <a:p>
            <a:pPr algn="just"/>
            <a:endParaRPr lang="ru-RU" sz="1200" dirty="0"/>
          </a:p>
          <a:p>
            <a:pPr algn="just"/>
            <a:r>
              <a:rPr lang="ru-RU" sz="1200" dirty="0"/>
              <a:t>Учебник, подготовленный ведущими преподавателями Национального исследовательского Московского государственного строительного университета, содержит систематизированное изложение вопросов теории и практики развития рыночных отношений в инвестиционно-строительной сфере. В издании отражена специфика отраслевой экономики, обусловленная особенностями строительного производства. </a:t>
            </a:r>
          </a:p>
        </p:txBody>
      </p:sp>
      <p:pic>
        <p:nvPicPr>
          <p:cNvPr id="3" name="Picture 2" descr="Обложка книги ЭКОНОМИКА СТРОИТЕЛЬСТВА Под общ. ред. Гумба Х.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 y="-79430"/>
            <a:ext cx="2470559" cy="37244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8" y="3835021"/>
            <a:ext cx="6593545" cy="2492990"/>
          </a:xfrm>
          <a:prstGeom prst="rect">
            <a:avLst/>
          </a:prstGeom>
        </p:spPr>
        <p:txBody>
          <a:bodyPr wrap="square">
            <a:spAutoFit/>
          </a:bodyPr>
          <a:lstStyle/>
          <a:p>
            <a:pPr algn="just"/>
            <a:r>
              <a:rPr lang="ru-RU" sz="1200" b="1" dirty="0"/>
              <a:t>Коршунова Е. Д. Экономика, организация и управление промышленным предприятием: учебник / Е. Д. Коршунова, О. В. Попова, И. Н. Дорожкин, О. Е. Зимовец. — Москва : КУРС: ИНФРА-М, </a:t>
            </a:r>
            <a:r>
              <a:rPr lang="ru-RU" sz="1200" b="1" dirty="0" smtClean="0"/>
              <a:t>2023. </a:t>
            </a:r>
            <a:r>
              <a:rPr lang="ru-RU" sz="1200" b="1" dirty="0"/>
              <a:t>— 272 с</a:t>
            </a:r>
            <a:r>
              <a:rPr lang="ru-RU" sz="1200" b="1" dirty="0" smtClean="0"/>
              <a:t>.</a:t>
            </a:r>
          </a:p>
          <a:p>
            <a:pPr algn="just"/>
            <a:endParaRPr lang="ru-RU" sz="1200" dirty="0"/>
          </a:p>
          <a:p>
            <a:pPr algn="just"/>
            <a:r>
              <a:rPr lang="ru-RU" sz="1200" dirty="0"/>
              <a:t>Учебник рассматривает актуальные вопросы деятельности промышленных предприятий в условиях формирования и развития рыночных отношений. В первой главе книги рассмотрены вопросы правового статуса предприятий (включая малые), и описан порядок формирования уставного капитала. Во второй и третьей главах освещены вопросы управления предприятием, рассмотрены теории мотивации трудовой деятельности, подходы к управлению организацией. В четвертой главе разобраны вопросы проектного управления, в пятой и шестой главах — экономические аспекты деятельности предприятия. Седьмая глава посвящена организации промышленного производства.</a:t>
            </a:r>
          </a:p>
        </p:txBody>
      </p:sp>
      <p:pic>
        <p:nvPicPr>
          <p:cNvPr id="5" name="Picture 2" descr="https://znanium.com/cover/1471/1471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63" y="3573016"/>
            <a:ext cx="2232248" cy="315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40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4" y="997297"/>
            <a:ext cx="6408713" cy="1938992"/>
          </a:xfrm>
          <a:prstGeom prst="rect">
            <a:avLst/>
          </a:prstGeom>
        </p:spPr>
        <p:txBody>
          <a:bodyPr wrap="square">
            <a:spAutoFit/>
          </a:bodyPr>
          <a:lstStyle/>
          <a:p>
            <a:pPr algn="just"/>
            <a:r>
              <a:rPr lang="ru-RU" sz="1200" b="1" dirty="0"/>
              <a:t>Черняк В. З. Экономика и управление на предприятии (строительство) : учебник / В. З. Черняк. — Москва : КноРус, 2021. — 795 с. </a:t>
            </a:r>
            <a:endParaRPr lang="ru-RU" sz="1200" b="1" dirty="0" smtClean="0"/>
          </a:p>
          <a:p>
            <a:pPr algn="just"/>
            <a:endParaRPr lang="ru-RU" sz="1200" dirty="0"/>
          </a:p>
          <a:p>
            <a:pPr algn="just"/>
            <a:r>
              <a:rPr lang="ru-RU" sz="1200" dirty="0"/>
              <a:t>Рассмотрены новейшие методические и практические вопросы экономики строительства, управления инвестиционными процессами в строительстве. Прослеживаются главные вопросы экономики и управления строительным проектированием, включая предпроектную и предынвестиционную стадии. Основное внимание уделено современным отечественным тенденциям. Одновременно анализируется опыт экономически развитых стран и приводятся исторические примеры, не потерявшие своей актуальности.</a:t>
            </a:r>
          </a:p>
        </p:txBody>
      </p:sp>
      <p:pic>
        <p:nvPicPr>
          <p:cNvPr id="3" name="Picture 2" descr="Экономика и управление на предприятии (строительст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5" y="4026090"/>
            <a:ext cx="6408711" cy="2031325"/>
          </a:xfrm>
          <a:prstGeom prst="rect">
            <a:avLst/>
          </a:prstGeom>
        </p:spPr>
        <p:txBody>
          <a:bodyPr wrap="square">
            <a:spAutoFit/>
          </a:bodyPr>
          <a:lstStyle/>
          <a:p>
            <a:pPr algn="just"/>
            <a:r>
              <a:rPr lang="ru-RU" sz="1200" b="1" dirty="0"/>
              <a:t>Бузырев В. В.  Экономика отрасли: управление качеством в строительстве : учебное пособие для СПО / В. В. Бузырев, М. Н. Юденко ; под общей редакцией М. Н. Юденко. — 2-е изд., перераб. и доп. — Москва : Издательство Юрайт, </a:t>
            </a:r>
            <a:r>
              <a:rPr lang="ru-RU" sz="1200" b="1" dirty="0" smtClean="0"/>
              <a:t>2024. </a:t>
            </a:r>
            <a:r>
              <a:rPr lang="ru-RU" sz="1200" b="1" dirty="0"/>
              <a:t>— 198 с. — (Профессиональное образование). </a:t>
            </a:r>
            <a:endParaRPr lang="ru-RU" sz="1200" b="1" dirty="0" smtClean="0"/>
          </a:p>
          <a:p>
            <a:pPr algn="just"/>
            <a:endParaRPr lang="ru-RU" sz="1200" dirty="0"/>
          </a:p>
          <a:p>
            <a:pPr algn="just"/>
            <a:r>
              <a:rPr lang="ru-RU" sz="1200" dirty="0"/>
              <a:t>В учебном пособии представлены современные исследования теории и практики менеджмента качества, которые ориентированы на глубокое познание особенностей управления качеством в строительстве. Предлагаются к изучению основные аспекты деятельности организаций, </a:t>
            </a:r>
            <a:r>
              <a:rPr lang="ru-RU" sz="1200" dirty="0" smtClean="0"/>
              <a:t>определяющую эффективную </a:t>
            </a:r>
            <a:r>
              <a:rPr lang="ru-RU" sz="1200" dirty="0"/>
              <a:t>работу систем менеджмента качества.</a:t>
            </a:r>
            <a:r>
              <a:rPr lang="ru-RU" dirty="0"/>
              <a:t> </a:t>
            </a:r>
          </a:p>
        </p:txBody>
      </p:sp>
      <p:pic>
        <p:nvPicPr>
          <p:cNvPr id="5" name="Picture 4" descr="Обложка книги ЭКОНОМИКА ОТРАСЛИ: УПРАВЛЕНИЕ КАЧЕСТВОМ В СТРОИТЕЛЬСТВЕ Бузырев В. В., Юденко М. Н. ; Под общ. ред. Юденко М.Н.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 y="3406152"/>
            <a:ext cx="2451681"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58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321" y="2243469"/>
            <a:ext cx="7545079" cy="1569660"/>
          </a:xfrm>
          <a:prstGeom prst="rect">
            <a:avLst/>
          </a:prstGeom>
        </p:spPr>
        <p:txBody>
          <a:bodyPr wrap="square">
            <a:spAutoFit/>
          </a:bodyPr>
          <a:lstStyle/>
          <a:p>
            <a:pPr algn="ctr"/>
            <a:r>
              <a:rPr lang="ru-RU" sz="3200" b="1" dirty="0"/>
              <a:t>ОП.08 </a:t>
            </a:r>
            <a:endParaRPr lang="ru-RU" sz="3200" b="1" dirty="0" smtClean="0"/>
          </a:p>
          <a:p>
            <a:pPr algn="ctr"/>
            <a:r>
              <a:rPr lang="ru-RU" sz="3200" b="1" dirty="0" smtClean="0"/>
              <a:t>ОСНОВЫ </a:t>
            </a:r>
            <a:r>
              <a:rPr lang="ru-RU" sz="3200" b="1" dirty="0"/>
              <a:t>ПРЕДПРИНИМАТЕЛЬСКОЙ ДЕЯТЕЛЬНОСТИ</a:t>
            </a:r>
            <a:endParaRPr lang="ru-RU" sz="3200" dirty="0"/>
          </a:p>
        </p:txBody>
      </p:sp>
    </p:spTree>
    <p:extLst>
      <p:ext uri="{BB962C8B-B14F-4D97-AF65-F5344CB8AC3E}">
        <p14:creationId xmlns:p14="http://schemas.microsoft.com/office/powerpoint/2010/main" val="236845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Томилова С. - Инженерная графика Строительство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3" y="122830"/>
            <a:ext cx="2386785" cy="32436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122830"/>
            <a:ext cx="6480720" cy="3416320"/>
          </a:xfrm>
          <a:prstGeom prst="rect">
            <a:avLst/>
          </a:prstGeom>
        </p:spPr>
        <p:txBody>
          <a:bodyPr wrap="square">
            <a:spAutoFit/>
          </a:bodyPr>
          <a:lstStyle/>
          <a:p>
            <a:pPr algn="just"/>
            <a:r>
              <a:rPr lang="ru-RU" sz="1200" b="1" dirty="0"/>
              <a:t>Томилова С. В. Инженерная графика. Строительство : учебник / С. В. </a:t>
            </a:r>
            <a:r>
              <a:rPr lang="ru-RU" sz="1200" b="1" dirty="0" smtClean="0"/>
              <a:t>Томилова. </a:t>
            </a:r>
            <a:r>
              <a:rPr lang="ru-RU" sz="1200" b="1" dirty="0"/>
              <a:t>– 6-е изд., перераб. — Москва : ИЦ Академия, 2020. — 336 с. — (Профессиональное образование</a:t>
            </a:r>
            <a:r>
              <a:rPr lang="ru-RU" sz="1200" b="1" dirty="0" smtClean="0"/>
              <a:t>).</a:t>
            </a:r>
          </a:p>
          <a:p>
            <a:pPr algn="just"/>
            <a:endParaRPr lang="ru-RU" sz="1200" dirty="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укрупненной группе специальностей «Техника и технологии строительства» и предназначен для изучения общепрофессиональной дисциплины «Инженерная графика». Рассмотрены правила оформления чертежей, геометрические построения, проекционное черчение, техническое рисование, основы технического черчения; особенности оформления чертежей зданий, условные графические обозначения и изображения элементов зданий, внутренних систем, элементов генеральных планов; общие сведения о железобетонных, металлических и деревянных конструкциях в соответствии с действующими стандартами. Приведены сведения о системах автоматизированного проектирования, возможностях графических систем и основных принципах создания чертежей с помощью машинной (компьютерной) графики. </a:t>
            </a:r>
          </a:p>
        </p:txBody>
      </p:sp>
      <p:pic>
        <p:nvPicPr>
          <p:cNvPr id="5" name="Picture 4"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41306"/>
            <a:ext cx="2328194"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83768" y="4232288"/>
            <a:ext cx="6448372"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br>
              <a:rPr lang="ru-RU" sz="1200" dirty="0"/>
            </a:br>
            <a:r>
              <a:rPr lang="ru-RU" sz="1200" dirty="0"/>
              <a:t>Соответствует ФГОС СПО последнего поколения.</a:t>
            </a:r>
            <a:endParaRPr lang="ru-RU" sz="1200" b="1" dirty="0"/>
          </a:p>
        </p:txBody>
      </p:sp>
    </p:spTree>
    <p:extLst>
      <p:ext uri="{BB962C8B-B14F-4D97-AF65-F5344CB8AC3E}">
        <p14:creationId xmlns:p14="http://schemas.microsoft.com/office/powerpoint/2010/main" val="3837862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68490"/>
            <a:ext cx="6624736" cy="2677656"/>
          </a:xfrm>
          <a:prstGeom prst="rect">
            <a:avLst/>
          </a:prstGeom>
        </p:spPr>
        <p:txBody>
          <a:bodyPr wrap="square">
            <a:spAutoFit/>
          </a:bodyPr>
          <a:lstStyle/>
          <a:p>
            <a:pPr algn="just"/>
            <a:r>
              <a:rPr lang="ru-RU" sz="1200" b="1" dirty="0"/>
              <a:t>Чеберко Е. Ф. Предпринимательская деятельность : учебник и практикум для СПО / Е. Ф. Чеберко. — Москва : Юрайт, </a:t>
            </a:r>
            <a:r>
              <a:rPr lang="ru-RU" sz="1200" b="1" dirty="0" smtClean="0"/>
              <a:t>2024. </a:t>
            </a:r>
            <a:r>
              <a:rPr lang="ru-RU" sz="1200" b="1" dirty="0"/>
              <a:t>— </a:t>
            </a:r>
            <a:r>
              <a:rPr lang="ru-RU" sz="1200" b="1" dirty="0" smtClean="0"/>
              <a:t>241 </a:t>
            </a:r>
            <a:r>
              <a:rPr lang="ru-RU" sz="1200" b="1" dirty="0"/>
              <a:t>с. — (Профессиональное образование</a:t>
            </a:r>
            <a:r>
              <a:rPr lang="ru-RU" sz="1200" b="1" dirty="0" smtClean="0"/>
              <a:t>).</a:t>
            </a:r>
          </a:p>
          <a:p>
            <a:pPr algn="just"/>
            <a:endParaRPr lang="ru-RU" sz="1200" dirty="0"/>
          </a:p>
          <a:p>
            <a:pPr algn="just"/>
            <a:r>
              <a:rPr lang="ru-RU" sz="1200" dirty="0"/>
              <a:t>В учебнике использован комплексный подход к изучению феномена предпринимательской деятельности. Рассмотрены три взаимосвязанных, но относительно самостоятельных ее компонента: собственно хозяйственная деятельность, которая всегда связана с удовлетворением общественных потребностей; собственно предпринимательская деятельность как одна из общественных форм, в которых хозяйственная деятельность может осуществляться, и развитие этих двух сторон в исторической динамике. В конце каждой главы помещен практикум, состоящий из разнообразных заданий, работа над которыми поможет студенту лучше подготовиться к зачетам и экзаменам.</a:t>
            </a:r>
          </a:p>
        </p:txBody>
      </p:sp>
      <p:sp>
        <p:nvSpPr>
          <p:cNvPr id="4" name="Прямоугольник 3"/>
          <p:cNvSpPr/>
          <p:nvPr/>
        </p:nvSpPr>
        <p:spPr>
          <a:xfrm>
            <a:off x="2411760" y="3998793"/>
            <a:ext cx="6624736" cy="2123658"/>
          </a:xfrm>
          <a:prstGeom prst="rect">
            <a:avLst/>
          </a:prstGeom>
        </p:spPr>
        <p:txBody>
          <a:bodyPr wrap="square">
            <a:spAutoFit/>
          </a:bodyPr>
          <a:lstStyle/>
          <a:p>
            <a:pPr algn="just"/>
            <a:r>
              <a:rPr lang="ru-RU" sz="1200" b="1" dirty="0"/>
              <a:t>Лапуста М. Г. Предпринимательство : учебник / М. Г. Лапуста. — Изд. испр. — Москва : ИНФРА-М, </a:t>
            </a:r>
            <a:r>
              <a:rPr lang="ru-RU" sz="1200" b="1" dirty="0" smtClean="0"/>
              <a:t>2024. </a:t>
            </a:r>
            <a:r>
              <a:rPr lang="ru-RU" sz="1200" b="1" dirty="0"/>
              <a:t>— 384 с. </a:t>
            </a:r>
            <a:endParaRPr lang="ru-RU" sz="1200" b="1" dirty="0" smtClean="0"/>
          </a:p>
          <a:p>
            <a:pPr algn="just"/>
            <a:endParaRPr lang="ru-RU" sz="1200" dirty="0"/>
          </a:p>
          <a:p>
            <a:pPr algn="just"/>
            <a:r>
              <a:rPr lang="ru-RU" sz="1200" dirty="0"/>
              <a:t>В учебнике характеризуются сущность предпринимательства, его виды, типы, свойства и функции, субъекты предпринимательской деятельности, организационно-правовые формы, предпринимательская среда. Излагается механизм создания собственного дела, бизнес-планирования, рассказывается о видах предпринимательского риска, предпринимательской тайне и культуре предпринимательства, системе налогообложения и ответственности предпринимателей, прекращении их деятельности и рассмотрении экономических споров. </a:t>
            </a:r>
          </a:p>
        </p:txBody>
      </p:sp>
      <p:pic>
        <p:nvPicPr>
          <p:cNvPr id="5" name="Picture 4" descr="https://znanium.com/cover/1832/18324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4" y="3573302"/>
            <a:ext cx="225618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Обложка книги ПРЕДПРИНИМАТЕЛЬСКАЯ ДЕЯТЕЛЬНОСТЬ Чеберко Е. Ф.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9" y="-64332"/>
            <a:ext cx="2635271" cy="363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25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5130" y="692696"/>
            <a:ext cx="6569358" cy="1938992"/>
          </a:xfrm>
          <a:prstGeom prst="rect">
            <a:avLst/>
          </a:prstGeom>
        </p:spPr>
        <p:txBody>
          <a:bodyPr wrap="square">
            <a:spAutoFit/>
          </a:bodyPr>
          <a:lstStyle/>
          <a:p>
            <a:pPr algn="just"/>
            <a:r>
              <a:rPr lang="ru-RU" sz="1200" b="1" dirty="0"/>
              <a:t>Разумовская Е. В.  Предпринимательское право : учебник для СПО / Е. В. Разумовская.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241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освещены основные вопросы правового регулирования бизнеса, без знания которых разумная и эффективная предпринимательская деятельность в современном обществе невозможна. Подробно рассмотрены правовой статус субъектов предпринимательства и режим имущества в хозяйственном обороте, основы несостоятельности (банкротства), финансирования и кредитования, а также государственного регулирования. </a:t>
            </a:r>
          </a:p>
        </p:txBody>
      </p:sp>
      <p:sp>
        <p:nvSpPr>
          <p:cNvPr id="4" name="Прямоугольник 3"/>
          <p:cNvSpPr/>
          <p:nvPr/>
        </p:nvSpPr>
        <p:spPr>
          <a:xfrm>
            <a:off x="2442949" y="3835021"/>
            <a:ext cx="6521538" cy="2677656"/>
          </a:xfrm>
          <a:prstGeom prst="rect">
            <a:avLst/>
          </a:prstGeom>
        </p:spPr>
        <p:txBody>
          <a:bodyPr wrap="square">
            <a:spAutoFit/>
          </a:bodyPr>
          <a:lstStyle/>
          <a:p>
            <a:r>
              <a:rPr lang="ru-RU" sz="1200" b="1" dirty="0"/>
              <a:t>Кузьмина Е. Е.  Предпринимательская деятельность : учебное пособие для СПО / Е. Е. Кузьмина. — </a:t>
            </a:r>
            <a:r>
              <a:rPr lang="ru-RU" sz="1200" b="1" dirty="0" smtClean="0"/>
              <a:t>5-е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469 </a:t>
            </a:r>
            <a:r>
              <a:rPr lang="ru-RU" sz="1200" b="1" dirty="0"/>
              <a:t>с. — (Профессиональное образование</a:t>
            </a:r>
            <a:r>
              <a:rPr lang="ru-RU" sz="1200" b="1" dirty="0" smtClean="0"/>
              <a:t>).</a:t>
            </a:r>
          </a:p>
          <a:p>
            <a:endParaRPr lang="ru-RU" sz="1200"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10242" name="Picture 2" descr="Обложка книги ПРЕДПРИНИМАТЕЛЬСКОЕ ПРАВО Разумовская Е.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35" y="-109458"/>
            <a:ext cx="2711611" cy="36824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Обложка книги ПРЕДПРИНИМАТЕЛЬСКАЯ ДЕЯТЕЛЬНОСТЬ Кузьмина Е. Е.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38" y="3356992"/>
            <a:ext cx="2709914" cy="374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968990"/>
            <a:ext cx="6535186" cy="1569660"/>
          </a:xfrm>
          <a:prstGeom prst="rect">
            <a:avLst/>
          </a:prstGeom>
        </p:spPr>
        <p:txBody>
          <a:bodyPr wrap="square">
            <a:spAutoFit/>
          </a:bodyPr>
          <a:lstStyle/>
          <a:p>
            <a:pPr algn="just"/>
            <a:r>
              <a:rPr lang="ru-RU" sz="1200" b="1" dirty="0"/>
              <a:t>Ильин А. Б. Организация предпринимательской деятельности : учебник / А. Б. Ильин, Л. С. Леонтьева. — Москва : КноРус, </a:t>
            </a:r>
            <a:r>
              <a:rPr lang="ru-RU" sz="1200" b="1" dirty="0" smtClean="0"/>
              <a:t>2023. </a:t>
            </a:r>
            <a:r>
              <a:rPr lang="ru-RU" sz="1200" b="1" dirty="0"/>
              <a:t>— 340 с. </a:t>
            </a:r>
            <a:endParaRPr lang="ru-RU" sz="1200" b="1" dirty="0" smtClean="0"/>
          </a:p>
          <a:p>
            <a:pPr algn="just"/>
            <a:endParaRPr lang="ru-RU" sz="1200" dirty="0"/>
          </a:p>
          <a:p>
            <a:pPr algn="just"/>
            <a:r>
              <a:rPr lang="ru-RU" sz="1200" dirty="0"/>
              <a:t>В систематизированном виде отражает базис организации и управления предпринимательской деятельности, содержание и типологию предпринимательства с учетом актуализированных изменений законодательства, а также финансовые, маркетинговые и производственные составляющие предпринимательской деятельности.</a:t>
            </a:r>
          </a:p>
        </p:txBody>
      </p:sp>
      <p:pic>
        <p:nvPicPr>
          <p:cNvPr id="3" name="Picture 2" descr="Организация предпринимательск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9" y="188640"/>
            <a:ext cx="2272541" cy="3096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0" y="4176214"/>
            <a:ext cx="6535185" cy="1938992"/>
          </a:xfrm>
          <a:prstGeom prst="rect">
            <a:avLst/>
          </a:prstGeom>
        </p:spPr>
        <p:txBody>
          <a:bodyPr wrap="square">
            <a:spAutoFit/>
          </a:bodyPr>
          <a:lstStyle/>
          <a:p>
            <a:pPr algn="just"/>
            <a:r>
              <a:rPr lang="ru-RU" sz="1200" b="1" dirty="0"/>
              <a:t>Иванова Р. М.  История российского предпринимательства : учебное пособие / Р. М. Иванова. — 2-е изд. — Москва : Издательство Юрайт, 2022. — 303 с. </a:t>
            </a:r>
            <a:endParaRPr lang="ru-RU" sz="1200" b="1" dirty="0" smtClean="0"/>
          </a:p>
          <a:p>
            <a:pPr algn="just"/>
            <a:endParaRPr lang="ru-RU" sz="1200" dirty="0"/>
          </a:p>
          <a:p>
            <a:pPr algn="just"/>
            <a:r>
              <a:rPr lang="ru-RU" sz="1200" dirty="0"/>
              <a:t>Цель учебного пособия состоит в том, чтобы оказать помощь студентам в организации самостоятельной работы по изучению курса «История российского предпринимательства». В пособии сформулированы структура, основные подходы, направление и логика изучения спецкурса. Кроме основного материала курса предлагаются приложения, содержащие методические материалы, документы, публицистику, воспоминания по истории российского предпринимательства.</a:t>
            </a:r>
          </a:p>
        </p:txBody>
      </p:sp>
      <p:pic>
        <p:nvPicPr>
          <p:cNvPr id="5" name="Picture 4" descr="Обложка книги ИСТОРИЯ РОССИЙСКОГО ПРЕДПРИНИМАТЕЛЬСТВА Иванова Р. 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68" y="3284983"/>
            <a:ext cx="2808313" cy="368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15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5376" y="2251881"/>
            <a:ext cx="6501119" cy="2123658"/>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a:t>
            </a:r>
            <a:r>
              <a:rPr lang="ru-RU" sz="1200" b="1" dirty="0" smtClean="0"/>
              <a:t>2024. </a:t>
            </a:r>
            <a:r>
              <a:rPr lang="ru-RU" sz="1200" b="1" dirty="0"/>
              <a:t>— 457 с. — (Профессиональное образование</a:t>
            </a:r>
            <a:r>
              <a:rPr lang="ru-RU" sz="1200" b="1" dirty="0" smtClean="0"/>
              <a:t>).</a:t>
            </a:r>
          </a:p>
          <a:p>
            <a:pPr algn="just"/>
            <a:endParaRPr lang="ru-RU" sz="1200"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a:t>
            </a:r>
          </a:p>
        </p:txBody>
      </p:sp>
      <p:pic>
        <p:nvPicPr>
          <p:cNvPr id="3" name="Picture 2" descr="Обложка книги ПРЕДПРИНИМАТЕЛЬСКАЯ ДЕЯТЕЛЬНОСТЬ Морозов Г. Б.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1691646"/>
            <a:ext cx="2555777" cy="361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164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2381" y="2254101"/>
            <a:ext cx="7532029" cy="1569660"/>
          </a:xfrm>
          <a:prstGeom prst="rect">
            <a:avLst/>
          </a:prstGeom>
        </p:spPr>
        <p:txBody>
          <a:bodyPr wrap="square">
            <a:spAutoFit/>
          </a:bodyPr>
          <a:lstStyle/>
          <a:p>
            <a:pPr algn="ctr"/>
            <a:r>
              <a:rPr lang="ru-RU" sz="3200" b="1" dirty="0"/>
              <a:t>ОП.09 </a:t>
            </a:r>
            <a:endParaRPr lang="ru-RU" sz="3200" b="1" dirty="0" smtClean="0"/>
          </a:p>
          <a:p>
            <a:pPr algn="ctr"/>
            <a:r>
              <a:rPr lang="ru-RU" sz="3200" b="1" dirty="0" smtClean="0"/>
              <a:t>БЕЗОПАСНОСТЬ </a:t>
            </a:r>
            <a:r>
              <a:rPr lang="ru-RU" sz="3200" b="1" dirty="0"/>
              <a:t>ЖИЗНЕДЕЯТЕЛЬНОСТИ</a:t>
            </a:r>
            <a:endParaRPr lang="ru-RU" sz="3200" dirty="0"/>
          </a:p>
        </p:txBody>
      </p:sp>
    </p:spTree>
    <p:extLst>
      <p:ext uri="{BB962C8B-B14F-4D97-AF65-F5344CB8AC3E}">
        <p14:creationId xmlns:p14="http://schemas.microsoft.com/office/powerpoint/2010/main" val="3494850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6" y="423081"/>
            <a:ext cx="6548832" cy="2677656"/>
          </a:xfrm>
          <a:prstGeom prst="rect">
            <a:avLst/>
          </a:prstGeom>
        </p:spPr>
        <p:txBody>
          <a:bodyPr wrap="square">
            <a:spAutoFit/>
          </a:bodyPr>
          <a:lstStyle/>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2024. </a:t>
            </a:r>
            <a:r>
              <a:rPr lang="ru-RU" sz="1200" b="1" dirty="0"/>
              <a:t>— </a:t>
            </a:r>
            <a:r>
              <a:rPr lang="ru-RU" sz="1200" b="1" dirty="0" smtClean="0"/>
              <a:t>222</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descr="Безопасность жизне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29" y="188640"/>
            <a:ext cx="2249931"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5" y="3766782"/>
            <a:ext cx="6548832" cy="2492990"/>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2024. </a:t>
            </a:r>
            <a:r>
              <a:rPr lang="ru-RU" sz="1200" b="1" dirty="0"/>
              <a:t>— 282 с. — (Среднее профессиональное образование</a:t>
            </a:r>
            <a:r>
              <a:rPr lang="ru-RU" sz="1200" b="1" dirty="0" smtClean="0"/>
              <a:t>).</a:t>
            </a:r>
          </a:p>
          <a:p>
            <a:pPr algn="just"/>
            <a:endParaRPr lang="ru-RU" sz="1200" dirty="0"/>
          </a:p>
          <a:p>
            <a:pPr algn="just"/>
            <a:r>
              <a:rPr lang="ru-RU" sz="1200" dirty="0" smtClean="0"/>
              <a:t>Состоит </a:t>
            </a:r>
            <a:r>
              <a:rPr lang="ru-RU" sz="1200" dirty="0"/>
              <a:t>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5"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29" y="3501008"/>
            <a:ext cx="224993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128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8" y="204716"/>
            <a:ext cx="6576130" cy="3046988"/>
          </a:xfrm>
          <a:prstGeom prst="rect">
            <a:avLst/>
          </a:prstGeom>
        </p:spPr>
        <p:txBody>
          <a:bodyPr wrap="square">
            <a:spAutoFit/>
          </a:bodyPr>
          <a:lstStyle/>
          <a:p>
            <a:pPr algn="just"/>
            <a:r>
              <a:rPr lang="ru-RU" sz="1200" b="1" dirty="0"/>
              <a:t>Обеспечение безопасности при чрезвычайных ситуациях : учебник / В. А. Бондаренко, С. И. Евтушенко, В. А. Лепихова [и др.]. — 2-е изд. — Москва : РИОР : Инфра-М, </a:t>
            </a:r>
            <a:r>
              <a:rPr lang="ru-RU" sz="1200" b="1" dirty="0" smtClean="0"/>
              <a:t>2024. </a:t>
            </a:r>
            <a:r>
              <a:rPr lang="ru-RU" sz="1200" b="1" dirty="0"/>
              <a:t>— 224 с. — (Среднее профессиональное образование</a:t>
            </a:r>
            <a:r>
              <a:rPr lang="ru-RU" sz="1200" b="1" dirty="0" smtClean="0"/>
              <a:t>).</a:t>
            </a:r>
          </a:p>
          <a:p>
            <a:pPr algn="just"/>
            <a:endParaRPr lang="ru-RU" sz="1200"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В учебнике приведены тестовые вопросы по самоконтролю </a:t>
            </a:r>
            <a:r>
              <a:rPr lang="ru-RU" sz="1200" dirty="0" smtClean="0"/>
              <a:t>студентов.</a:t>
            </a:r>
            <a:endParaRPr lang="ru-RU" sz="1200" dirty="0"/>
          </a:p>
        </p:txBody>
      </p:sp>
      <p:pic>
        <p:nvPicPr>
          <p:cNvPr id="3" name="Picture 2" descr="https://znanium.com/cover/1846/1846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4717"/>
            <a:ext cx="2166546" cy="31457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7" y="3534770"/>
            <a:ext cx="6480719" cy="3046988"/>
          </a:xfrm>
          <a:prstGeom prst="rect">
            <a:avLst/>
          </a:prstGeom>
        </p:spPr>
        <p:txBody>
          <a:bodyPr wrap="square">
            <a:spAutoFit/>
          </a:bodyPr>
          <a:lstStyle/>
          <a:p>
            <a:pPr algn="just"/>
            <a:r>
              <a:rPr lang="ru-RU" sz="1200" b="1" dirty="0"/>
              <a:t>Резчиков Е. А.</a:t>
            </a:r>
            <a:r>
              <a:rPr lang="ru-RU" sz="1200" b="1" i="1" dirty="0"/>
              <a:t> </a:t>
            </a:r>
            <a:r>
              <a:rPr lang="ru-RU" sz="1200" b="1" dirty="0"/>
              <a:t> Безопасность жизнедеятельности : учебник для СПО / Е. А. Резчиков, А. В. Рязанцева. — </a:t>
            </a:r>
            <a:r>
              <a:rPr lang="ru-RU" sz="1200" b="1" dirty="0" smtClean="0"/>
              <a:t>3-е </a:t>
            </a:r>
            <a:r>
              <a:rPr lang="ru-RU" sz="1200" b="1" dirty="0"/>
              <a:t>изд., перераб. и доп. — Москва : Издательство Юрайт, </a:t>
            </a:r>
            <a:r>
              <a:rPr lang="ru-RU" sz="1200" b="1" dirty="0" smtClean="0"/>
              <a:t>2024.</a:t>
            </a:r>
            <a:r>
              <a:rPr lang="ru-RU" sz="1200" b="1" dirty="0"/>
              <a:t> — 639 с. — (Профессиональное образование</a:t>
            </a:r>
            <a:r>
              <a:rPr lang="ru-RU" sz="1200" b="1" dirty="0" smtClean="0"/>
              <a:t>).</a:t>
            </a:r>
          </a:p>
          <a:p>
            <a:pPr algn="just"/>
            <a:endParaRPr lang="ru-RU" sz="1200"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a:t>
            </a:r>
          </a:p>
        </p:txBody>
      </p:sp>
      <p:pic>
        <p:nvPicPr>
          <p:cNvPr id="11266" name="Picture 2"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53" y="3171619"/>
            <a:ext cx="2685262" cy="377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503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1188" y="3780430"/>
            <a:ext cx="6525308" cy="2862322"/>
          </a:xfrm>
          <a:prstGeom prst="rect">
            <a:avLst/>
          </a:prstGeom>
        </p:spPr>
        <p:txBody>
          <a:bodyPr wrap="square">
            <a:spAutoFit/>
          </a:bodyPr>
          <a:lstStyle/>
          <a:p>
            <a:pPr algn="just"/>
            <a:r>
              <a:rPr lang="ru-RU" sz="12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200" b="1" dirty="0" smtClean="0"/>
              <a:t>2024. </a:t>
            </a:r>
            <a:r>
              <a:rPr lang="ru-RU" sz="1200" b="1" dirty="0"/>
              <a:t>— 150 с. — (Среднее профессиональное образование</a:t>
            </a:r>
            <a:r>
              <a:rPr lang="ru-RU" sz="1200" b="1" dirty="0" smtClean="0"/>
              <a:t>).</a:t>
            </a:r>
          </a:p>
          <a:p>
            <a:pPr algn="just"/>
            <a:endParaRPr lang="ru-RU" sz="1200"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r>
              <a:rPr lang="ru-RU" sz="1200" dirty="0" smtClean="0"/>
              <a:t>.</a:t>
            </a:r>
            <a:endParaRPr lang="ru-RU" dirty="0"/>
          </a:p>
        </p:txBody>
      </p:sp>
      <p:sp>
        <p:nvSpPr>
          <p:cNvPr id="3" name="Прямоугольник 2"/>
          <p:cNvSpPr/>
          <p:nvPr/>
        </p:nvSpPr>
        <p:spPr>
          <a:xfrm>
            <a:off x="2470244" y="532263"/>
            <a:ext cx="6648139" cy="2574875"/>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 В. Косолапова, Н. А. Прокопенко. — Москва : Кнорус, </a:t>
            </a:r>
            <a:r>
              <a:rPr lang="ru-RU" sz="1200" b="1" dirty="0" smtClean="0"/>
              <a:t>2024. </a:t>
            </a:r>
            <a:r>
              <a:rPr lang="ru-RU" sz="1200" b="1" dirty="0"/>
              <a:t>— </a:t>
            </a:r>
            <a:r>
              <a:rPr lang="ru-RU" sz="1200" b="1" dirty="0" smtClean="0"/>
              <a:t>155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smtClean="0"/>
              <a:t> </a:t>
            </a:r>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a:t>
            </a:r>
          </a:p>
        </p:txBody>
      </p:sp>
      <p:pic>
        <p:nvPicPr>
          <p:cNvPr id="4" name="Picture 2" descr="Безопасность жизнедеятельност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3" y="256004"/>
            <a:ext cx="2290218" cy="3100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znanium.com/cover/1869/18696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32" y="3573016"/>
            <a:ext cx="2358456" cy="31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13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620688"/>
            <a:ext cx="6528166" cy="2383672"/>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2024. </a:t>
            </a:r>
            <a:r>
              <a:rPr lang="ru-RU" sz="1200" b="1" dirty="0"/>
              <a:t>— 399 с. — (Профессиональное образование</a:t>
            </a:r>
            <a:r>
              <a:rPr lang="ru-RU" sz="1200" b="1" dirty="0" smtClean="0"/>
              <a:t>).</a:t>
            </a:r>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21506"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304"/>
            <a:ext cx="2736304" cy="364165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725839"/>
            <a:ext cx="6620841" cy="2492990"/>
          </a:xfrm>
          <a:prstGeom prst="rect">
            <a:avLst/>
          </a:prstGeom>
        </p:spPr>
        <p:txBody>
          <a:bodyPr wrap="square">
            <a:spAutoFit/>
          </a:bodyPr>
          <a:lstStyle/>
          <a:p>
            <a:pPr algn="just"/>
            <a:r>
              <a:rPr lang="ru-RU" sz="1200" b="1" dirty="0"/>
              <a:t>Беляков Г. И.</a:t>
            </a:r>
            <a:r>
              <a:rPr lang="ru-RU" sz="1200" b="1" i="1" dirty="0"/>
              <a:t> </a:t>
            </a:r>
            <a:r>
              <a:rPr lang="ru-RU" sz="1200" b="1" dirty="0"/>
              <a:t> Основы обеспечения жизнедеятельности и выживание в чрезвычайных ситуациях : учебник для СПО / Г. И. Беляков. — </a:t>
            </a:r>
            <a:r>
              <a:rPr lang="ru-RU" sz="1200" b="1" dirty="0" smtClean="0"/>
              <a:t>4-е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641</a:t>
            </a:r>
            <a:r>
              <a:rPr lang="ru-RU" sz="1200" b="1" dirty="0"/>
              <a:t> с. — (Профессиональное образование</a:t>
            </a:r>
            <a:r>
              <a:rPr lang="ru-RU" sz="1200" b="1" dirty="0" smtClean="0"/>
              <a:t>).</a:t>
            </a:r>
          </a:p>
          <a:p>
            <a:pPr algn="just"/>
            <a:endParaRPr lang="ru-RU" sz="1200" dirty="0"/>
          </a:p>
          <a:p>
            <a:pPr algn="just"/>
            <a:r>
              <a:rPr lang="ru-RU" sz="12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12290" name="Picture 2"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29195"/>
            <a:ext cx="2736304" cy="372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84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2011680"/>
            <a:ext cx="8930640" cy="1938992"/>
          </a:xfrm>
          <a:prstGeom prst="rect">
            <a:avLst/>
          </a:prstGeom>
          <a:noFill/>
        </p:spPr>
        <p:txBody>
          <a:bodyPr wrap="square" rtlCol="0">
            <a:spAutoFit/>
          </a:bodyPr>
          <a:lstStyle/>
          <a:p>
            <a:pPr algn="ctr"/>
            <a:r>
              <a:rPr lang="ru-RU" sz="4000" b="1" dirty="0" smtClean="0"/>
              <a:t>ПМ.01 </a:t>
            </a:r>
            <a:r>
              <a:rPr lang="ru-RU" sz="4000" b="1" dirty="0"/>
              <a:t>УЧАСТИЕ В ПРОЕКТИРОВАНИИ ЗДАНИЙ И СООРУЖЕНИЙ</a:t>
            </a:r>
          </a:p>
        </p:txBody>
      </p:sp>
    </p:spTree>
    <p:extLst>
      <p:ext uri="{BB962C8B-B14F-4D97-AF65-F5344CB8AC3E}">
        <p14:creationId xmlns:p14="http://schemas.microsoft.com/office/powerpoint/2010/main" val="328584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5" y="116633"/>
            <a:ext cx="232671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09724" y="926274"/>
            <a:ext cx="6354765" cy="1477328"/>
          </a:xfrm>
          <a:prstGeom prst="rect">
            <a:avLst/>
          </a:prstGeom>
        </p:spPr>
        <p:txBody>
          <a:bodyPr wrap="square">
            <a:spAutoFit/>
          </a:bodyPr>
          <a:lstStyle/>
          <a:p>
            <a:pPr algn="just"/>
            <a:r>
              <a:rPr lang="ru-RU" sz="1200" b="1" dirty="0"/>
              <a:t>Березина Н. А. Инженерная графика : учебное пособие / Н. А. Березина. – Москва : Альфа-М, НИЦ ИНФРА-М, </a:t>
            </a:r>
            <a:r>
              <a:rPr lang="ru-RU" sz="1200" b="1" dirty="0" smtClean="0"/>
              <a:t>2024. </a:t>
            </a:r>
            <a:r>
              <a:rPr lang="ru-RU" sz="1200" b="1" dirty="0"/>
              <a:t>— </a:t>
            </a:r>
            <a:r>
              <a:rPr lang="ru-RU" sz="1200" b="1" dirty="0" smtClean="0"/>
              <a:t>270 </a:t>
            </a:r>
            <a:r>
              <a:rPr lang="ru-RU" sz="1200" b="1" dirty="0"/>
              <a:t>с. — (Среднее профессиональное образование</a:t>
            </a:r>
            <a:r>
              <a:rPr lang="ru-RU" sz="1200" b="1" dirty="0" smtClean="0"/>
              <a:t>).</a:t>
            </a:r>
          </a:p>
          <a:p>
            <a:pPr algn="just"/>
            <a:endParaRPr lang="ru-RU"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sp>
        <p:nvSpPr>
          <p:cNvPr id="5" name="Прямоугольник 4"/>
          <p:cNvSpPr/>
          <p:nvPr/>
        </p:nvSpPr>
        <p:spPr>
          <a:xfrm>
            <a:off x="2609725" y="3501008"/>
            <a:ext cx="6354765" cy="3231654"/>
          </a:xfrm>
          <a:prstGeom prst="rect">
            <a:avLst/>
          </a:prstGeom>
        </p:spPr>
        <p:txBody>
          <a:bodyPr wrap="square">
            <a:spAutoFit/>
          </a:bodyPr>
          <a:lstStyle/>
          <a:p>
            <a:pPr algn="just"/>
            <a:r>
              <a:rPr lang="ru-RU" sz="1200" b="1" dirty="0"/>
              <a:t>Инженерная и компьютерная графика : учебник и практикум для СПО / Р. Р. Анамова [и др.] ; под общей редакцией Р. Р. Анамовой, С. А. Леоновой, Н. В. Пшеничновой. — 2-е изд., перераб. и доп. — Москва : Издательство Юрайт, 2024. — 226 с. — (Профессиональное образование).</a:t>
            </a:r>
          </a:p>
          <a:p>
            <a:pPr algn="just"/>
            <a:endParaRPr lang="ru-RU" sz="1200" dirty="0"/>
          </a:p>
          <a:p>
            <a:pPr algn="just"/>
            <a:r>
              <a:rPr lang="ru-RU" sz="1200" dirty="0"/>
              <a:t>В 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Многочисленные задания для самостоятельной работы и тестовые задания, будучи средством проверки уровня и качества освоения дисциплины, станут весомым подспорьем как для студента в процессе обучения, так и для преподавателя при рубежном и итоговом контроле знаний студентов.</a:t>
            </a:r>
          </a:p>
        </p:txBody>
      </p:sp>
      <p:pic>
        <p:nvPicPr>
          <p:cNvPr id="1026" name="Picture 2" descr="Обложка книги ИНЖЕНЕРНАЯ И КОМПЬЮТЕРНАЯ ГРАФИКА Под общ. ред. Анамовой Р. Р., Леоновой С. А., Пшеничновой Н.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87" y="3284984"/>
            <a:ext cx="2808312"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46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2948" y="477672"/>
            <a:ext cx="6593547" cy="2215991"/>
          </a:xfrm>
          <a:prstGeom prst="rect">
            <a:avLst/>
          </a:prstGeom>
        </p:spPr>
        <p:txBody>
          <a:bodyPr wrap="square">
            <a:spAutoFit/>
          </a:bodyPr>
          <a:lstStyle/>
          <a:p>
            <a:pPr lvl="0" algn="just">
              <a:defRPr/>
            </a:pPr>
            <a:r>
              <a:rPr lang="ru-RU" sz="1200" b="1" dirty="0"/>
              <a:t>Барабанщиков Ю.Г. Строительные материалы : учебник / Ю.Г. Барабанщиков. — Москва : КноРус, </a:t>
            </a:r>
            <a:r>
              <a:rPr lang="ru-RU" sz="1200" b="1" dirty="0" smtClean="0"/>
              <a:t>2024. </a:t>
            </a:r>
            <a:r>
              <a:rPr lang="ru-RU" sz="1200" b="1" dirty="0"/>
              <a:t>— 443 с</a:t>
            </a:r>
            <a:r>
              <a:rPr lang="ru-RU" sz="1200" b="1" dirty="0" smtClean="0"/>
              <a:t>.</a:t>
            </a:r>
          </a:p>
          <a:p>
            <a:pPr lvl="0" algn="just">
              <a:defRPr/>
            </a:pPr>
            <a:endParaRPr lang="ru-RU" sz="1200" kern="0" dirty="0">
              <a:solidFill>
                <a:prstClr val="white"/>
              </a:solidFill>
            </a:endParaRPr>
          </a:p>
          <a:p>
            <a:pPr lvl="0" algn="just">
              <a:defRPr/>
            </a:pPr>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a:t>
            </a:r>
            <a:r>
              <a:rPr lang="ru-RU" sz="1200" dirty="0" smtClean="0"/>
              <a:t>состава, строения</a:t>
            </a:r>
            <a:r>
              <a:rPr lang="ru-RU" sz="1200" dirty="0"/>
              <a:t>, </a:t>
            </a:r>
            <a:r>
              <a:rPr lang="ru-RU" sz="1200" dirty="0" smtClean="0"/>
              <a:t> технологических  </a:t>
            </a:r>
            <a:r>
              <a:rPr lang="ru-RU" sz="1200" dirty="0"/>
              <a:t>и иных </a:t>
            </a:r>
            <a:r>
              <a:rPr lang="ru-RU" sz="1200" dirty="0" smtClean="0"/>
              <a:t> факторов</a:t>
            </a:r>
            <a:r>
              <a:rPr lang="ru-RU" sz="1200" dirty="0"/>
              <a:t>.</a:t>
            </a:r>
            <a:br>
              <a:rPr lang="ru-RU" sz="1200" dirty="0"/>
            </a:br>
            <a:endParaRPr lang="ru-RU" kern="0" dirty="0">
              <a:solidFill>
                <a:prstClr val="white"/>
              </a:solidFill>
            </a:endParaRPr>
          </a:p>
        </p:txBody>
      </p:sp>
      <p:sp>
        <p:nvSpPr>
          <p:cNvPr id="6" name="Прямоугольник 5"/>
          <p:cNvSpPr/>
          <p:nvPr/>
        </p:nvSpPr>
        <p:spPr>
          <a:xfrm>
            <a:off x="2470245" y="3766782"/>
            <a:ext cx="6429116" cy="2677656"/>
          </a:xfrm>
          <a:prstGeom prst="rect">
            <a:avLst/>
          </a:prstGeom>
        </p:spPr>
        <p:txBody>
          <a:bodyPr wrap="square">
            <a:spAutoFit/>
          </a:bodyPr>
          <a:lstStyle/>
          <a:p>
            <a:pPr lvl="0" algn="just">
              <a:defRPr/>
            </a:pPr>
            <a:r>
              <a:rPr lang="ru-RU" sz="1200" b="1" dirty="0"/>
              <a:t>Платов Н. А. Основы инженерной геологии : учебник / Н.А. Платов. — 4-е изд., перераб., доп. и иcпр. - Москва : ИНФРА-М, </a:t>
            </a:r>
            <a:r>
              <a:rPr lang="ru-RU" sz="1200" b="1" dirty="0" smtClean="0"/>
              <a:t>2023. </a:t>
            </a:r>
            <a:r>
              <a:rPr lang="ru-RU" sz="1200" b="1" dirty="0"/>
              <a:t>— </a:t>
            </a:r>
            <a:r>
              <a:rPr lang="ru-RU" sz="1200" b="1" dirty="0" smtClean="0"/>
              <a:t>190 </a:t>
            </a:r>
            <a:r>
              <a:rPr lang="ru-RU" sz="1200" b="1" dirty="0"/>
              <a:t>с. — (Среднее профессиональное образование</a:t>
            </a:r>
            <a:r>
              <a:rPr lang="ru-RU" sz="1200" b="1" dirty="0" smtClean="0"/>
              <a:t>).</a:t>
            </a:r>
          </a:p>
          <a:p>
            <a:pPr lvl="0" algn="just">
              <a:defRPr/>
            </a:pPr>
            <a:endParaRPr kumimoji="0" lang="ru-RU" sz="1200" b="0" i="0" u="none" strike="noStrike" kern="0" cap="none" spc="0" normalizeH="0" baseline="0" noProof="0" dirty="0" smtClean="0">
              <a:ln>
                <a:noFill/>
              </a:ln>
              <a:effectLst/>
              <a:uLnTx/>
              <a:uFillTx/>
            </a:endParaRPr>
          </a:p>
          <a:p>
            <a:pPr lvl="0" algn="just">
              <a:defRPr/>
            </a:pPr>
            <a:r>
              <a:rPr lang="ru-RU" sz="1200" dirty="0"/>
              <a:t>Изложены теоретические и практические основы инженерной геологии, геологическое строение и происхождение Земли, рассмотрены минералы горных пород и сами горные породы магматического, осадочного и метаморфического происхождения. Значительное внимание уделено геоморфологическим, геодинамическим, а также гидрогеологическим условиям территории строительства с выделением трех типов подземных вод: верховодки, грунтовых вод и межпластовых. Дана динамика развития различных форм рельефа, обусловленных эндогенными и экзогенными процессами. Приведены зональные элементы инженерно-геологических условий любой территории строительства. </a:t>
            </a:r>
            <a:endParaRPr kumimoji="0" lang="ru-RU" sz="1200" b="0" i="0" u="none" strike="noStrike" kern="0" cap="none" spc="0" normalizeH="0" baseline="0" noProof="0" dirty="0">
              <a:ln>
                <a:noFill/>
              </a:ln>
              <a:effectLst/>
              <a:uLnTx/>
              <a:uFillTx/>
            </a:endParaRPr>
          </a:p>
        </p:txBody>
      </p:sp>
      <p:pic>
        <p:nvPicPr>
          <p:cNvPr id="1026" name="Picture 2" descr="Строительные материалы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14" y="188640"/>
            <a:ext cx="225514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znanium.com/cover/1816/18166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8" y="3619504"/>
            <a:ext cx="2286333" cy="311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63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7540" y="955342"/>
            <a:ext cx="6466948" cy="1569660"/>
          </a:xfrm>
          <a:prstGeom prst="rect">
            <a:avLst/>
          </a:prstGeom>
        </p:spPr>
        <p:txBody>
          <a:bodyPr wrap="square">
            <a:spAutoFit/>
          </a:bodyPr>
          <a:lstStyle/>
          <a:p>
            <a:pPr algn="just"/>
            <a:r>
              <a:rPr lang="ru-RU" sz="1200" b="1" dirty="0"/>
              <a:t>Красовский П. С. Строительные материалы: учебное пособие / Красовский П.С. – Москва : Форум, НИЦ ИНФРА-М, </a:t>
            </a:r>
            <a:r>
              <a:rPr lang="ru-RU" sz="1200" b="1" dirty="0" smtClean="0"/>
              <a:t>2023. </a:t>
            </a:r>
            <a:r>
              <a:rPr lang="ru-RU" sz="1200" b="1" dirty="0"/>
              <a:t>- 256 с. — (Среднее профессиональное образование</a:t>
            </a:r>
            <a:r>
              <a:rPr lang="ru-RU" sz="1200" b="1" dirty="0" smtClean="0"/>
              <a:t>).</a:t>
            </a:r>
          </a:p>
          <a:p>
            <a:pPr algn="just"/>
            <a:endParaRPr lang="ru-RU" sz="1200" dirty="0"/>
          </a:p>
          <a:p>
            <a:pPr algn="just"/>
            <a:r>
              <a:rPr lang="ru-RU" sz="1200" dirty="0"/>
              <a:t>Учебное пособие является элементом методического обеспечения специализированного модуля «Строительные </a:t>
            </a:r>
            <a:r>
              <a:rPr lang="ru-RU" sz="1200" dirty="0" smtClean="0"/>
              <a:t>материалы. Соответствует </a:t>
            </a:r>
            <a:r>
              <a:rPr lang="ru-RU" sz="1200" dirty="0"/>
              <a:t>требованиям Федеральных государственных образовательных стандартов высшего образования последнего поколения. </a:t>
            </a:r>
          </a:p>
        </p:txBody>
      </p:sp>
      <p:pic>
        <p:nvPicPr>
          <p:cNvPr id="3" name="Picture 2" descr="Павел Красовский - Строительные материалы. Учебное пособие обложка кни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3" y="188641"/>
            <a:ext cx="2254618"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7540" y="4135272"/>
            <a:ext cx="6466948" cy="1754326"/>
          </a:xfrm>
          <a:prstGeom prst="rect">
            <a:avLst/>
          </a:prstGeom>
        </p:spPr>
        <p:txBody>
          <a:bodyPr wrap="square">
            <a:spAutoFit/>
          </a:bodyPr>
          <a:lstStyle/>
          <a:p>
            <a:pPr algn="just"/>
            <a:r>
              <a:rPr lang="ru-RU" sz="1200" b="1" dirty="0"/>
              <a:t>Воронцов В. М. Строительные материалы нового поколения : учебник / В. М. Воронцов. - Москва ; Вологда : Инфра-Инженерия, 2022. - 128 с. </a:t>
            </a:r>
            <a:endParaRPr lang="ru-RU" sz="1200" b="1" dirty="0" smtClean="0"/>
          </a:p>
          <a:p>
            <a:pPr algn="just"/>
            <a:endParaRPr lang="ru-RU" sz="1200" dirty="0"/>
          </a:p>
          <a:p>
            <a:pPr algn="just"/>
            <a:r>
              <a:rPr lang="ru-RU" sz="1200" dirty="0"/>
              <a:t>Анализируется состояние материальной базы современной архитектуры, излагаются основные проблемы строительного материаловедения, описываются технико-эксплуатационные и эстетические характеристики строительных материалов нового поколения и пути их совершенствования. Большое внимание уделяется отделочным фасадным материалам, дизайну интерьеров, материалам «зеленой» архитектуры. </a:t>
            </a:r>
          </a:p>
        </p:txBody>
      </p:sp>
      <p:pic>
        <p:nvPicPr>
          <p:cNvPr id="1026" name="Picture 2" descr="https://znanium.com/cover/1903/1903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43" y="3573016"/>
            <a:ext cx="2254618" cy="311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59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710" y="491319"/>
            <a:ext cx="6589778" cy="2745895"/>
          </a:xfrm>
          <a:prstGeom prst="rect">
            <a:avLst/>
          </a:prstGeom>
        </p:spPr>
        <p:txBody>
          <a:bodyPr wrap="square">
            <a:spAutoFit/>
          </a:bodyPr>
          <a:lstStyle/>
          <a:p>
            <a:r>
              <a:rPr lang="ru-RU" sz="1200" b="1" dirty="0"/>
              <a:t>Рыбьев И. А. Строительное материаловедение в 2 ч. Часть 1 : учебник для СПО / И. А. Рыбьев. — 4-е изд., перераб. и доп. — Москва : Издательство Юрайт, </a:t>
            </a:r>
            <a:r>
              <a:rPr lang="ru-RU" sz="1200" b="1" dirty="0" smtClean="0"/>
              <a:t>2024. </a:t>
            </a:r>
            <a:r>
              <a:rPr lang="ru-RU" sz="1200" b="1" dirty="0"/>
              <a:t>— 275 с. — (Профессиональное образование</a:t>
            </a:r>
            <a:r>
              <a:rPr lang="ru-RU" sz="1200" b="1" dirty="0" smtClean="0"/>
              <a:t>).</a:t>
            </a:r>
          </a:p>
          <a:p>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sp>
        <p:nvSpPr>
          <p:cNvPr id="5" name="Прямоугольник 4"/>
          <p:cNvSpPr/>
          <p:nvPr/>
        </p:nvSpPr>
        <p:spPr>
          <a:xfrm>
            <a:off x="2429301" y="3821373"/>
            <a:ext cx="6535187" cy="2677656"/>
          </a:xfrm>
          <a:prstGeom prst="rect">
            <a:avLst/>
          </a:prstGeom>
        </p:spPr>
        <p:txBody>
          <a:bodyPr wrap="square">
            <a:spAutoFit/>
          </a:bodyPr>
          <a:lstStyle/>
          <a:p>
            <a:pPr algn="just"/>
            <a:r>
              <a:rPr lang="ru-RU" sz="1200" b="1" dirty="0"/>
              <a:t>Строительное материаловедение в 2 ч. Часть 2 : учебник для СПО / И. А. Рыбьев. — 4-е изд., перераб. и доп. — Москва : Издательство Юрайт, </a:t>
            </a:r>
            <a:r>
              <a:rPr lang="ru-RU" sz="1200" b="1" dirty="0" smtClean="0"/>
              <a:t>2024. </a:t>
            </a:r>
            <a:r>
              <a:rPr lang="ru-RU" sz="1200" b="1" dirty="0"/>
              <a:t>— 429 с. — (Профессиональное образование).</a:t>
            </a:r>
          </a:p>
          <a:p>
            <a:pPr algn="just"/>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1026" name="Picture 2" descr="Обложка книги СТРОИТЕЛЬНОЕ МАТЕРИАЛОВЕДЕНИЕ В 2 Ч. ЧАСТЬ 1 Рыбьев И.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5709"/>
            <a:ext cx="2664296" cy="3738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бложка книги СТРОИТЕЛЬНОЕ МАТЕРИАЛОВЕДЕНИЕ В 2 Ч. ЧАСТЬ 2 Рыбьев И.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664296" cy="363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57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ожка книги СТРОИТЕЛЬНЫЕ МАТЕРИАЛЫ. ТЕСТЫ Кузнецова Н. 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96" y="-218721"/>
            <a:ext cx="2991899" cy="379173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02007" y="750627"/>
            <a:ext cx="6634490" cy="1754326"/>
          </a:xfrm>
          <a:prstGeom prst="rect">
            <a:avLst/>
          </a:prstGeom>
        </p:spPr>
        <p:txBody>
          <a:bodyPr wrap="square">
            <a:spAutoFit/>
          </a:bodyPr>
          <a:lstStyle/>
          <a:p>
            <a:pPr algn="just"/>
            <a:r>
              <a:rPr lang="ru-RU" sz="1200" b="1" dirty="0"/>
              <a:t>Кузнецова </a:t>
            </a:r>
            <a:r>
              <a:rPr lang="ru-RU" sz="1200" b="1" dirty="0" smtClean="0"/>
              <a:t> Н</a:t>
            </a:r>
            <a:r>
              <a:rPr lang="ru-RU" sz="1200" b="1" dirty="0"/>
              <a:t>. С.  Строительные материалы. Тесты / Н. С. Кузнецова. — Москва : Издательство Юрайт, </a:t>
            </a:r>
            <a:r>
              <a:rPr lang="ru-RU" sz="1200" b="1" dirty="0" smtClean="0"/>
              <a:t>2024. </a:t>
            </a:r>
            <a:r>
              <a:rPr lang="ru-RU" sz="1200" b="1" dirty="0"/>
              <a:t>— 65 с.</a:t>
            </a:r>
          </a:p>
          <a:p>
            <a:endParaRPr lang="ru-RU" sz="1200" dirty="0"/>
          </a:p>
          <a:p>
            <a:pPr algn="just"/>
            <a:r>
              <a:rPr lang="ru-RU" sz="1200" dirty="0"/>
              <a:t>Представленные тесты предназначены для контроля и оценки качества знаний студентов, изучающих дисциплину «Строительные материалы». Тестовые вопросы охватывают такие ключевые темы курса, как «Природные строительные материалы», «Вяжущие вещества» и «Полимеры в строительстве». Издание адресовано студентам высших учебных заведений, обучающимся по инженерно-техническим направлениям.</a:t>
            </a:r>
          </a:p>
        </p:txBody>
      </p:sp>
      <p:sp>
        <p:nvSpPr>
          <p:cNvPr id="9" name="Прямоугольник 8"/>
          <p:cNvSpPr/>
          <p:nvPr/>
        </p:nvSpPr>
        <p:spPr>
          <a:xfrm>
            <a:off x="2429301" y="3835020"/>
            <a:ext cx="6607195" cy="2492990"/>
          </a:xfrm>
          <a:prstGeom prst="rect">
            <a:avLst/>
          </a:prstGeom>
        </p:spPr>
        <p:txBody>
          <a:bodyPr wrap="square">
            <a:spAutoFit/>
          </a:bodyPr>
          <a:lstStyle/>
          <a:p>
            <a:pPr algn="just"/>
            <a:r>
              <a:rPr lang="ru-RU" sz="1200" b="1" dirty="0"/>
              <a:t>Добров Э. М. Основы инженерной геологии : учебник / Э. М. Добров. – Москва : ИЦ Академия, 2020. - 160 с. — (Профессиональное образование</a:t>
            </a:r>
            <a:r>
              <a:rPr lang="ru-RU" sz="1200" b="1" dirty="0" smtClean="0"/>
              <a:t>).</a:t>
            </a:r>
          </a:p>
          <a:p>
            <a:endParaRPr lang="ru-RU" sz="1200" dirty="0"/>
          </a:p>
          <a:p>
            <a:pPr algn="just"/>
            <a:r>
              <a:rPr lang="ru-RU" sz="1200" dirty="0" smtClean="0"/>
              <a:t>Рассмотрены </a:t>
            </a:r>
            <a:r>
              <a:rPr lang="ru-RU" sz="1200" dirty="0"/>
              <a:t>основы общей геологии и гидрологии; приведены сведения по условиям образования и залегания магматических, осадочных и метаморфических пород; отмечена роль тектонических явлений в изменении условий осадконакопления; изложены сведения о породообразующих минералах. Дана классификация подземных вод и изложены законы их движения. Значительное внимание уделено рассмотрению особенностей геодинамических процессов и явлений. Приведены условия формирования и инженерно-геологические особенности лёссовых, делювиальных, пролювиальных, аллювиальных, морских, лагунных, озерных, болотных, ледниковых и водно-ледниковых отложений. </a:t>
            </a:r>
          </a:p>
        </p:txBody>
      </p:sp>
      <p:pic>
        <p:nvPicPr>
          <p:cNvPr id="10" name="Рисунок 9" descr="Основы инженерной геологии — 2817491 — 1"/>
          <p:cNvPicPr/>
          <p:nvPr/>
        </p:nvPicPr>
        <p:blipFill>
          <a:blip r:embed="rId3">
            <a:extLst>
              <a:ext uri="{28A0092B-C50C-407E-A947-70E740481C1C}">
                <a14:useLocalDpi xmlns:a14="http://schemas.microsoft.com/office/drawing/2010/main" val="0"/>
              </a:ext>
            </a:extLst>
          </a:blip>
          <a:srcRect/>
          <a:stretch>
            <a:fillRect/>
          </a:stretch>
        </p:blipFill>
        <p:spPr bwMode="auto">
          <a:xfrm>
            <a:off x="121936" y="3573016"/>
            <a:ext cx="2280072" cy="3148058"/>
          </a:xfrm>
          <a:prstGeom prst="rect">
            <a:avLst/>
          </a:prstGeom>
          <a:noFill/>
          <a:ln>
            <a:noFill/>
          </a:ln>
        </p:spPr>
      </p:pic>
    </p:spTree>
    <p:extLst>
      <p:ext uri="{BB962C8B-B14F-4D97-AF65-F5344CB8AC3E}">
        <p14:creationId xmlns:p14="http://schemas.microsoft.com/office/powerpoint/2010/main" val="2631221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92696"/>
            <a:ext cx="6552727" cy="1754326"/>
          </a:xfrm>
          <a:prstGeom prst="rect">
            <a:avLst/>
          </a:prstGeom>
        </p:spPr>
        <p:txBody>
          <a:bodyPr wrap="square">
            <a:spAutoFit/>
          </a:bodyPr>
          <a:lstStyle/>
          <a:p>
            <a:pPr algn="just"/>
            <a:r>
              <a:rPr lang="ru-RU" sz="1200" b="1" dirty="0"/>
              <a:t>Вильчик Н.П. Архитектура зданий : учебник / Н.П. Вильчик. — 2-е изд., перераб. и доп. — Москва : ИНФРА-М, </a:t>
            </a:r>
            <a:r>
              <a:rPr lang="ru-RU" sz="1200" b="1" dirty="0" smtClean="0"/>
              <a:t>2024. </a:t>
            </a:r>
            <a:r>
              <a:rPr lang="ru-RU" sz="1200" b="1" dirty="0"/>
              <a:t>— 319 с. — (Среднее профессиональное образование). </a:t>
            </a:r>
            <a:endParaRPr lang="ru-RU" sz="1200" b="1" dirty="0" smtClean="0"/>
          </a:p>
          <a:p>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 Для студентов, обучающихся по направлению 07.02.01 «Архитектура».</a:t>
            </a:r>
          </a:p>
        </p:txBody>
      </p:sp>
      <p:pic>
        <p:nvPicPr>
          <p:cNvPr id="3" name="Picture 2" descr="https://znanium.com/cover/1222/1222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6" y="115936"/>
            <a:ext cx="2213156" cy="31690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931919"/>
            <a:ext cx="6552728" cy="2123658"/>
          </a:xfrm>
          <a:prstGeom prst="rect">
            <a:avLst/>
          </a:prstGeom>
        </p:spPr>
        <p:txBody>
          <a:bodyPr wrap="square">
            <a:spAutoFit/>
          </a:bodyPr>
          <a:lstStyle/>
          <a:p>
            <a:pPr algn="just"/>
            <a:r>
              <a:rPr lang="ru-RU" sz="1200" b="1" dirty="0"/>
              <a:t>Сысоева Е. В. Архитектурные конструкции и теория конструирования: малоэтажные жилые здания: учебное пособие / Е. В. Сысоева, С. И.  Трушин, В. П. Коновалов, Е. Н.  Кузнецова. – Москва : НИЦ ИНФРА-М, </a:t>
            </a:r>
            <a:r>
              <a:rPr lang="ru-RU" sz="1200" b="1" dirty="0" smtClean="0"/>
              <a:t>2023. </a:t>
            </a:r>
            <a:r>
              <a:rPr lang="ru-RU" sz="1200" b="1" dirty="0"/>
              <a:t>- 280 с. — (Среднее профессиональное образование). </a:t>
            </a:r>
            <a:endParaRPr lang="ru-RU" sz="1200" b="1" dirty="0" smtClean="0"/>
          </a:p>
          <a:p>
            <a:endParaRPr lang="ru-RU" sz="1200" dirty="0"/>
          </a:p>
          <a:p>
            <a:pPr algn="just"/>
            <a:r>
              <a:rPr lang="ru-RU" sz="1200" dirty="0"/>
              <a:t>Учебное пособие знакомит будущих архитекторов и строителей с различными типами конструктивных систем зданий, отдельными конструктивными элементами, их характеристиками и назначением. Особенностью книги является наличие практических рекомендаций, касающихся выполнения курсовой работы по малоэтажному жилому зданию, и 75 вариантов заданий различного уровня сложности для выполнения конструктивной части курсовой работы. </a:t>
            </a:r>
          </a:p>
        </p:txBody>
      </p:sp>
      <p:pic>
        <p:nvPicPr>
          <p:cNvPr id="13314" name="Picture 2" descr="https://znanium.ru/cover/2008/20087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96" y="3645024"/>
            <a:ext cx="2213156" cy="31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74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нига «Архитектура зданий. Проектирование архитектурных конструкций.» Шипов А. 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 y="71120"/>
            <a:ext cx="2269627" cy="32858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71120"/>
            <a:ext cx="6624736" cy="3046988"/>
          </a:xfrm>
          <a:prstGeom prst="rect">
            <a:avLst/>
          </a:prstGeom>
        </p:spPr>
        <p:txBody>
          <a:bodyPr wrap="square">
            <a:spAutoFit/>
          </a:bodyPr>
          <a:lstStyle/>
          <a:p>
            <a:pPr algn="just"/>
            <a:r>
              <a:rPr lang="ru-RU" sz="1200" b="1" dirty="0"/>
              <a:t>Шипов А.Е. Архитектура зданий. Проектирование архитектурных конструкций : учебное пособие для СПО / А.Е. Шипов, Л.И. Шипова. — Санкт-Петербург : Лань, </a:t>
            </a:r>
            <a:r>
              <a:rPr lang="ru-RU" sz="1200" b="1" dirty="0" smtClean="0"/>
              <a:t>2023. </a:t>
            </a:r>
            <a:r>
              <a:rPr lang="ru-RU" sz="1200" b="1" dirty="0"/>
              <a:t>— 232 с. : ил. —  (Среднее профессиональное образование). </a:t>
            </a:r>
            <a:endParaRPr lang="ru-RU" sz="1200" b="1" dirty="0" smtClean="0"/>
          </a:p>
          <a:p>
            <a:endParaRPr lang="ru-RU" sz="1200" dirty="0"/>
          </a:p>
          <a:p>
            <a:pPr algn="just"/>
            <a:r>
              <a:rPr lang="ru-RU" sz="1200" dirty="0"/>
              <a:t>В данном учебном пособии предложен алгоритм разработки проектной </a:t>
            </a:r>
            <a:r>
              <a:rPr lang="ru-RU" sz="1200" dirty="0" smtClean="0"/>
              <a:t>документации. В </a:t>
            </a:r>
            <a:r>
              <a:rPr lang="ru-RU" sz="1200" dirty="0"/>
              <a:t>нём после краткого обзора архитектурных стилей, требований, предъявляемых к зданиям и сооружениям, и их объёмно - планировочным решениям, основное внимание уделено подготовке, составу и исполнению курсового проекта. Рассмотрен один из вариантов выполнения курсового проекта гражданского здания в объёме, позволяющем решать инженерные задачи по составлению календарного графика работ, оформлению стройгенплана и СФР, придерживаясь всех требований НТД. В пособии предложена информация к размышлению, в приложении сформирован словарь по архитектуре зданий, приведены слова – дескрипторы на русском и английском языках, поисковая картотека для составления расчётно-пояснительной записки, спецификаций, ведомостей и таблиц выполнения курсовых и дипломных проектов. </a:t>
            </a:r>
          </a:p>
        </p:txBody>
      </p:sp>
      <p:sp>
        <p:nvSpPr>
          <p:cNvPr id="4" name="Прямоугольник 3"/>
          <p:cNvSpPr/>
          <p:nvPr/>
        </p:nvSpPr>
        <p:spPr>
          <a:xfrm>
            <a:off x="2411760" y="3562066"/>
            <a:ext cx="6624735" cy="3046988"/>
          </a:xfrm>
          <a:prstGeom prst="rect">
            <a:avLst/>
          </a:prstGeom>
        </p:spPr>
        <p:txBody>
          <a:bodyPr wrap="square">
            <a:spAutoFit/>
          </a:bodyPr>
          <a:lstStyle/>
          <a:p>
            <a:pPr algn="just"/>
            <a:r>
              <a:rPr lang="ru-RU" sz="1200" b="1" dirty="0"/>
              <a:t>Шипов А. Е. Архитектура зданий в примерах, задачах, тестах / А. Е. Шипов, Л. И. Шипова, А. А. Сергиенко. — 1-е изд. — Санкт-Петербург : Лань, </a:t>
            </a:r>
            <a:r>
              <a:rPr lang="ru-RU" sz="1200" b="1" dirty="0" smtClean="0"/>
              <a:t>2023.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данном учебном пособии впервые предпринята попытка предложить материал для практических и контрольных занятий по специальной учебной дисциплине МДК 01.01.01. «Проектирование архитектурных конструкций». Эти материалы включают в себя задачи по темам «Основания и фундаменты», определение геометрических размеров жилых зданий и построение планов, вычисление оптимального плана жилого здания. Кроме задач на вычисление предлагаются различные тесты на проверку знаний специальных терминов и определений и глубину теоретических знаний, в конце приводится тест по всему курсу. Принимая во внимание большой объем и разнообразие специального материала данного курса, и недостаток времени на его аудиторное изучение, авторы составляли данное пособие с учетом этих особенностей и снабдили его справочными материалами, подробно изложенными в приложении. </a:t>
            </a:r>
          </a:p>
        </p:txBody>
      </p:sp>
      <p:pic>
        <p:nvPicPr>
          <p:cNvPr id="2050" name="Picture 2" descr="Шипов А. Е., Шипова Л. И., Сергиенко А. А. - Архитектура зданий в примерах, задачах, тест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 y="3562066"/>
            <a:ext cx="2269627" cy="325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06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42285"/>
            <a:ext cx="2952328"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9264" y="1323833"/>
            <a:ext cx="6517232" cy="3231654"/>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2024. </a:t>
            </a:r>
            <a:r>
              <a:rPr lang="ru-RU" sz="1200" b="1" dirty="0"/>
              <a:t>– 283 с. — (Среднее профессиональное образование). </a:t>
            </a:r>
          </a:p>
          <a:p>
            <a:endParaRPr lang="ru-RU" sz="1200" dirty="0"/>
          </a:p>
          <a:p>
            <a:pPr algn="just"/>
            <a:r>
              <a:rPr lang="ru-RU" sz="1200" dirty="0" smtClean="0"/>
              <a:t>В </a:t>
            </a:r>
            <a:r>
              <a:rPr lang="ru-RU" sz="1200" dirty="0"/>
              <a:t>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a:t>
            </a:r>
          </a:p>
        </p:txBody>
      </p:sp>
    </p:spTree>
    <p:extLst>
      <p:ext uri="{BB962C8B-B14F-4D97-AF65-F5344CB8AC3E}">
        <p14:creationId xmlns:p14="http://schemas.microsoft.com/office/powerpoint/2010/main" val="1144247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579120"/>
            <a:ext cx="6552728" cy="1938992"/>
          </a:xfrm>
          <a:prstGeom prst="rect">
            <a:avLst/>
          </a:prstGeom>
        </p:spPr>
        <p:txBody>
          <a:bodyPr wrap="square">
            <a:spAutoFit/>
          </a:bodyPr>
          <a:lstStyle/>
          <a:p>
            <a:pPr algn="just"/>
            <a:r>
              <a:rPr lang="ru-RU" sz="1200" b="1" dirty="0"/>
              <a:t>Ананьин М. Ю. Архитектурно-строительное проектирование производственного здания : учебное пособие для СПО / М. Ю. Ананьин. — Москва : Издательство Юрайт, </a:t>
            </a:r>
            <a:r>
              <a:rPr lang="ru-RU" sz="1200" b="1" dirty="0" smtClean="0"/>
              <a:t>2024. </a:t>
            </a:r>
            <a:r>
              <a:rPr lang="ru-RU" sz="1200" b="1" dirty="0"/>
              <a:t>— 216 с. — (Профессиональное образование</a:t>
            </a:r>
            <a:r>
              <a:rPr lang="ru-RU" sz="1200" b="1" dirty="0" smtClean="0"/>
              <a:t>).</a:t>
            </a:r>
          </a:p>
          <a:p>
            <a:endParaRPr lang="ru-RU" sz="1200" dirty="0"/>
          </a:p>
          <a:p>
            <a:pPr algn="just"/>
            <a:r>
              <a:rPr lang="ru-RU" sz="1200" dirty="0"/>
              <a:t>В учебном пособии даются теоретические основы проектирования промышленных зданий: приведена их классификация; показаны особенности конструкций, фундаментов, покрытий, материала несущих и ограждающих конструкций и т. д. Вторая часть пособия посвящена работе над учебным курсовым проектом: показаны условия и последовательность его выполнения, даны указания по графической и текстовой части.</a:t>
            </a:r>
          </a:p>
        </p:txBody>
      </p:sp>
      <p:pic>
        <p:nvPicPr>
          <p:cNvPr id="4" name="Picture 4" descr="Обложка книги АРХИТЕКТУРА ЗДАНИЙ И СТРОИТЕЛЬНЫЕ КОНСТРУКЦИИ: ТЕРМИНЫ И ОПРЕДЕЛЕНИЯ Ананьин М.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90860"/>
            <a:ext cx="2411760" cy="366653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2" y="4104639"/>
            <a:ext cx="6552726" cy="1938992"/>
          </a:xfrm>
          <a:prstGeom prst="rect">
            <a:avLst/>
          </a:prstGeom>
        </p:spPr>
        <p:txBody>
          <a:bodyPr wrap="square">
            <a:spAutoFit/>
          </a:bodyPr>
          <a:lstStyle/>
          <a:p>
            <a:pPr algn="just"/>
            <a:r>
              <a:rPr lang="ru-RU" sz="1200" b="1" dirty="0"/>
              <a:t>Ананьин М. Ю.  Архитектура зданий и строительные конструкции: термины и определения : учебное пособие для СПО / М. Ю. Ананьин. — Москва : Издательство Юрайт, </a:t>
            </a:r>
            <a:r>
              <a:rPr lang="ru-RU" sz="1200" b="1" dirty="0" smtClean="0"/>
              <a:t>2024. </a:t>
            </a:r>
            <a:r>
              <a:rPr lang="ru-RU" sz="1200" b="1" dirty="0"/>
              <a:t>— 130 с. — (Профессиональное образование</a:t>
            </a:r>
            <a:r>
              <a:rPr lang="ru-RU" sz="1200" b="1" dirty="0" smtClean="0"/>
              <a:t>).</a:t>
            </a:r>
          </a:p>
          <a:p>
            <a:endParaRPr lang="ru-RU" sz="1200" b="1" dirty="0"/>
          </a:p>
          <a:p>
            <a:pPr algn="just"/>
            <a:r>
              <a:rPr lang="ru-RU" sz="1200" dirty="0"/>
              <a:t>Учебное пособие содержит термины, необходимые для приобретения профессиональных компетенций в области архитектуры, строительства, техники и технологии строительства. Материал подобран с учетом требований современных нормативных документов с целью формирования в образовательной среде однозначного понимания архитектурно-строительных терминов по архитектурно-строительной тематике, понятий и определений.</a:t>
            </a:r>
          </a:p>
        </p:txBody>
      </p:sp>
      <p:pic>
        <p:nvPicPr>
          <p:cNvPr id="14338" name="Picture 2" descr="Обложка книги АРХИТЕКТУРНО-СТРОИТЕЛЬНОЕ ПРОЕКТИРОВАНИЕ ПРОИЗВОДСТВЕННОГО ЗДАНИЯ Ананьин М.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39" y="-153947"/>
            <a:ext cx="2736304" cy="379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80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0977/977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1400"/>
            <a:ext cx="2408240" cy="35757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965200"/>
            <a:ext cx="6120680" cy="4893647"/>
          </a:xfrm>
          <a:prstGeom prst="rect">
            <a:avLst/>
          </a:prstGeom>
        </p:spPr>
        <p:txBody>
          <a:bodyPr wrap="square">
            <a:spAutoFit/>
          </a:bodyPr>
          <a:lstStyle/>
          <a:p>
            <a:pPr algn="just"/>
            <a:r>
              <a:rPr lang="ru-RU" sz="1200" b="1" dirty="0"/>
              <a:t>Мунчак Л. А. Конструкции малоэтажных зданий : учебное пособие / Л. А. Мунчак. – Москва : КУРС, НИЦ ИНФРА-М, </a:t>
            </a:r>
            <a:r>
              <a:rPr lang="ru-RU" sz="1200" b="1" dirty="0" smtClean="0"/>
              <a:t>2023. </a:t>
            </a:r>
            <a:r>
              <a:rPr lang="ru-RU" sz="1200" b="1" dirty="0"/>
              <a:t>— 464 с</a:t>
            </a:r>
            <a:r>
              <a:rPr lang="ru-RU" sz="1200" b="1" dirty="0" smtClean="0"/>
              <a:t>.</a:t>
            </a:r>
          </a:p>
          <a:p>
            <a:pPr algn="just"/>
            <a:endParaRPr lang="ru-RU" sz="1200" dirty="0"/>
          </a:p>
          <a:p>
            <a:pPr algn="just"/>
            <a:r>
              <a:rPr lang="ru-RU" sz="1200" dirty="0"/>
              <a:t>В пособии изложен материал, который необходим не только студентам, обучающимся по курсу архитектуры малоэтажных зданий, — он может быть полезен и при изучении зданий средне-и многоэтажных жилых и офисных зданий. Описаны и проанализированы существующие конструктивные и строительные системы зданий, даны параметры и характеристики различных строительных и отделочных материалов, необходимые для проектирования. Рассмотрены и проанализированы функции каждой из конструкций несущего остова здания: фундаментов, стен, перекрытий и крыш (покрытий). Описаны конструкции лестниц, включая современные больцевые лестницы, приводятся схемы работы, расчёты габаритов лестниц, в том числе винтовых, подтверждаются иллюстрациями. Определены и обоснованы требования к зданиям в целом и к каждой конструкции в отдельности. Приведены основы теплотехнических расчетов по теплозащите здания. Для полного представления о возможности использования грунта в качестве основания дано описание существующих видов и типов грунтов. Приведены способы укрепления фунтов основания, в том числе устройство искусственных оснований. Рассмотрены конструкции различных типов фундаментов. Собран обширный иллюстративный материал по всему курсу. Приведены технические решения по устройству конструкций зданий, разработанные ведущими фирмами по разработке и внедрению строительных и отделочных материалов. Чертежи в работе выполнены в соответствии с действующими стандартами по основным требованиям к проектной и рабочей документации. </a:t>
            </a:r>
          </a:p>
        </p:txBody>
      </p:sp>
    </p:spTree>
    <p:extLst>
      <p:ext uri="{BB962C8B-B14F-4D97-AF65-F5344CB8AC3E}">
        <p14:creationId xmlns:p14="http://schemas.microsoft.com/office/powerpoint/2010/main" val="910600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znanium.com/cover/1832/1832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9" y="260648"/>
            <a:ext cx="218597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42949" y="395784"/>
            <a:ext cx="6521539" cy="3046988"/>
          </a:xfrm>
          <a:prstGeom prst="rect">
            <a:avLst/>
          </a:prstGeom>
        </p:spPr>
        <p:txBody>
          <a:bodyPr wrap="square">
            <a:spAutoFit/>
          </a:bodyPr>
          <a:lstStyle/>
          <a:p>
            <a:pPr algn="just"/>
            <a:r>
              <a:rPr lang="ru-RU" sz="1200" b="1" dirty="0"/>
              <a:t>Строительные конструкции. Расчет и проектирование : учебник / Е. П. Сербин, В. И. Сетков. — 4-е изд., испр. и доп. — Москва : ИНФРА-М, </a:t>
            </a:r>
            <a:r>
              <a:rPr lang="ru-RU" sz="1200" b="1" dirty="0" smtClean="0"/>
              <a:t>2023. </a:t>
            </a:r>
            <a:r>
              <a:rPr lang="ru-RU" sz="1200" b="1" dirty="0"/>
              <a:t>— 447 с. — (Среднее профессиональное образование</a:t>
            </a:r>
            <a:r>
              <a:rPr lang="ru-RU" sz="1200" b="1" dirty="0" smtClean="0"/>
              <a:t>).</a:t>
            </a:r>
            <a:endParaRPr lang="en-US" sz="1200" b="1" dirty="0" smtClean="0"/>
          </a:p>
          <a:p>
            <a:endParaRPr lang="en-US" sz="1200" dirty="0"/>
          </a:p>
          <a:p>
            <a:pPr algn="just"/>
            <a:r>
              <a:rPr lang="ru-RU" sz="1200" dirty="0" smtClean="0"/>
              <a:t> </a:t>
            </a:r>
            <a:r>
              <a:rPr lang="ru-RU" sz="1200" dirty="0"/>
              <a:t>В учебнике излагаются основы проектирования и расчета наиболее простых и широко распространенных в строительной практике несущих конструкций. Соответствует требованиям федеральных государственных образовательных стандартов среднего профессионального образования последнего поколения. Рассчитан на студентов и преподавателей строительных колледжей и техникумов, а также других средних профессиональных учебных заведений, ведущих подготовку специалистов по строительным специальностям, прежде всего по специальности 08.02.01 «Строительство и эксплуатация зданий и сооружений» со всеми ее специализациями базового уровня. Может представлять интерес для студентов высшей школы, где дисциплина «Строительные конструкции» имеется в учебных планах, но не является профилирующей. </a:t>
            </a:r>
          </a:p>
        </p:txBody>
      </p:sp>
      <p:pic>
        <p:nvPicPr>
          <p:cNvPr id="3076" name="Picture 4" descr="Строительные констр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36" y="3694750"/>
            <a:ext cx="2177216" cy="31006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4312693"/>
            <a:ext cx="6535187" cy="1754326"/>
          </a:xfrm>
          <a:prstGeom prst="rect">
            <a:avLst/>
          </a:prstGeom>
        </p:spPr>
        <p:txBody>
          <a:bodyPr wrap="square">
            <a:spAutoFit/>
          </a:bodyPr>
          <a:lstStyle/>
          <a:p>
            <a:pPr algn="just"/>
            <a:r>
              <a:rPr lang="ru-RU" sz="1200" b="1" dirty="0"/>
              <a:t>Федоров В. С. Строительные конструкции : учебник / В. С. Федоров, Я. И. Швидко, В. Е. Левитский. — Москва : КноРус, </a:t>
            </a:r>
            <a:r>
              <a:rPr lang="ru-RU" sz="1200" b="1" dirty="0" smtClean="0"/>
              <a:t>2023. </a:t>
            </a:r>
            <a:r>
              <a:rPr lang="ru-RU" sz="1200" b="1" dirty="0"/>
              <a:t>— 332 с. — (Среднее профессиональное образование</a:t>
            </a:r>
            <a:r>
              <a:rPr lang="ru-RU" sz="1200" b="1" dirty="0" smtClean="0"/>
              <a:t>).</a:t>
            </a:r>
            <a:endParaRPr lang="en-US" sz="1200" b="1" dirty="0" smtClean="0"/>
          </a:p>
          <a:p>
            <a:endParaRPr lang="en-US" sz="1200" b="1" dirty="0"/>
          </a:p>
          <a:p>
            <a:pPr algn="just"/>
            <a:r>
              <a:rPr lang="ru-RU" sz="1200" dirty="0"/>
              <a:t>Излагаются основы проектирования широко распространенных в практике строительства несущих конструкций промышленных и гражданских зданий и сооружений. Рассмотрены вопросы конструирования и расчета металлических, деревянных, железобетонных и каменных конструкций в зависимости от статической схемы работы: изгибаемые, сжатые, растянутые и т. д.</a:t>
            </a:r>
          </a:p>
        </p:txBody>
      </p:sp>
    </p:spTree>
    <p:extLst>
      <p:ext uri="{BB962C8B-B14F-4D97-AF65-F5344CB8AC3E}">
        <p14:creationId xmlns:p14="http://schemas.microsoft.com/office/powerpoint/2010/main" val="427562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0" y="-51201"/>
            <a:ext cx="2544018" cy="366160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27546"/>
            <a:ext cx="6408712"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2024. </a:t>
            </a:r>
            <a:r>
              <a:rPr lang="ru-RU" sz="1200" b="1" dirty="0"/>
              <a:t>— 258 с. — (Профессиональное образование</a:t>
            </a:r>
            <a:r>
              <a:rPr lang="ru-RU" sz="1200" b="1" dirty="0" smtClean="0"/>
              <a:t>).</a:t>
            </a:r>
          </a:p>
          <a:p>
            <a:pPr algn="just"/>
            <a:endParaRPr lang="ru-RU" sz="1200" b="1" dirty="0" smtClean="0"/>
          </a:p>
          <a:p>
            <a:pPr algn="just"/>
            <a:r>
              <a:rPr lang="ru-RU" sz="1200" dirty="0" smtClean="0"/>
              <a:t>Приведенный </a:t>
            </a:r>
            <a:r>
              <a:rPr lang="ru-RU" sz="1200" dirty="0"/>
              <a:t>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a:t>
            </a:r>
            <a:r>
              <a:rPr lang="ru-RU" sz="1200" dirty="0" smtClean="0"/>
              <a:t>..</a:t>
            </a:r>
            <a:endParaRPr lang="ru-RU" sz="1200" dirty="0"/>
          </a:p>
        </p:txBody>
      </p:sp>
      <p:sp>
        <p:nvSpPr>
          <p:cNvPr id="5" name="Прямоугольник 4"/>
          <p:cNvSpPr/>
          <p:nvPr/>
        </p:nvSpPr>
        <p:spPr>
          <a:xfrm>
            <a:off x="2511188" y="3411940"/>
            <a:ext cx="6453300" cy="341632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a:t>
            </a:r>
            <a:r>
              <a:rPr lang="ru-RU" sz="1200" b="1" dirty="0" smtClean="0"/>
              <a:t>2024. </a:t>
            </a:r>
            <a:r>
              <a:rPr lang="ru-RU" sz="1200" b="1" dirty="0"/>
              <a:t>— 319 с. — (Профессиональное образование). </a:t>
            </a:r>
            <a:endParaRPr lang="ru-RU" sz="1200" b="1" dirty="0" smtClean="0"/>
          </a:p>
          <a:p>
            <a:endParaRPr lang="ru-RU" sz="1200"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6" name="Picture 4" descr="Техническое черчение 10-е изд., пер. и доп. Учебник для СП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69" y="3580094"/>
            <a:ext cx="2302632" cy="316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254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Цай Т. Н., Бородич М. К., Мандриков А. П. - Строительные конструкции. Металлические, каменные, армокаменные конструкции. Конструкции из дерева и пластмасс. Основания и фундамен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28" y="116632"/>
            <a:ext cx="2220124"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711200"/>
            <a:ext cx="6552728" cy="2123658"/>
          </a:xfrm>
          <a:prstGeom prst="rect">
            <a:avLst/>
          </a:prstGeom>
        </p:spPr>
        <p:txBody>
          <a:bodyPr wrap="square">
            <a:spAutoFit/>
          </a:bodyPr>
          <a:lstStyle/>
          <a:p>
            <a:pPr algn="just"/>
            <a:r>
              <a:rPr lang="ru-RU" sz="1200" b="1" dirty="0"/>
              <a:t>Цай Т. Н. Строительные конструкции. Металлические, каменные, армокаменные конструкции. Конструкции из дерева и пластмасс. Основания и фундаменты : учебник / Т. Н. Цай, М. К. Бородич, А. П. Мандриков. — 3-е изд., стер. — Санкт-Петербург : Лань, 2022. — 656 с</a:t>
            </a:r>
            <a:r>
              <a:rPr lang="ru-RU" sz="1200" b="1" dirty="0" smtClean="0"/>
              <a:t>.</a:t>
            </a:r>
            <a:endParaRPr lang="en-US" sz="1200" b="1" dirty="0" smtClean="0"/>
          </a:p>
          <a:p>
            <a:pPr algn="just"/>
            <a:endParaRPr lang="en-US" sz="1200" dirty="0"/>
          </a:p>
          <a:p>
            <a:pPr algn="just"/>
            <a:r>
              <a:rPr lang="ru-RU" sz="1200" dirty="0"/>
              <a:t>В учебнике рассмотрены основные вопросы проектирования и расчета строительных конструкций: металлических, каменных, деревянных и из синтетических материалов. Изложены основные положения проектирования и расчета оснований и фундаментов. Учебник предназначен для студентов средних специальных учебных заведений, обучающихся по строительным специальностям.</a:t>
            </a:r>
          </a:p>
        </p:txBody>
      </p:sp>
      <p:pic>
        <p:nvPicPr>
          <p:cNvPr id="4100" name="Picture 4" descr="Цай Т. Н. - Строительные конструкции. Железобетонные конструк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28" y="3501008"/>
            <a:ext cx="2220124" cy="31139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4012442"/>
            <a:ext cx="6548834" cy="1938992"/>
          </a:xfrm>
          <a:prstGeom prst="rect">
            <a:avLst/>
          </a:prstGeom>
        </p:spPr>
        <p:txBody>
          <a:bodyPr wrap="square">
            <a:spAutoFit/>
          </a:bodyPr>
          <a:lstStyle/>
          <a:p>
            <a:pPr algn="just"/>
            <a:r>
              <a:rPr lang="ru-RU" sz="1200" b="1" dirty="0"/>
              <a:t>Цай Т. Н. 	Строительные конструкции. Железобетонные конструкции : учебник / Т. Н. Цай. — 3-е изд., стер. — Москва : Лань, 2022. — 464 с</a:t>
            </a:r>
            <a:r>
              <a:rPr lang="ru-RU" sz="1200" b="1" dirty="0" smtClean="0"/>
              <a:t>.</a:t>
            </a:r>
            <a:r>
              <a:rPr lang="en-US" sz="1200" b="1" dirty="0" smtClean="0"/>
              <a:t> </a:t>
            </a:r>
          </a:p>
          <a:p>
            <a:pPr algn="just"/>
            <a:endParaRPr lang="en-US" sz="1200" b="1" dirty="0"/>
          </a:p>
          <a:p>
            <a:pPr algn="just"/>
            <a:r>
              <a:rPr lang="ru-RU" sz="1200" dirty="0"/>
              <a:t>В учебнике освещаются основы теории расчета и конструирования железобетонных конструкций. Рассматриваются сборные, монолитные, сборно-монолитные и предварительно наряженные железобетонные конструкции промышленных и гражданских зданий и сооружений. Приведены примеры расчета и конструирования. Учебник предназначен для студентов средних специальных учебных заведений, обучающихся по строительным специальностям.</a:t>
            </a:r>
          </a:p>
        </p:txBody>
      </p:sp>
    </p:spTree>
    <p:extLst>
      <p:ext uri="{BB962C8B-B14F-4D97-AF65-F5344CB8AC3E}">
        <p14:creationId xmlns:p14="http://schemas.microsoft.com/office/powerpoint/2010/main" val="3558636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znanium.com/cover/1865/1865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87" y="102932"/>
            <a:ext cx="2215446" cy="32540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6940" y="609600"/>
            <a:ext cx="6577548" cy="1938992"/>
          </a:xfrm>
          <a:prstGeom prst="rect">
            <a:avLst/>
          </a:prstGeom>
        </p:spPr>
        <p:txBody>
          <a:bodyPr wrap="square">
            <a:spAutoFit/>
          </a:bodyPr>
          <a:lstStyle/>
          <a:p>
            <a:pPr algn="just"/>
            <a:r>
              <a:rPr lang="ru-RU" sz="1200" b="1" dirty="0"/>
              <a:t>Сербин Е. П. Строительные конструкции : учебное пособие / Е. П. Сербин, В. И. Сетков. — Москва: РИОР, НИЦ ИНФРА-М, 2022. — 236 с. — (Среднее профессиональное образование). </a:t>
            </a:r>
            <a:endParaRPr lang="en-US" sz="1200" b="1" dirty="0" smtClean="0"/>
          </a:p>
          <a:p>
            <a:pPr algn="just"/>
            <a:endParaRPr lang="en-US" sz="1200" b="1" dirty="0"/>
          </a:p>
          <a:p>
            <a:pPr algn="just"/>
            <a:r>
              <a:rPr lang="ru-RU" sz="1200" dirty="0"/>
              <a:t>В учебном пособии в краткой и доступной форме рассмотрены все основные вопросы, предусмотренные государственным образовательным стандартом и учебной программой по дисциплине «Строительные конструкции». Книга позволит быстро получить основные знания по предмету, а также качественно подготовиться к зачету и экзамену. Рекомендуется всем изучающим дисциплину «Строительные конструкции» в средних и высших учебных заведениях.</a:t>
            </a:r>
          </a:p>
        </p:txBody>
      </p:sp>
      <p:pic>
        <p:nvPicPr>
          <p:cNvPr id="5124" name="Picture 4" descr="https://znanium.com/cover/0988/988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87" y="3573016"/>
            <a:ext cx="2211253" cy="31895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6940" y="4381995"/>
            <a:ext cx="6577548" cy="1384995"/>
          </a:xfrm>
          <a:prstGeom prst="rect">
            <a:avLst/>
          </a:prstGeom>
        </p:spPr>
        <p:txBody>
          <a:bodyPr wrap="square">
            <a:spAutoFit/>
          </a:bodyPr>
          <a:lstStyle/>
          <a:p>
            <a:pPr algn="just"/>
            <a:r>
              <a:rPr lang="ru-RU" sz="1200" b="1" dirty="0"/>
              <a:t>Павлова А. И. Сборник задач по строительным конструкциям : учебное пособие / А. И. Павлова. – Москва : НИЦ ИНФРА-М, </a:t>
            </a:r>
            <a:r>
              <a:rPr lang="ru-RU" sz="1200" b="1" dirty="0" smtClean="0"/>
              <a:t>2024. </a:t>
            </a:r>
            <a:r>
              <a:rPr lang="ru-RU" sz="1200" b="1" dirty="0"/>
              <a:t>— 143 с. — (Среднее профессиональное образование</a:t>
            </a:r>
            <a:r>
              <a:rPr lang="ru-RU" sz="1200" b="1" dirty="0" smtClean="0"/>
              <a:t>).</a:t>
            </a:r>
            <a:endParaRPr lang="en-US" sz="1200" b="1" dirty="0" smtClean="0"/>
          </a:p>
          <a:p>
            <a:pPr algn="just"/>
            <a:endParaRPr lang="en-US" sz="1200" b="1" dirty="0"/>
          </a:p>
          <a:p>
            <a:pPr algn="just"/>
            <a:r>
              <a:rPr lang="ru-RU" sz="1200" dirty="0"/>
              <a:t>В учебном пособии содержатся задачи по расчету конструкций, выполненных из металла, железобетона, дерева и др. Представлены примеры расчетов некоторых конструкций.</a:t>
            </a:r>
          </a:p>
        </p:txBody>
      </p:sp>
    </p:spTree>
    <p:extLst>
      <p:ext uri="{BB962C8B-B14F-4D97-AF65-F5344CB8AC3E}">
        <p14:creationId xmlns:p14="http://schemas.microsoft.com/office/powerpoint/2010/main" val="3649612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znanium.com/cover/1428/1428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83" y="116632"/>
            <a:ext cx="2232248" cy="31348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59" y="836712"/>
            <a:ext cx="6552727" cy="1754326"/>
          </a:xfrm>
          <a:prstGeom prst="rect">
            <a:avLst/>
          </a:prstGeom>
        </p:spPr>
        <p:txBody>
          <a:bodyPr wrap="square">
            <a:spAutoFit/>
          </a:bodyPr>
          <a:lstStyle/>
          <a:p>
            <a:pPr algn="just"/>
            <a:r>
              <a:rPr lang="ru-RU" sz="1200" b="1" dirty="0" smtClean="0"/>
              <a:t>Журавская</a:t>
            </a:r>
            <a:r>
              <a:rPr lang="en-US" sz="1200" b="1" dirty="0" smtClean="0"/>
              <a:t> </a:t>
            </a:r>
            <a:r>
              <a:rPr lang="ru-RU" sz="1200" b="1" dirty="0" smtClean="0"/>
              <a:t>Т. А.  </a:t>
            </a:r>
            <a:r>
              <a:rPr lang="ru-RU" sz="1200" b="1" dirty="0"/>
              <a:t>Железобетонные конструкции : учебное пособие / Т. А. Журавская. — Москва : ФОРУМ : ИНФРА-М, </a:t>
            </a:r>
            <a:r>
              <a:rPr lang="ru-RU" sz="1200" b="1" dirty="0" smtClean="0"/>
              <a:t>2023. </a:t>
            </a:r>
            <a:r>
              <a:rPr lang="ru-RU" sz="1200" b="1" dirty="0"/>
              <a:t>— </a:t>
            </a:r>
            <a:r>
              <a:rPr lang="ru-RU" sz="1200" b="1" dirty="0" smtClean="0"/>
              <a:t>153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Учебное пособие представляет собой расширенный опорный конспект, снабженный практическими примерами. Содержит дополнительные учебные материалы, предназначенные для самостоятельного изучения.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p:txBody>
      </p:sp>
      <p:sp>
        <p:nvSpPr>
          <p:cNvPr id="3" name="Прямоугольник 2"/>
          <p:cNvSpPr/>
          <p:nvPr/>
        </p:nvSpPr>
        <p:spPr>
          <a:xfrm>
            <a:off x="2470244" y="3835021"/>
            <a:ext cx="6494243" cy="2123658"/>
          </a:xfrm>
          <a:prstGeom prst="rect">
            <a:avLst/>
          </a:prstGeom>
        </p:spPr>
        <p:txBody>
          <a:bodyPr wrap="square">
            <a:spAutoFit/>
          </a:bodyPr>
          <a:lstStyle/>
          <a:p>
            <a:pPr algn="just"/>
            <a:r>
              <a:rPr lang="ru-RU" sz="1200" b="1" dirty="0"/>
              <a:t>Вдовин В. М.  Конструкции из дерева и пластмасс. Проектирование деревянных ферм : учебное пособие для СПО / В. М. Вдовин. — 2-е изд., испр. и доп. — Москва : Издательство Юрайт, </a:t>
            </a:r>
            <a:r>
              <a:rPr lang="ru-RU" sz="1200" b="1" dirty="0" smtClean="0"/>
              <a:t>2024. </a:t>
            </a:r>
            <a:r>
              <a:rPr lang="ru-RU" sz="1200" b="1" dirty="0"/>
              <a:t>— 154 с. — (Профессиональное образование). </a:t>
            </a:r>
            <a:endParaRPr lang="ru-RU" sz="1200" b="1" dirty="0" smtClean="0"/>
          </a:p>
          <a:p>
            <a:pPr algn="just"/>
            <a:endParaRPr lang="ru-RU" sz="1200" b="1" dirty="0"/>
          </a:p>
          <a:p>
            <a:pPr algn="just"/>
            <a:r>
              <a:rPr lang="ru-RU" sz="1200" dirty="0"/>
              <a:t>В настоящем учебном пособии даны общие сведения о фермах, освещены вопросы проектирования ферм, базирующиеся на применении современных прогрессивных материалов, изделий и видов соединений, а также на использовании опыта индустриальных деревянных ферм. Материалы пособия помогут студентам при изучении теоретического материала и написании курсового проекта.</a:t>
            </a:r>
          </a:p>
        </p:txBody>
      </p:sp>
      <p:pic>
        <p:nvPicPr>
          <p:cNvPr id="15362" name="Picture 2" descr="Обложка книги КОНСТРУКЦИИ ИЗ ДЕРЕВА И ПЛАСТМАСС. ПРОЕКТИРОВАНИЕ ДЕРЕВЯННЫХ ФЕРМ Вдовин В. 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470244" cy="360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70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Обложка книги КОНСТРУКЦИИ ИЗ ДЕРЕВА И ПЛАСТМАСС. ОГРАЖДАЮЩИЕ КОНСТРУКЦИИ Вдовин В. М.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11759" cy="35785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579120"/>
            <a:ext cx="6552728" cy="2123658"/>
          </a:xfrm>
          <a:prstGeom prst="rect">
            <a:avLst/>
          </a:prstGeom>
        </p:spPr>
        <p:txBody>
          <a:bodyPr wrap="square">
            <a:spAutoFit/>
          </a:bodyPr>
          <a:lstStyle/>
          <a:p>
            <a:pPr algn="just"/>
            <a:r>
              <a:rPr lang="ru-RU" sz="1200" b="1" dirty="0"/>
              <a:t>Вдовин В. М.  Конструкции из дерева и пластмасс. Ограждающие конструкции : учебное пособие для СПО / В. М. Вдовин. — 2-е изд., испр. и доп. — Москва : Издательство Юрайт, </a:t>
            </a:r>
            <a:r>
              <a:rPr lang="ru-RU" sz="1200" b="1" dirty="0" smtClean="0"/>
              <a:t>2024. </a:t>
            </a:r>
            <a:r>
              <a:rPr lang="ru-RU" sz="1200" b="1" dirty="0"/>
              <a:t>— 178 с. — (Профессиональное образование</a:t>
            </a:r>
            <a:r>
              <a:rPr lang="ru-RU" sz="1200" b="1" dirty="0" smtClean="0"/>
              <a:t>).</a:t>
            </a:r>
          </a:p>
          <a:p>
            <a:pPr algn="just"/>
            <a:endParaRPr lang="ru-RU" sz="1200" b="1" dirty="0"/>
          </a:p>
          <a:p>
            <a:pPr algn="just"/>
            <a:r>
              <a:rPr lang="ru-RU" sz="1200" dirty="0"/>
              <a:t>В настоящем учебном пособии рассмотрены типы панельных конструкций, отвечающие современному уровню развития техники и технологии производства как строительных материалов, так и самих панелей. Большое внимание уделено материалам и конструкциям ограждения на базе импортного оборудования и технологии. Рассмотрены конкретные практические примеры проектирования деревянного настила, щита, прогона и панелей покрытия. Материалы пособия помогут студентам при выполнении курсовых и дипломных проектов.</a:t>
            </a:r>
          </a:p>
        </p:txBody>
      </p:sp>
      <p:pic>
        <p:nvPicPr>
          <p:cNvPr id="7172" name="Picture 4" descr="Обложка книги КОНСТРУКЦИИ ИЗ ДЕРЕВА И ПЛАСТМАСС. КЛЕЕДОЩАТЫЕ И КЛЕЕФАНЕРНЫЕ КОНСТРУКЦИИ Вдовин В. М.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483768" cy="35010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942080"/>
            <a:ext cx="6552728" cy="2123658"/>
          </a:xfrm>
          <a:prstGeom prst="rect">
            <a:avLst/>
          </a:prstGeom>
        </p:spPr>
        <p:txBody>
          <a:bodyPr wrap="square">
            <a:spAutoFit/>
          </a:bodyPr>
          <a:lstStyle/>
          <a:p>
            <a:pPr algn="just"/>
            <a:r>
              <a:rPr lang="ru-RU" sz="1200" b="1" dirty="0"/>
              <a:t>Вдовин В. М.  Конструкции из дерева и пластмасс. Клеедощатые и клеефанерные конструкции : учебное пособие для СПО / В. М. Вдовин. — 2-е изд., испр. и доп. — Москва : Издательство Юрайт, </a:t>
            </a:r>
            <a:r>
              <a:rPr lang="ru-RU" sz="1200" b="1" dirty="0" smtClean="0"/>
              <a:t>2024. </a:t>
            </a:r>
            <a:r>
              <a:rPr lang="ru-RU" sz="1200" b="1" dirty="0"/>
              <a:t>— 211 с. — (Профессиональное образование). </a:t>
            </a:r>
            <a:endParaRPr lang="ru-RU" sz="1200" b="1" dirty="0" smtClean="0"/>
          </a:p>
          <a:p>
            <a:pPr algn="just"/>
            <a:endParaRPr lang="ru-RU" sz="1200" dirty="0"/>
          </a:p>
          <a:p>
            <a:pPr algn="just"/>
            <a:r>
              <a:rPr lang="ru-RU" sz="1200" dirty="0"/>
              <a:t>В настоящем учебном пособии рассмотрены примеры проектирования клееной балки, стойки, арки, гнутоклееной рамы и рамы из прямолинейных элементов, а также практические примеры проектирования клеефанерных балок с плоской и волнистой стенкой и гнутой клеефанерной рамы. Практические примеры проектирования несущих клееных деревянных конструкций помогут студентам при выполнении курсовых и дипломных проектов.</a:t>
            </a:r>
          </a:p>
        </p:txBody>
      </p:sp>
    </p:spTree>
    <p:extLst>
      <p:ext uri="{BB962C8B-B14F-4D97-AF65-F5344CB8AC3E}">
        <p14:creationId xmlns:p14="http://schemas.microsoft.com/office/powerpoint/2010/main" val="4078965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07" y="188640"/>
            <a:ext cx="2237353"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70244" y="532263"/>
            <a:ext cx="6494243" cy="2365341"/>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 В. Прохорский. — Москва : КноРус, </a:t>
            </a:r>
            <a:r>
              <a:rPr lang="ru-RU" sz="1200" b="1" dirty="0" smtClean="0"/>
              <a:t>2024. </a:t>
            </a:r>
            <a:r>
              <a:rPr lang="ru-RU" sz="1200" b="1" dirty="0"/>
              <a:t>— </a:t>
            </a:r>
            <a:r>
              <a:rPr lang="ru-RU" sz="1200" b="1" dirty="0" smtClean="0"/>
              <a:t>247</a:t>
            </a:r>
            <a:r>
              <a:rPr lang="ru-RU" sz="1200" b="1" dirty="0"/>
              <a:t>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8196" name="Picture 4"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8" y="3212976"/>
            <a:ext cx="2529448"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65778" y="3684896"/>
            <a:ext cx="6398709" cy="2862322"/>
          </a:xfrm>
          <a:prstGeom prst="rect">
            <a:avLst/>
          </a:prstGeom>
        </p:spPr>
        <p:txBody>
          <a:bodyPr wrap="square">
            <a:spAutoFit/>
          </a:bodyPr>
          <a:lstStyle/>
          <a:p>
            <a:pPr algn="just"/>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a:t>
            </a:r>
            <a:r>
              <a:rPr lang="ru-RU" sz="1200" b="1" dirty="0" smtClean="0"/>
              <a:t>2024. </a:t>
            </a:r>
            <a:r>
              <a:rPr lang="ru-RU" sz="1200" b="1" dirty="0"/>
              <a:t>— 258 с. — (Профессиональное образование</a:t>
            </a:r>
            <a:r>
              <a:rPr lang="ru-RU" sz="1200" b="1" dirty="0" smtClean="0"/>
              <a:t>).</a:t>
            </a:r>
          </a:p>
          <a:p>
            <a:pPr algn="just"/>
            <a:endParaRPr lang="ru-RU" sz="1200" b="1"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spTree>
    <p:extLst>
      <p:ext uri="{BB962C8B-B14F-4D97-AF65-F5344CB8AC3E}">
        <p14:creationId xmlns:p14="http://schemas.microsoft.com/office/powerpoint/2010/main" val="1787533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Информационные технологии в архитектуре и строительстве.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26" y="177421"/>
            <a:ext cx="2229458" cy="30087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4" y="177421"/>
            <a:ext cx="6548834" cy="2862322"/>
          </a:xfrm>
          <a:prstGeom prst="rect">
            <a:avLst/>
          </a:prstGeom>
        </p:spPr>
        <p:txBody>
          <a:bodyPr wrap="square">
            <a:spAutoFit/>
          </a:bodyPr>
          <a:lstStyle/>
          <a:p>
            <a:pPr algn="just"/>
            <a:r>
              <a:rPr lang="ru-RU" sz="1200" b="1" dirty="0"/>
              <a:t>Прохорский Г.В. Информационные технологии в архитектуре и строительстве. Практикум : учебное пособие / Г.В. Прохорский. — Москва : КноРус, 2023. —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AutoCAD (версия 2022) и ArchiCAD (версия 25</a:t>
            </a:r>
            <a:r>
              <a:rPr lang="ru-RU" sz="1200" dirty="0" smtClean="0"/>
              <a:t>). Соответствует </a:t>
            </a:r>
            <a:r>
              <a:rPr lang="ru-RU" sz="1200" dirty="0"/>
              <a:t>ФГОС СПО последнего поколения.</a:t>
            </a:r>
            <a:br>
              <a:rPr lang="ru-RU" sz="1200" dirty="0"/>
            </a:br>
            <a:r>
              <a:rPr lang="ru-RU" sz="1200" dirty="0"/>
              <a:t>Для студентов среднего профессионального образования, обучающихся по специальностям «Архитектура», «Строительство и эксплуатация зданий и сооружений».</a:t>
            </a:r>
          </a:p>
        </p:txBody>
      </p:sp>
      <p:sp>
        <p:nvSpPr>
          <p:cNvPr id="5" name="Прямоугольник 4"/>
          <p:cNvSpPr/>
          <p:nvPr/>
        </p:nvSpPr>
        <p:spPr>
          <a:xfrm>
            <a:off x="2470245" y="3411939"/>
            <a:ext cx="6494243" cy="3231654"/>
          </a:xfrm>
          <a:prstGeom prst="rect">
            <a:avLst/>
          </a:prstGeom>
        </p:spPr>
        <p:txBody>
          <a:bodyPr wrap="square">
            <a:spAutoFit/>
          </a:body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a:t>
            </a:r>
            <a:r>
              <a:rPr lang="ru-RU" sz="1200" b="1" dirty="0" smtClean="0"/>
              <a:t>2024.</a:t>
            </a:r>
            <a:r>
              <a:rPr lang="ru-RU" sz="1200" b="1" dirty="0"/>
              <a:t> — 305 с</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r>
              <a:rPr lang="ru-RU" sz="1200" dirty="0" smtClean="0"/>
              <a:t> </a:t>
            </a:r>
            <a:endParaRPr lang="ru-RU" sz="1200" dirty="0"/>
          </a:p>
        </p:txBody>
      </p:sp>
      <p:pic>
        <p:nvPicPr>
          <p:cNvPr id="3074" name="Picture 2"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2" y="3186183"/>
            <a:ext cx="2467118" cy="370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64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znanium.com/cover/1167/1167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44" y="158395"/>
            <a:ext cx="2278516" cy="305458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70244" y="805218"/>
            <a:ext cx="6494243" cy="1569660"/>
          </a:xfrm>
          <a:prstGeom prst="rect">
            <a:avLst/>
          </a:prstGeom>
        </p:spPr>
        <p:txBody>
          <a:bodyPr wrap="square">
            <a:spAutoFit/>
          </a:bodyPr>
          <a:lstStyle/>
          <a:p>
            <a:pPr algn="just"/>
            <a:r>
              <a:rPr lang="ru-RU" sz="1200" b="1" dirty="0"/>
              <a:t>Михайлов А. Ю. Организация строительства. Календарное и сетевое планирование : учебное пособие / А. Ю. Михайлов. — 2-е изд. — Москва ; Вологда : Инфра-Инженерия, 2020. — 300 с. </a:t>
            </a:r>
            <a:endParaRPr lang="ru-RU" sz="1200" b="1" dirty="0" smtClean="0"/>
          </a:p>
          <a:p>
            <a:pPr algn="just"/>
            <a:endParaRPr lang="ru-RU" sz="1200" b="1" dirty="0"/>
          </a:p>
          <a:p>
            <a:pPr algn="just"/>
            <a:r>
              <a:rPr lang="ru-RU" sz="1200" dirty="0"/>
              <a:t>Даны расчёты и методические рекомендации для линейного календарного и сетевого планирования при поточной организации строительного производства. Учтены требования актуальных нормативных документов по организации строительства, учебных планов и рабочих программ для студентов. </a:t>
            </a:r>
          </a:p>
        </p:txBody>
      </p:sp>
      <p:pic>
        <p:nvPicPr>
          <p:cNvPr id="9220" name="Picture 4" descr="https://znanium.com/cover/1168/1168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44" y="3501008"/>
            <a:ext cx="227851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928988"/>
            <a:ext cx="6552728" cy="2308324"/>
          </a:xfrm>
          <a:prstGeom prst="rect">
            <a:avLst/>
          </a:prstGeom>
        </p:spPr>
        <p:txBody>
          <a:bodyPr wrap="square">
            <a:spAutoFit/>
          </a:bodyPr>
          <a:lstStyle/>
          <a:p>
            <a:pPr algn="just"/>
            <a:r>
              <a:rPr lang="ru-RU" sz="1200" b="1" dirty="0"/>
              <a:t>Михайлов А. Ю. Организация строительства. Стройгенплан : учебное пособие / А. Ю. Михайлов. — 2-е изд., доп. и перераб. — Москва ; Вологда : Инфра-Инженерия, 2020. — 176 с</a:t>
            </a:r>
            <a:r>
              <a:rPr lang="ru-RU" sz="1200" b="1" dirty="0" smtClean="0"/>
              <a:t>.</a:t>
            </a:r>
          </a:p>
          <a:p>
            <a:pPr algn="just"/>
            <a:endParaRPr lang="ru-RU" sz="1200" dirty="0"/>
          </a:p>
          <a:p>
            <a:pPr algn="just"/>
            <a:r>
              <a:rPr lang="ru-RU" sz="1200" dirty="0"/>
              <a:t>Даны расчёты, методические рекомендации для проектирования строительного генерального плана в соответствии с требованиями действующего законодательства и других нормативных актов в области организации, управления и контроля качества в строительстве. Предназначено для студентов всех форм обучения направления «Строительство» при выполнении ими курсового проектирования, подготовке выпускной квалификационной работы. В пособии учтены требования нормативных документов по организации строительства, учебных планов и рабочих программ. </a:t>
            </a:r>
          </a:p>
        </p:txBody>
      </p:sp>
    </p:spTree>
    <p:extLst>
      <p:ext uri="{BB962C8B-B14F-4D97-AF65-F5344CB8AC3E}">
        <p14:creationId xmlns:p14="http://schemas.microsoft.com/office/powerpoint/2010/main" val="3698031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znanium.com/cover/1168/11686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2" y="188640"/>
            <a:ext cx="2259390" cy="296543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0" y="341194"/>
            <a:ext cx="6607196" cy="2492990"/>
          </a:xfrm>
          <a:prstGeom prst="rect">
            <a:avLst/>
          </a:prstGeom>
        </p:spPr>
        <p:txBody>
          <a:bodyPr wrap="square">
            <a:spAutoFit/>
          </a:bodyPr>
          <a:lstStyle/>
          <a:p>
            <a:pPr algn="just"/>
            <a:r>
              <a:rPr lang="ru-RU" sz="1200" b="1" dirty="0"/>
              <a:t>Михайлов А. Ю. Технология и организация строительства. Практикум : учебно-практическое пособие / А. Ю. Михайлов. — 2-е изд., доп. — Москва ; Вологда : Инфра-Инженерия, 2020. — 200 с</a:t>
            </a:r>
            <a:r>
              <a:rPr lang="ru-RU" sz="1200" b="1" dirty="0" smtClean="0"/>
              <a:t>.</a:t>
            </a:r>
          </a:p>
          <a:p>
            <a:endParaRPr lang="ru-RU" sz="1200" dirty="0"/>
          </a:p>
          <a:p>
            <a:pPr algn="just"/>
            <a:r>
              <a:rPr lang="ru-RU" sz="1200" dirty="0"/>
              <a:t>Рассматривается решение типовых задач по основным разделам дисциплин профессионального цикла «Технологические процессы в строительстве», «Технология и организация строительного производства», «Организация и управление в строительстве» с учетом требований действующих нормативных документов. Предназначено для студентов всех форм обучения направления «Строительство» при выполнении ими практических занятий, курсовом проектировании и подготовке выпускной квалификационной работы. Может быть полезно преподавателям и практическим работникам в области планирования и организации строительного производства.</a:t>
            </a:r>
          </a:p>
        </p:txBody>
      </p:sp>
      <p:sp>
        <p:nvSpPr>
          <p:cNvPr id="12" name="Прямоугольник 11"/>
          <p:cNvSpPr/>
          <p:nvPr/>
        </p:nvSpPr>
        <p:spPr>
          <a:xfrm>
            <a:off x="2429300" y="3933056"/>
            <a:ext cx="6607195" cy="1754326"/>
          </a:xfrm>
          <a:prstGeom prst="rect">
            <a:avLst/>
          </a:prstGeom>
        </p:spPr>
        <p:txBody>
          <a:bodyPr wrap="square">
            <a:spAutoFit/>
          </a:bodyPr>
          <a:lstStyle/>
          <a:p>
            <a:pPr algn="just"/>
            <a:r>
              <a:rPr lang="ru-RU" sz="1200" b="1" dirty="0"/>
              <a:t>Маслова Н. В. Разработка проекта организации строительства : учебное пособие / Н. В. Маслова. — Тольятти : ТГУ, 2022. — 158 с. — URL:  https://e.lanbook. — Режим доступа: по подписке</a:t>
            </a:r>
            <a:r>
              <a:rPr lang="ru-RU" sz="1200" b="1" dirty="0" smtClean="0"/>
              <a:t>.</a:t>
            </a:r>
          </a:p>
          <a:p>
            <a:pPr algn="just"/>
            <a:endParaRPr lang="ru-RU" sz="1200" b="1" dirty="0"/>
          </a:p>
          <a:p>
            <a:pPr algn="just"/>
            <a:r>
              <a:rPr lang="ru-RU" sz="1200" dirty="0"/>
              <a:t>В учебном пособии приводятся общие сведения по организационной документации строительства, содержатся состав и методика разработки разделов проекта организации строительства на стадии проектирования согласно нормативным документам, общепринятым при проектировании зданий и сооружений, приводится пример разработки ПОС комплекса жилых </a:t>
            </a:r>
            <a:r>
              <a:rPr lang="ru-RU" sz="1200" dirty="0" smtClean="0"/>
              <a:t>зданий.</a:t>
            </a:r>
            <a:endParaRPr lang="ru-RU" sz="1200" dirty="0"/>
          </a:p>
        </p:txBody>
      </p:sp>
      <p:pic>
        <p:nvPicPr>
          <p:cNvPr id="13" name="Picture 2" descr="Маслова Н. В. - Разработка проекта организации строитель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13" y="3501008"/>
            <a:ext cx="222753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51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сновы организации и управления в строительстве в 2-х частях. Часть 2. Учебник и практикум для СП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8" y="168374"/>
            <a:ext cx="2164177" cy="29669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3" y="272955"/>
            <a:ext cx="6548835" cy="2862322"/>
          </a:xfrm>
          <a:prstGeom prst="rect">
            <a:avLst/>
          </a:prstGeom>
        </p:spPr>
        <p:txBody>
          <a:bodyPr wrap="square">
            <a:spAutoFit/>
          </a:bodyPr>
          <a:lstStyle/>
          <a:p>
            <a:pPr algn="just"/>
            <a:r>
              <a:rPr lang="ru-RU" sz="1200" b="1" dirty="0"/>
              <a:t>Гусакова Е.А. Основы организации и управления с строительстве в 2 ч. Ч. 1 : учебник и практикум для СПО / Е.А. Гусакова, А.С. Павлов. - Москва : Издательство Юрайт, 2020.- </a:t>
            </a:r>
            <a:r>
              <a:rPr lang="ru-RU" sz="1200" b="1" dirty="0" smtClean="0"/>
              <a:t>258 </a:t>
            </a:r>
            <a:r>
              <a:rPr lang="ru-RU" sz="1200" b="1" dirty="0"/>
              <a:t>с. —  (Профессиональное образование</a:t>
            </a:r>
            <a:r>
              <a:rPr lang="ru-RU" sz="1200" b="1" dirty="0" smtClean="0"/>
              <a:t>).</a:t>
            </a:r>
          </a:p>
          <a:p>
            <a:pPr algn="just"/>
            <a:endParaRPr lang="ru-RU" sz="1200" b="1" dirty="0"/>
          </a:p>
          <a:p>
            <a:pPr algn="just"/>
            <a:r>
              <a:rPr lang="ru-RU" sz="1200" b="1" dirty="0" smtClean="0"/>
              <a:t>Гусакова </a:t>
            </a:r>
            <a:r>
              <a:rPr lang="ru-RU" sz="1200" b="1" dirty="0"/>
              <a:t>Е. А. Основы организации и управления с строительстве в 2 ч. Ч. 2 : учебник и практикум для СПО / Е. А. Гусакова, А.С. Павлов. — Москва : Издательство Юрайт, 2020. — 318 с. —  (Профессиональное образование). </a:t>
            </a:r>
            <a:endParaRPr lang="ru-RU" sz="1200" b="1" dirty="0" smtClean="0"/>
          </a:p>
          <a:p>
            <a:pPr algn="just"/>
            <a:endParaRPr lang="ru-RU" sz="1200" b="1" dirty="0"/>
          </a:p>
          <a:p>
            <a:pPr algn="just"/>
            <a:endParaRPr lang="ru-RU" sz="1200" b="1" dirty="0"/>
          </a:p>
          <a:p>
            <a:pPr algn="just"/>
            <a:r>
              <a:rPr lang="ru-RU" sz="1200" dirty="0"/>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a:t>
            </a:r>
          </a:p>
        </p:txBody>
      </p:sp>
      <p:pic>
        <p:nvPicPr>
          <p:cNvPr id="8" name="Picture 4"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 y="3284983"/>
            <a:ext cx="2627784" cy="375878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02006" y="3780430"/>
            <a:ext cx="6599383"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2-е изд., перераб. и доп. — Москва : Издательство Юрайт, </a:t>
            </a:r>
            <a:r>
              <a:rPr lang="ru-RU" sz="1200" b="1" dirty="0" smtClean="0"/>
              <a:t>2024. </a:t>
            </a:r>
            <a:r>
              <a:rPr lang="ru-RU" sz="1200" b="1" dirty="0"/>
              <a:t>— 648 с. — (Профессиональное образование</a:t>
            </a:r>
            <a:r>
              <a:rPr lang="ru-RU" sz="1200" b="1" dirty="0" smtClean="0"/>
              <a:t>).</a:t>
            </a:r>
          </a:p>
          <a:p>
            <a:pPr algn="just"/>
            <a:endParaRPr lang="ru-RU" sz="1200" b="1"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 </a:t>
            </a:r>
          </a:p>
        </p:txBody>
      </p:sp>
    </p:spTree>
    <p:extLst>
      <p:ext uri="{BB962C8B-B14F-4D97-AF65-F5344CB8AC3E}">
        <p14:creationId xmlns:p14="http://schemas.microsoft.com/office/powerpoint/2010/main" val="1855706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41" y="232518"/>
            <a:ext cx="2160240" cy="31157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682" y="116633"/>
            <a:ext cx="6648602" cy="3231654"/>
          </a:xfrm>
          <a:prstGeom prst="rect">
            <a:avLst/>
          </a:prstGeom>
        </p:spPr>
        <p:txBody>
          <a:bodyPr wrap="square">
            <a:spAutoFit/>
          </a:bodyPr>
          <a:lstStyle/>
          <a:p>
            <a:pPr algn="just"/>
            <a:r>
              <a:rPr lang="ru-RU" sz="1200" b="1" dirty="0"/>
              <a:t>Уськов В. В. Инновации в строительстве: организация и управление : практическое пособие / В. В. Уськов. — 2-е изд. — Москва ; Вологда : Инфра-Инженерия, 2021. — 344 с. </a:t>
            </a:r>
            <a:endParaRPr lang="ru-RU" sz="1200" b="1" dirty="0" smtClean="0"/>
          </a:p>
          <a:p>
            <a:pPr algn="just"/>
            <a:endParaRPr lang="ru-RU" sz="1200" dirty="0"/>
          </a:p>
          <a:p>
            <a:pPr algn="just"/>
            <a:r>
              <a:rPr lang="ru-RU" sz="1200" dirty="0"/>
              <a:t>Показан порядок организации строительного производства, рассмотрены современные методы производства работ. Уделено внимание разработке календарных планов в составе проектов производства работ, генеральным планам и устройству современной строительной площадки. Освещены вопросы составления оперативно-производственных планов и диспетчерских графиков, показана роль линейного руководителя в управлении строительным производством. Для производителей работ, руководителей строительных участков, работников строительно-монтажных организаций, занимающихся планированием строительства объектов, разработкой проектов производства работ и технологических карт, проектов организации работ. Может быть полезно работникам строительных организаций, проходящим переподготовку и повышение квалификации, заказчикам, студентам учебных заведений строительного профиля.</a:t>
            </a:r>
          </a:p>
        </p:txBody>
      </p:sp>
      <p:sp>
        <p:nvSpPr>
          <p:cNvPr id="4" name="Прямоугольник 3"/>
          <p:cNvSpPr/>
          <p:nvPr/>
        </p:nvSpPr>
        <p:spPr>
          <a:xfrm>
            <a:off x="2339682" y="3998794"/>
            <a:ext cx="6648602" cy="2123658"/>
          </a:xfrm>
          <a:prstGeom prst="rect">
            <a:avLst/>
          </a:prstGeom>
        </p:spPr>
        <p:txBody>
          <a:bodyPr wrap="square">
            <a:spAutoFit/>
          </a:bodyPr>
          <a:lstStyle/>
          <a:p>
            <a:pPr algn="just"/>
            <a:r>
              <a:rPr lang="ru-RU" sz="1200" b="1" dirty="0"/>
              <a:t>Лебедев В. М. Технология и организация строительства городских зданий и сооружений : учебное пособие / В. М. Лебедев. - Москва ; Вологда : Инфра-Инженерия, </a:t>
            </a:r>
            <a:r>
              <a:rPr lang="ru-RU" sz="1200" b="1" dirty="0" smtClean="0"/>
              <a:t>2024. </a:t>
            </a:r>
            <a:r>
              <a:rPr lang="ru-RU" sz="1200" b="1" dirty="0"/>
              <a:t>- </a:t>
            </a:r>
            <a:r>
              <a:rPr lang="ru-RU" sz="1200" b="1" dirty="0" smtClean="0"/>
              <a:t>193 </a:t>
            </a:r>
            <a:r>
              <a:rPr lang="ru-RU" sz="1200" b="1" dirty="0"/>
              <a:t>с. </a:t>
            </a:r>
            <a:endParaRPr lang="ru-RU" sz="1200" b="1" dirty="0" smtClean="0"/>
          </a:p>
          <a:p>
            <a:pPr algn="just"/>
            <a:endParaRPr lang="ru-RU" sz="1200" dirty="0"/>
          </a:p>
          <a:p>
            <a:pPr algn="just"/>
            <a:r>
              <a:rPr lang="ru-RU" sz="1200" dirty="0"/>
              <a:t>Изложены основы технологии и организации строительного производства. Рассмотрены способы производства общестроительных и монтажных работ при возведении городских объектов с обеспечением требований охраны труда и окружающей среды. Освещены состав, содержание и принципы проектирования организации строительства и производства работ. Изложена методика проектирования технологических карт, строительных генеральных планов, календарных и сетевых графиков, дан словарь специальных терминов. </a:t>
            </a:r>
          </a:p>
        </p:txBody>
      </p:sp>
      <p:pic>
        <p:nvPicPr>
          <p:cNvPr id="3074" name="Picture 2" descr="https://znanium.ru/cover/0943/9435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39" y="3657531"/>
            <a:ext cx="2217242"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3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564905"/>
            <a:ext cx="7776864" cy="1200329"/>
          </a:xfrm>
          <a:prstGeom prst="rect">
            <a:avLst/>
          </a:prstGeom>
        </p:spPr>
        <p:txBody>
          <a:bodyPr wrap="square">
            <a:spAutoFit/>
          </a:bodyPr>
          <a:lstStyle/>
          <a:p>
            <a:pPr algn="ctr"/>
            <a:r>
              <a:rPr lang="ru-RU" sz="3600" b="1" dirty="0" smtClean="0">
                <a:latin typeface="+mj-lt"/>
                <a:cs typeface="Times New Roman" panose="02020603050405020304" pitchFamily="18" charset="0"/>
              </a:rPr>
              <a:t>ОП.02 </a:t>
            </a:r>
            <a:endParaRPr lang="ru-RU" sz="3600" b="1" dirty="0">
              <a:latin typeface="+mj-lt"/>
              <a:cs typeface="Times New Roman" panose="02020603050405020304" pitchFamily="18" charset="0"/>
            </a:endParaRPr>
          </a:p>
          <a:p>
            <a:pPr algn="ctr"/>
            <a:r>
              <a:rPr lang="ru-RU" sz="3600" b="1" dirty="0">
                <a:latin typeface="+mj-lt"/>
                <a:cs typeface="Times New Roman" panose="02020603050405020304" pitchFamily="18" charset="0"/>
              </a:rPr>
              <a:t>ТЕХНИЧЕСКАЯ МЕХАНИКА</a:t>
            </a:r>
          </a:p>
        </p:txBody>
      </p:sp>
    </p:spTree>
    <p:extLst>
      <p:ext uri="{BB962C8B-B14F-4D97-AF65-F5344CB8AC3E}">
        <p14:creationId xmlns:p14="http://schemas.microsoft.com/office/powerpoint/2010/main" val="1934818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8880" y="1656080"/>
            <a:ext cx="6685488" cy="3447098"/>
          </a:xfrm>
          <a:prstGeom prst="rect">
            <a:avLst/>
          </a:prstGeom>
        </p:spPr>
        <p:txBody>
          <a:bodyPr wrap="square">
            <a:spAutoFit/>
          </a:bodyPr>
          <a:lstStyle/>
          <a:p>
            <a:pPr algn="ctr"/>
            <a:r>
              <a:rPr lang="ru-RU" sz="4000" b="1" dirty="0" smtClean="0"/>
              <a:t>ПМ.02 </a:t>
            </a:r>
            <a:r>
              <a:rPr lang="ru-RU" sz="4000" b="1" dirty="0"/>
              <a:t>ВЫПОЛНЕНИЕ ТЕХНОЛОГИЧЕСКИХ ПРОЦЕССОВ НА ОБЪЕКТЕ КАПИТАЛЬНОГО СТРОИТЕЛЬСТВА</a:t>
            </a:r>
            <a:endParaRPr lang="ru-RU" sz="4000" dirty="0"/>
          </a:p>
          <a:p>
            <a:pPr algn="ctr"/>
            <a:endParaRPr lang="ru-RU" b="1" dirty="0"/>
          </a:p>
        </p:txBody>
      </p:sp>
    </p:spTree>
    <p:extLst>
      <p:ext uri="{BB962C8B-B14F-4D97-AF65-F5344CB8AC3E}">
        <p14:creationId xmlns:p14="http://schemas.microsoft.com/office/powerpoint/2010/main" val="3011992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Геодези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44" y="1429851"/>
            <a:ext cx="2394631" cy="34304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61313" y="1856096"/>
            <a:ext cx="6303175" cy="2492990"/>
          </a:xfrm>
          <a:prstGeom prst="rect">
            <a:avLst/>
          </a:prstGeom>
        </p:spPr>
        <p:txBody>
          <a:bodyPr wrap="square">
            <a:spAutoFit/>
          </a:bodyPr>
          <a:lstStyle/>
          <a:p>
            <a:pPr algn="just"/>
            <a:r>
              <a:rPr lang="ru-RU" sz="1200" b="1" dirty="0"/>
              <a:t>Киселев М. И. Геодезия : учебник / М. И. Киселев, Д.Ш. Михелев. – 13-е изд. стер. – Москва : Академия, 2020. - 384 с. — (Среднее профессиональное образование).</a:t>
            </a:r>
          </a:p>
          <a:p>
            <a:pPr algn="just"/>
            <a:endParaRPr lang="ru-RU" sz="1200" b="1" dirty="0"/>
          </a:p>
          <a:p>
            <a:pPr algn="just"/>
            <a:r>
              <a:rPr lang="ru-RU" sz="1200" dirty="0"/>
              <a:t>В учебнике даны общие сведения по геодезии, картографии и топографии; геодезическим приборам, методам геодезических измерений, вычислений и оценке точности их результатов; инженерно-геодезическим работам, выполняемым при изыскании, проектировании и строительстве инженерных сооружений. Изложены методы изысканий, производства разбивочных работ, исполнительных съемок. Приведены материалы по геодезическому обеспечению кадастра, лесоустройству, привязке горных выработок, наблюдению за деформациями сооружений, лицензированию, организации геодезических работ и технике безопасности при их проведении. </a:t>
            </a:r>
          </a:p>
        </p:txBody>
      </p:sp>
    </p:spTree>
    <p:extLst>
      <p:ext uri="{BB962C8B-B14F-4D97-AF65-F5344CB8AC3E}">
        <p14:creationId xmlns:p14="http://schemas.microsoft.com/office/powerpoint/2010/main" val="2770380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237506"/>
            <a:ext cx="6607258" cy="2862322"/>
          </a:xfrm>
          <a:prstGeom prst="rect">
            <a:avLst/>
          </a:prstGeom>
        </p:spPr>
        <p:txBody>
          <a:bodyPr wrap="square">
            <a:spAutoFit/>
          </a:bodyPr>
          <a:lstStyle/>
          <a:p>
            <a:pPr algn="just"/>
            <a:r>
              <a:rPr lang="ru-RU" sz="1200" b="1" dirty="0"/>
              <a:t>Федотов Г. А. Инженерная геодезия : учебник / Г.А. Федотов. — 6-е изд., перераб. и доп. — Москва : ИНФРА-М, </a:t>
            </a:r>
            <a:r>
              <a:rPr lang="ru-RU" sz="1200" b="1" dirty="0" smtClean="0"/>
              <a:t>2024. </a:t>
            </a:r>
            <a:r>
              <a:rPr lang="ru-RU" sz="1200" b="1" dirty="0"/>
              <a:t>— 479 с. — (Среднее профессиональное образование</a:t>
            </a:r>
            <a:r>
              <a:rPr lang="ru-RU" sz="1200" b="1" dirty="0" smtClean="0"/>
              <a:t>).</a:t>
            </a:r>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a:t>
            </a:r>
          </a:p>
        </p:txBody>
      </p:sp>
      <p:sp>
        <p:nvSpPr>
          <p:cNvPr id="5" name="Прямоугольник 4"/>
          <p:cNvSpPr/>
          <p:nvPr/>
        </p:nvSpPr>
        <p:spPr>
          <a:xfrm>
            <a:off x="2374710" y="3998794"/>
            <a:ext cx="6589779" cy="2205822"/>
          </a:xfrm>
          <a:prstGeom prst="rect">
            <a:avLst/>
          </a:prstGeom>
        </p:spPr>
        <p:txBody>
          <a:bodyPr wrap="square">
            <a:spAutoFit/>
          </a:bodyPr>
          <a:lstStyle/>
          <a:p>
            <a:pPr algn="just"/>
            <a:r>
              <a:rPr lang="ru-RU" sz="1200" b="1" dirty="0"/>
              <a:t>Макаров К. Н.  Инженерная геодезия : учебник для СПО / К. Н. Макаров. — </a:t>
            </a:r>
            <a:r>
              <a:rPr lang="ru-RU" sz="1200" b="1" dirty="0" smtClean="0"/>
              <a:t>3-е </a:t>
            </a:r>
            <a:r>
              <a:rPr lang="ru-RU" sz="1200" b="1" dirty="0"/>
              <a:t>изд., испр. и доп. — Москва : Издательство Юрайт, </a:t>
            </a:r>
            <a:r>
              <a:rPr lang="ru-RU" sz="1200" b="1" dirty="0" smtClean="0"/>
              <a:t>2024. </a:t>
            </a:r>
            <a:r>
              <a:rPr lang="ru-RU" sz="1200" b="1" dirty="0"/>
              <a:t>— </a:t>
            </a:r>
            <a:r>
              <a:rPr lang="ru-RU" sz="1200" b="1" dirty="0" smtClean="0"/>
              <a:t>250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4100" name="Picture 4" descr="Обложка книги ИНЖЕНЕРНАЯ ГЕОДЕЗИЯ Макаров К. Н.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9" y="3111058"/>
            <a:ext cx="2736304" cy="38515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44" y="180932"/>
            <a:ext cx="2195198" cy="297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94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8" y="219740"/>
            <a:ext cx="2197224" cy="305541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6316" y="500956"/>
            <a:ext cx="6552728" cy="2492990"/>
          </a:xfrm>
          <a:prstGeom prst="rect">
            <a:avLst/>
          </a:prstGeom>
        </p:spPr>
        <p:txBody>
          <a:bodyPr wrap="square">
            <a:spAutoFit/>
          </a:bodyPr>
          <a:lstStyle/>
          <a:p>
            <a:pPr algn="just"/>
            <a:r>
              <a:rPr lang="ru-RU" sz="1200" b="1" dirty="0"/>
              <a:t>Кравченко Ю. А. Геодезия : учебник / Ю. А. Кравченко. — Москва: ИНФРА-М, </a:t>
            </a:r>
            <a:r>
              <a:rPr lang="ru-RU" sz="1200" b="1" dirty="0" smtClean="0"/>
              <a:t>2024. </a:t>
            </a:r>
            <a:r>
              <a:rPr lang="ru-RU" sz="1200" b="1" dirty="0"/>
              <a:t>— 344 с. — (Среднее профессиональное образование</a:t>
            </a:r>
            <a:r>
              <a:rPr lang="ru-RU" sz="1200" b="1" dirty="0" smtClean="0"/>
              <a:t>).</a:t>
            </a:r>
          </a:p>
          <a:p>
            <a:pPr algn="just"/>
            <a:endParaRPr lang="ru-RU" sz="1200" b="1"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представлены 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Для студентов учреждений среднего профессионального образования, студентов вузов, а также для работников строительных организаций.</a:t>
            </a:r>
          </a:p>
        </p:txBody>
      </p:sp>
      <p:sp>
        <p:nvSpPr>
          <p:cNvPr id="4" name="Прямоугольник 3"/>
          <p:cNvSpPr/>
          <p:nvPr/>
        </p:nvSpPr>
        <p:spPr>
          <a:xfrm>
            <a:off x="2402006" y="3862316"/>
            <a:ext cx="6562482" cy="2492990"/>
          </a:xfrm>
          <a:prstGeom prst="rect">
            <a:avLst/>
          </a:prstGeom>
        </p:spPr>
        <p:txBody>
          <a:bodyPr wrap="square">
            <a:spAutoFit/>
          </a:bodyPr>
          <a:lstStyle/>
          <a:p>
            <a:pPr algn="just"/>
            <a:r>
              <a:rPr lang="ru-RU" sz="1200" b="1" dirty="0"/>
              <a:t>Смалев В. И.  Геодезия с основами картографии и картографического черчения : учебное пособие для среднего профессионального образования / В. И. Смалев. — 2-е изд., перераб. и доп. — Москва : Издательство Юрайт, 2024. — 189 с. — (Профессиональное образование). — URL: https: // urait.ru. — Режим доступа: по подписке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5"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17" y="3275159"/>
            <a:ext cx="2721093" cy="377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985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221/122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7340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29392"/>
            <a:ext cx="6624736" cy="1754326"/>
          </a:xfrm>
          <a:prstGeom prst="rect">
            <a:avLst/>
          </a:prstGeom>
        </p:spPr>
        <p:txBody>
          <a:bodyPr wrap="square">
            <a:spAutoFit/>
          </a:bodyPr>
          <a:lstStyle/>
          <a:p>
            <a:pPr algn="just"/>
            <a:r>
              <a:rPr lang="ru-RU" sz="1200" b="1" dirty="0"/>
              <a:t>Доценко А. И. Строительные машины : учебник / А.И. Доценко, В.Г. Дронов. — Москва : ИНФРА-М, </a:t>
            </a:r>
            <a:r>
              <a:rPr lang="ru-RU" sz="1200" b="1" dirty="0" smtClean="0"/>
              <a:t>2024. </a:t>
            </a:r>
            <a:r>
              <a:rPr lang="ru-RU" sz="1200" b="1" dirty="0"/>
              <a:t>— 533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типы строительных машин, используемых в промышленном, гражданском и коммунальном строительстве. Даны назначение, конструкции и описание рабочих процессов машин, области их применения, технико-экономические и эксплуатационные характеристики, а также основы их эксплуатации. Приведены основные элементы гидропривода и систем автоматического управления строительными машинами.</a:t>
            </a:r>
          </a:p>
        </p:txBody>
      </p:sp>
      <p:pic>
        <p:nvPicPr>
          <p:cNvPr id="4" name="Picture 2" descr="https://znanium.com/cover/1221/1221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245412"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2131" y="2388358"/>
            <a:ext cx="6484365" cy="276999"/>
          </a:xfrm>
          <a:prstGeom prst="rect">
            <a:avLst/>
          </a:prstGeom>
        </p:spPr>
        <p:txBody>
          <a:bodyPr wrap="square">
            <a:spAutoFit/>
          </a:bodyPr>
          <a:lstStyle/>
          <a:p>
            <a:pPr algn="just"/>
            <a:endParaRPr lang="ru-RU" sz="1200" dirty="0"/>
          </a:p>
        </p:txBody>
      </p:sp>
      <p:sp>
        <p:nvSpPr>
          <p:cNvPr id="7" name="Прямоугольник 6"/>
          <p:cNvSpPr/>
          <p:nvPr/>
        </p:nvSpPr>
        <p:spPr>
          <a:xfrm>
            <a:off x="2411760" y="4348479"/>
            <a:ext cx="6624736" cy="1938992"/>
          </a:xfrm>
          <a:prstGeom prst="rect">
            <a:avLst/>
          </a:prstGeom>
        </p:spPr>
        <p:txBody>
          <a:bodyPr wrap="square">
            <a:spAutoFit/>
          </a:bodyPr>
          <a:lstStyle/>
          <a:p>
            <a:pPr algn="just"/>
            <a:r>
              <a:rPr lang="ru-RU" sz="1200" b="1" dirty="0"/>
              <a:t>Лебедев В. М. Технология и механизация процессов городского строительства и хозяйства : учебное пособие / В. М. Лебедев. — Москва : ИНФРА-М, </a:t>
            </a:r>
            <a:r>
              <a:rPr lang="ru-RU" sz="1200" b="1" dirty="0" smtClean="0"/>
              <a:t>2022. </a:t>
            </a:r>
            <a:r>
              <a:rPr lang="ru-RU" sz="1200" b="1" dirty="0"/>
              <a:t>— </a:t>
            </a:r>
            <a:r>
              <a:rPr lang="ru-RU" sz="1200" b="1" dirty="0" smtClean="0"/>
              <a:t>330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В учебном пособии изложены сведения о строительных машинах и механизмах, технологии и механизации погрузочно-разгрузочных, земляных работ, возведении бетонных и железобетонных конструкций, монтаже строительных конструкций, возведении многоэтажных кирпичных зданий и выполнении кровельных работ. В приложениях приведены технические характеристики строительной техники и монтажных приспособлений.</a:t>
            </a:r>
          </a:p>
        </p:txBody>
      </p:sp>
      <p:pic>
        <p:nvPicPr>
          <p:cNvPr id="1026" name="Picture 2" descr="https://znanium.com/cover/1031/1031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245412"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605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873457"/>
            <a:ext cx="6620842" cy="2123658"/>
          </a:xfrm>
          <a:prstGeom prst="rect">
            <a:avLst/>
          </a:prstGeom>
        </p:spPr>
        <p:txBody>
          <a:bodyPr wrap="square">
            <a:spAutoFit/>
          </a:bodyPr>
          <a:lstStyle/>
          <a:p>
            <a:pPr algn="just"/>
            <a:r>
              <a:rPr lang="ru-RU" sz="1200" b="1" dirty="0"/>
              <a:t>Белецкий Б. Ф. Строительные машины и оборудование : учебное пособие для СПО / Б. Ф. Белецкий. — 2-е изд., стер. — Санкт-Петербург : Лань, 2021. — 608 с. — (Среднее профессиональное образование). </a:t>
            </a:r>
            <a:endParaRPr lang="ru-RU" sz="1200" b="1" dirty="0" smtClean="0"/>
          </a:p>
          <a:p>
            <a:pPr algn="just"/>
            <a:endParaRPr lang="ru-RU" sz="1200" dirty="0"/>
          </a:p>
          <a:p>
            <a:pPr algn="just"/>
            <a:r>
              <a:rPr lang="ru-RU" sz="1200" dirty="0"/>
              <a:t>В учебном пособии дано описание строительных машин и оборудования: машины для земляных, дорожных, свайных, бетонных и железобетонных работ, грузоподъемные машины и оборудование для монтажных работ. Даны рекомендации по выбору и комплектации машин для комплексной механизации строительства. </a:t>
            </a:r>
            <a:endParaRPr lang="ru-RU" sz="1200" dirty="0" smtClean="0"/>
          </a:p>
          <a:p>
            <a:pPr algn="just"/>
            <a:endParaRPr lang="ru-RU" sz="1200" dirty="0"/>
          </a:p>
          <a:p>
            <a:pPr algn="just"/>
            <a:endParaRPr lang="ru-RU" sz="1200" dirty="0"/>
          </a:p>
        </p:txBody>
      </p:sp>
      <p:pic>
        <p:nvPicPr>
          <p:cNvPr id="3" name="Picture 2" descr="Обложка книги ОРГАНИЗАЦИЯ ТЕХНОЛОГИЧЕСКИХ ПРОЦЕССОВ НА ОБЪЕКТЕ КАПИТАЛЬНОГО СТРОИТЕЛЬСТВА: КОМПЛЕКСНАЯ МЕХАНИЗАЦИЯ Лещинский А. В., Вербицкий Г. М., Шишкин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9608"/>
            <a:ext cx="2464653"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42949" y="3916907"/>
            <a:ext cx="6593547" cy="2308324"/>
          </a:xfrm>
          <a:prstGeom prst="rect">
            <a:avLst/>
          </a:prstGeom>
        </p:spPr>
        <p:txBody>
          <a:bodyPr wrap="square">
            <a:spAutoFit/>
          </a:bodyPr>
          <a:lstStyle/>
          <a:p>
            <a:pPr algn="just"/>
            <a:r>
              <a:rPr lang="ru-RU" sz="1200" b="1" dirty="0"/>
              <a:t>Лещинский А. В.</a:t>
            </a:r>
            <a:r>
              <a:rPr lang="ru-RU" sz="1200" b="1" i="1" dirty="0"/>
              <a:t> </a:t>
            </a:r>
            <a:r>
              <a:rPr lang="ru-RU" sz="1200" b="1" dirty="0"/>
              <a:t> Организация технологических процессов на объекте капитального строительства: комплексная механизация : учебное пособие для СПО / А. В. Лещинский, Г. М. Вербицкий, Е. А. Шишкин. — 2-е изд., испр. и доп. — Москва : Издательство Юрайт, </a:t>
            </a:r>
            <a:r>
              <a:rPr lang="ru-RU" sz="1200" b="1" dirty="0" smtClean="0"/>
              <a:t>2024.</a:t>
            </a:r>
            <a:r>
              <a:rPr lang="ru-RU" sz="1200" b="1" dirty="0"/>
              <a:t> — 231 с. —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особенности строительных объектов на примере автомобильных дорог, работ при их возведении и технологии их выполнения. Особое внимание уделяется задачам организации механизированных работ прогрессивным методами с оптимизацией их параметров. Контрольные вопросы для самопроверки, расположенные в конце книги, помогут студентам лучше усвоить материалы учебного пособия.</a:t>
            </a:r>
          </a:p>
        </p:txBody>
      </p:sp>
      <p:pic>
        <p:nvPicPr>
          <p:cNvPr id="1026" name="Picture 2" descr="Белецкий Б. Ф. - Строительные машины и оборуд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0" y="201965"/>
            <a:ext cx="2192979" cy="311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57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777921"/>
            <a:ext cx="6634490" cy="1754326"/>
          </a:xfrm>
          <a:prstGeom prst="rect">
            <a:avLst/>
          </a:prstGeom>
        </p:spPr>
        <p:txBody>
          <a:bodyPr wrap="square">
            <a:spAutoFit/>
          </a:bodyPr>
          <a:lstStyle/>
          <a:p>
            <a:pPr algn="just"/>
            <a:r>
              <a:rPr lang="ru-RU" sz="1200" b="1" dirty="0"/>
              <a:t>Шабаев С. Н. Дорожные и строительные машины : учебное пособие / С. Н. Шабаев, Н. В. Крупина. — Кемерово : КузГТУ имени Т.Ф. Горбачева, 2021. — 145 с. </a:t>
            </a:r>
            <a:endParaRPr lang="ru-RU" sz="1200" b="1" dirty="0" smtClean="0"/>
          </a:p>
          <a:p>
            <a:pPr algn="just"/>
            <a:endParaRPr lang="ru-RU" sz="1200" dirty="0"/>
          </a:p>
          <a:p>
            <a:pPr algn="just"/>
            <a:r>
              <a:rPr lang="ru-RU" sz="1200" dirty="0"/>
              <a:t>В данном учебном пособии рассмотрены вопросы классификации и технологических возможностей машин и механизмов, а для лучшего </a:t>
            </a:r>
            <a:r>
              <a:rPr lang="ru-RU" sz="1200" dirty="0" smtClean="0"/>
              <a:t>восприятия </a:t>
            </a:r>
            <a:r>
              <a:rPr lang="ru-RU" sz="1200" dirty="0"/>
              <a:t>информации в учебном пособии приведено большое количество их фото графий. Пособие предназначено для ознакомления обучающихся с современ ными средствами механизации, используемыми при строительстве, ремонте и содержании сосредоточенных и линейных объектов капитального строительства. </a:t>
            </a:r>
          </a:p>
        </p:txBody>
      </p:sp>
      <p:pic>
        <p:nvPicPr>
          <p:cNvPr id="3" name="Picture 4" descr="Технология возведения зданий и инженерных сооруж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7" y="3501008"/>
            <a:ext cx="2252964" cy="31378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4287520"/>
            <a:ext cx="6624736" cy="1938992"/>
          </a:xfrm>
          <a:prstGeom prst="rect">
            <a:avLst/>
          </a:prstGeom>
        </p:spPr>
        <p:txBody>
          <a:bodyPr wrap="square">
            <a:spAutoFit/>
          </a:bodyPr>
          <a:lstStyle/>
          <a:p>
            <a:pPr algn="just"/>
            <a:r>
              <a:rPr lang="ru-RU" sz="1200" b="1" dirty="0"/>
              <a:t>Гончаров А. А. Технология возведения зданий и инженерных сооружений : учебник / А. А. Гончаров. — Москва : КноРус, </a:t>
            </a:r>
            <a:r>
              <a:rPr lang="ru-RU" sz="1200" b="1" dirty="0" smtClean="0"/>
              <a:t>2023. </a:t>
            </a:r>
            <a:r>
              <a:rPr lang="ru-RU" sz="1200" b="1" dirty="0"/>
              <a:t>— 270 с. — (Среднее профессиональное образование). </a:t>
            </a:r>
            <a:endParaRPr lang="ru-RU" sz="1200" b="1" dirty="0" smtClean="0"/>
          </a:p>
          <a:p>
            <a:pPr algn="just"/>
            <a:endParaRPr lang="ru-RU" sz="1200" dirty="0"/>
          </a:p>
          <a:p>
            <a:pPr algn="just"/>
            <a:r>
              <a:rPr lang="ru-RU" sz="1200" dirty="0"/>
              <a:t>Приведены основные положения по технологии возведения зданий различного назначения и инженерных сооружений при использовании различных конструктивных схем и материалов. Рассмотрены прогрессивные технологические методы, машины и механизмы, используемые при возведении зданий и сооружений. Освещены вопросы технологического проектирования и оптимизации методов производства работ.</a:t>
            </a:r>
          </a:p>
        </p:txBody>
      </p:sp>
      <p:pic>
        <p:nvPicPr>
          <p:cNvPr id="7170" name="Picture 2" descr="Шабаев С. Н., Крупина Н. В. - Дорожные и строительные маши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2" y="137451"/>
            <a:ext cx="2219979" cy="314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0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415" y="627797"/>
            <a:ext cx="6689081" cy="1569660"/>
          </a:xfrm>
          <a:prstGeom prst="rect">
            <a:avLst/>
          </a:prstGeom>
        </p:spPr>
        <p:txBody>
          <a:bodyPr wrap="square">
            <a:spAutoFit/>
          </a:bodyPr>
          <a:lstStyle/>
          <a:p>
            <a:pPr algn="just"/>
            <a:r>
              <a:rPr lang="ru-RU" sz="1200" b="1" dirty="0"/>
              <a:t>Лебедев В. М. Технология строительных процессов : учебное пособие / В. М. Лебедев. - Москва ; Вологда : Инфра-Инженерия, </a:t>
            </a:r>
            <a:r>
              <a:rPr lang="ru-RU" sz="1200" b="1" dirty="0" smtClean="0"/>
              <a:t>2021. </a:t>
            </a:r>
            <a:r>
              <a:rPr lang="ru-RU" sz="1200" b="1" dirty="0"/>
              <a:t>— </a:t>
            </a:r>
            <a:r>
              <a:rPr lang="ru-RU" sz="1200" b="1" dirty="0" smtClean="0"/>
              <a:t>186 </a:t>
            </a:r>
            <a:r>
              <a:rPr lang="ru-RU" sz="1200" b="1" dirty="0"/>
              <a:t>с. </a:t>
            </a:r>
            <a:endParaRPr lang="ru-RU" sz="1200" b="1" dirty="0" smtClean="0"/>
          </a:p>
          <a:p>
            <a:pPr algn="just"/>
            <a:endParaRPr lang="ru-RU" sz="1200" dirty="0"/>
          </a:p>
          <a:p>
            <a:pPr algn="just"/>
            <a:r>
              <a:rPr lang="ru-RU" sz="1200" dirty="0" smtClean="0"/>
              <a:t>Рассмотрены </a:t>
            </a:r>
            <a:r>
              <a:rPr lang="ru-RU" sz="1200" dirty="0"/>
              <a:t>технологические процессы производства основных общестроительных и монтажных работ с обеспечением требований охраны труда и окружающей среды. Освещены состав и содержание проектов производства работ. Изложена методика проектирования технологических карт. Для студентов, аспирантов и преподавателей строительных направлений подготовки.</a:t>
            </a:r>
          </a:p>
        </p:txBody>
      </p:sp>
      <p:pic>
        <p:nvPicPr>
          <p:cNvPr id="4100" name="Picture 4"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6" y="3212976"/>
            <a:ext cx="2400033" cy="36450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3343701"/>
            <a:ext cx="6620842" cy="3231654"/>
          </a:xfrm>
          <a:prstGeom prst="rect">
            <a:avLst/>
          </a:prstGeom>
        </p:spPr>
        <p:txBody>
          <a:bodyPr wrap="square">
            <a:spAutoFit/>
          </a:body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a:t>
            </a:r>
            <a:r>
              <a:rPr lang="ru-RU" sz="1200" b="1" dirty="0" smtClean="0"/>
              <a:t>2024.</a:t>
            </a:r>
            <a:r>
              <a:rPr lang="ru-RU" sz="1200" b="1" dirty="0"/>
              <a:t> — 305 с. </a:t>
            </a:r>
            <a:endParaRPr lang="ru-RU" sz="1200" b="1" dirty="0" smtClean="0"/>
          </a:p>
          <a:p>
            <a:pPr algn="just"/>
            <a:endParaRPr lang="ru-RU" sz="1200" b="1"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p>
        </p:txBody>
      </p:sp>
      <p:pic>
        <p:nvPicPr>
          <p:cNvPr id="5122" name="Picture 2" descr="https://znanium.ru/cover/1836/1836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40" y="181708"/>
            <a:ext cx="2163213" cy="295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945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559558"/>
            <a:ext cx="6535187" cy="2123658"/>
          </a:xfrm>
          <a:prstGeom prst="rect">
            <a:avLst/>
          </a:prstGeom>
        </p:spPr>
        <p:txBody>
          <a:bodyPr wrap="square">
            <a:spAutoFit/>
          </a:bodyPr>
          <a:lstStyle/>
          <a:p>
            <a:pPr algn="just"/>
            <a:r>
              <a:rPr lang="ru-RU" sz="1200" b="1" dirty="0"/>
              <a:t>Ищенко И. И. Каменные работы : учебник для СПО / И. И. Ищенко. - </a:t>
            </a:r>
            <a:r>
              <a:rPr lang="ru-RU" sz="1200" b="1" dirty="0" smtClean="0"/>
              <a:t>10-е </a:t>
            </a:r>
            <a:r>
              <a:rPr lang="ru-RU" sz="1200" b="1" dirty="0"/>
              <a:t>изд., стер. — Санкт-Петербург : Лань, </a:t>
            </a:r>
            <a:r>
              <a:rPr lang="ru-RU" sz="1200" b="1" dirty="0" smtClean="0"/>
              <a:t>2023. </a:t>
            </a:r>
            <a:r>
              <a:rPr lang="ru-RU" sz="1200" b="1" dirty="0"/>
              <a:t>— 240 с. : ил. — (Среднее профессиональное образование). </a:t>
            </a:r>
            <a:endParaRPr lang="ru-RU" sz="1200" b="1" dirty="0" smtClean="0"/>
          </a:p>
          <a:p>
            <a:pPr algn="just"/>
            <a:endParaRPr lang="ru-RU" sz="1200" dirty="0"/>
          </a:p>
          <a:p>
            <a:pPr algn="just"/>
            <a:r>
              <a:rPr lang="ru-RU" sz="1200" dirty="0"/>
              <a:t>В учебнике изложены сведения о частях зданий, гидроизоляции каменных конструкций. Приведены основные принципы и методы каменных, кирпичных, бутовых и бутобетонных кладок, кладок из керамических и искусственных камней. Рассматриваются геодезические работы на стройках, монтажные работы при возведении каменных зданий, производство каменных и монтажных работ зимой, ремонт и восстановление каменных конструкций, организация производства и труда на стройках.</a:t>
            </a:r>
          </a:p>
        </p:txBody>
      </p:sp>
      <p:pic>
        <p:nvPicPr>
          <p:cNvPr id="7172" name="Picture 4" descr="Обложка книги ЗЕМЛЯНЫЕ РАБОТЫ Прейс П.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 y="3223532"/>
            <a:ext cx="2483560" cy="36450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4230806"/>
            <a:ext cx="6535187" cy="1754326"/>
          </a:xfrm>
          <a:prstGeom prst="rect">
            <a:avLst/>
          </a:prstGeom>
        </p:spPr>
        <p:txBody>
          <a:bodyPr wrap="square">
            <a:spAutoFit/>
          </a:bodyPr>
          <a:lstStyle/>
          <a:p>
            <a:pPr algn="just"/>
            <a:r>
              <a:rPr lang="ru-RU" sz="1200" b="1" dirty="0"/>
              <a:t>Прейс П. В.</a:t>
            </a:r>
            <a:r>
              <a:rPr lang="ru-RU" sz="1200" b="1" i="1" dirty="0"/>
              <a:t> </a:t>
            </a:r>
            <a:r>
              <a:rPr lang="ru-RU" sz="1200" b="1" dirty="0"/>
              <a:t> Земляные работы : учебное пособие для СПО / П. В. Прейс. — Москва : Издательство Юрайт, </a:t>
            </a:r>
            <a:r>
              <a:rPr lang="ru-RU" sz="1200" b="1" dirty="0" smtClean="0"/>
              <a:t>2024.</a:t>
            </a:r>
            <a:r>
              <a:rPr lang="ru-RU" sz="1200" b="1" dirty="0"/>
              <a:t> — 165 с. </a:t>
            </a:r>
            <a:endParaRPr lang="ru-RU" sz="1200" b="1" dirty="0" smtClean="0"/>
          </a:p>
          <a:p>
            <a:pPr algn="just"/>
            <a:endParaRPr lang="ru-RU" sz="1200" b="1" dirty="0"/>
          </a:p>
          <a:p>
            <a:pPr algn="just"/>
            <a:r>
              <a:rPr lang="ru-RU" sz="1200" dirty="0"/>
              <a:t>В представленной работе в доступном виде изложены основные моменты производства земляных работ: общие сведения о грунтах и производственных процессах, связанных с ними (разведка, перевозка и пр.), обзор инструментов для производства земляных работ, а также основы подсчета объемов, планирования и чтения чертежей. Текст печатается без изменений по изданию 1931 г. Для студентов инженерно-строительных специальностей.</a:t>
            </a:r>
          </a:p>
        </p:txBody>
      </p:sp>
      <p:pic>
        <p:nvPicPr>
          <p:cNvPr id="6146" name="Picture 2" descr="Ищенко И. И. - Каменные рабо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1720"/>
            <a:ext cx="2304256" cy="302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16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сновы технологии отделочных строительных работ для специальности &quot;Мастер отделочных строительных и декоративных работ&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08" y="224582"/>
            <a:ext cx="2247298" cy="30986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7201" y="777976"/>
            <a:ext cx="6741994" cy="2123658"/>
          </a:xfrm>
          <a:prstGeom prst="rect">
            <a:avLst/>
          </a:prstGeom>
        </p:spPr>
        <p:txBody>
          <a:bodyPr wrap="square">
            <a:spAutoFit/>
          </a:bodyPr>
          <a:lstStyle/>
          <a:p>
            <a:pPr algn="just"/>
            <a:r>
              <a:rPr lang="ru-RU" sz="1200" b="1" dirty="0"/>
              <a:t>Федонов Р. А. Основы технологии отделочных строительных и декоративных работ / Р. А. Федонов ; рец. В. Д. Коршиков. — Москва : КНОРУС, </a:t>
            </a:r>
            <a:r>
              <a:rPr lang="ru-RU" sz="1200" b="1" dirty="0" smtClean="0"/>
              <a:t>2023. </a:t>
            </a:r>
            <a:r>
              <a:rPr lang="ru-RU" sz="1200" b="1" dirty="0"/>
              <a:t>— </a:t>
            </a:r>
            <a:r>
              <a:rPr lang="ru-RU" sz="1200" b="1" dirty="0" smtClean="0"/>
              <a:t>249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Содержит общие сведения о зданиях и сооружениях, схемы зданий и сооружений, их конструктивные элементы, описание технологии отделочных строительных и монтажных работ, основные понятия о производстве общестроительных и специальных работ, об организации труда, перечень нормативных документов в строительстве и способы контроля качества. В полной мере раскрывает сущность указанных тем и помогает приобретению необходимых профессиональных компетенций.</a:t>
            </a:r>
          </a:p>
        </p:txBody>
      </p:sp>
      <p:pic>
        <p:nvPicPr>
          <p:cNvPr id="4" name="Picture 4" descr="https://znanium.com/cover/1845/1845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08" y="3504430"/>
            <a:ext cx="2247299" cy="31649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42948" y="4203510"/>
            <a:ext cx="6593547" cy="1569660"/>
          </a:xfrm>
          <a:prstGeom prst="rect">
            <a:avLst/>
          </a:prstGeom>
        </p:spPr>
        <p:txBody>
          <a:bodyPr wrap="square">
            <a:spAutoFit/>
          </a:bodyPr>
          <a:lstStyle/>
          <a:p>
            <a:pPr algn="just"/>
            <a:r>
              <a:rPr lang="ru-RU" sz="1200" b="1" dirty="0"/>
              <a:t>Гаврилов Д. А. </a:t>
            </a:r>
            <a:r>
              <a:rPr lang="ru-RU" sz="1200" b="1" dirty="0" smtClean="0"/>
              <a:t>Проектно - cметное </a:t>
            </a:r>
            <a:r>
              <a:rPr lang="ru-RU" sz="1200" b="1" dirty="0"/>
              <a:t>дело : учебное пособие / Д. А. Гаврилов. – Москва : Альфа – М ; ИНФРА-М, </a:t>
            </a:r>
            <a:r>
              <a:rPr lang="ru-RU" sz="1200" b="1" dirty="0" smtClean="0"/>
              <a:t>2023. </a:t>
            </a:r>
            <a:r>
              <a:rPr lang="ru-RU" sz="1200" b="1" dirty="0"/>
              <a:t>– 352 с. : ил. — (Среднее профессиональное образование</a:t>
            </a:r>
            <a:r>
              <a:rPr lang="ru-RU" sz="1200" b="1" dirty="0" smtClean="0"/>
              <a:t>).</a:t>
            </a:r>
          </a:p>
          <a:p>
            <a:pPr algn="just"/>
            <a:endParaRPr lang="ru-RU" sz="1200" b="1" dirty="0"/>
          </a:p>
          <a:p>
            <a:pPr algn="just"/>
            <a:r>
              <a:rPr lang="ru-RU" sz="1200" dirty="0"/>
              <a:t>Излагаются основы проектно-сметного дела и организации строительного проектирования. Приводятся примеры расчетов и способы составления документов, форм, актов и смет с учетом специфики работ и объектов. Приложения 1—9 содержат формы и образцы необходимой документации. </a:t>
            </a:r>
          </a:p>
        </p:txBody>
      </p:sp>
    </p:spTree>
    <p:extLst>
      <p:ext uri="{BB962C8B-B14F-4D97-AF65-F5344CB8AC3E}">
        <p14:creationId xmlns:p14="http://schemas.microsoft.com/office/powerpoint/2010/main" val="84939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55092"/>
            <a:ext cx="6624736" cy="2123658"/>
          </a:xfrm>
          <a:prstGeom prst="rect">
            <a:avLst/>
          </a:prstGeom>
        </p:spPr>
        <p:txBody>
          <a:bodyPr wrap="square">
            <a:spAutoFit/>
          </a:bodyPr>
          <a:lstStyle/>
          <a:p>
            <a:pPr algn="just"/>
            <a:r>
              <a:rPr lang="ru-RU" sz="1200" b="1" dirty="0"/>
              <a:t>Сетков В. И. Техническая механика для строительных специальностей : учебник / В. И. Сетков. - 8-е изд., перераб. – Москва : ИЦ Академия, 2020. - 256 с. – (Профессиональное образование). </a:t>
            </a:r>
            <a:endParaRPr lang="ru-RU" sz="1200" b="1" dirty="0" smtClean="0"/>
          </a:p>
          <a:p>
            <a:pPr algn="just"/>
            <a:endParaRPr lang="ru-RU" sz="1200" dirty="0"/>
          </a:p>
          <a:p>
            <a:pPr algn="just"/>
            <a:r>
              <a:rPr lang="ru-RU" sz="1200" dirty="0" smtClean="0"/>
              <a:t>Учебник подготовлен </a:t>
            </a:r>
            <a:r>
              <a:rPr lang="ru-RU" sz="1200" dirty="0"/>
              <a:t>в соответствии с требованиями Федерального государственного образовательного стандарта среднего профессионального образования </a:t>
            </a:r>
            <a:r>
              <a:rPr lang="ru-RU" sz="1200" dirty="0" smtClean="0"/>
              <a:t>по специальности «Строительство и эксплуатация зданий и сооружений».</a:t>
            </a:r>
            <a:r>
              <a:rPr lang="ru-RU" sz="1200" dirty="0"/>
              <a:t/>
            </a:r>
            <a:br>
              <a:rPr lang="ru-RU" sz="1200" dirty="0"/>
            </a:br>
            <a:r>
              <a:rPr lang="ru-RU" sz="1200" dirty="0" smtClean="0"/>
              <a:t>Рассмотрены основы теоретической механики, касающиеся статики, плоской и пространственной систем сил, центра тяжести конструкций и устойчивости равновесия в строительстве. Даны примеры практических расчетов.</a:t>
            </a:r>
            <a:endParaRPr lang="ru-RU" sz="1200" dirty="0"/>
          </a:p>
        </p:txBody>
      </p:sp>
      <p:pic>
        <p:nvPicPr>
          <p:cNvPr id="2050" name="Picture 2" descr="Сетков В. - Техническая механика для строительных специальносте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32744"/>
            <a:ext cx="2304256" cy="3224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892/1892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1" y="3573016"/>
            <a:ext cx="2287938"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978233"/>
            <a:ext cx="6624736" cy="2308324"/>
          </a:xfrm>
          <a:prstGeom prst="rect">
            <a:avLst/>
          </a:prstGeom>
        </p:spPr>
        <p:txBody>
          <a:bodyPr wrap="square">
            <a:spAutoFit/>
          </a:bodyPr>
          <a:lstStyle/>
          <a:p>
            <a:pPr algn="just"/>
            <a:r>
              <a:rPr lang="ru-RU" sz="1200" b="1" dirty="0"/>
              <a:t>Олофинская В. П. Техническая механика. Сборник тестовых заданий : учебное пособие / В.П. Олофинская. — 2-е изд., испр. и доп. — Москва : ИНФРА-М, </a:t>
            </a:r>
            <a:r>
              <a:rPr lang="ru-RU" sz="1200" b="1" dirty="0" smtClean="0"/>
              <a:t>2023. </a:t>
            </a:r>
            <a:r>
              <a:rPr lang="ru-RU" sz="1200" b="1" dirty="0"/>
              <a:t>— 132 с. — (Среднее профессиональное образование). </a:t>
            </a:r>
            <a:endParaRPr lang="ru-RU" sz="1200" b="1" dirty="0" smtClean="0"/>
          </a:p>
          <a:p>
            <a:pPr algn="just"/>
            <a:endParaRPr lang="ru-RU" sz="1200" dirty="0"/>
          </a:p>
          <a:p>
            <a:pPr algn="just"/>
            <a:r>
              <a:rPr lang="ru-RU" sz="1200" dirty="0"/>
              <a:t>В сборнике представлены тесты для контроля знаний в рамках изучения курса «Техническая механика» по разделам «Теоретическая механика» и «Сопротивление материалов». По основным темам дисциплин предложено по пять вариантов заданий, содержащих пять вопросов (как теоретических, так и расчетных). К каждому вопросу даны четыре варианта ответов, один из которых правильный. Задания соответствуют примерным программам дисциплины «Техническая механика» для машиностроительных и немашиностроительных специальностей среднего профессионального образования.</a:t>
            </a:r>
          </a:p>
        </p:txBody>
      </p:sp>
    </p:spTree>
    <p:extLst>
      <p:ext uri="{BB962C8B-B14F-4D97-AF65-F5344CB8AC3E}">
        <p14:creationId xmlns:p14="http://schemas.microsoft.com/office/powerpoint/2010/main" val="15442413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609600"/>
            <a:ext cx="6560526" cy="1938992"/>
          </a:xfrm>
          <a:prstGeom prst="rect">
            <a:avLst/>
          </a:prstGeom>
        </p:spPr>
        <p:txBody>
          <a:bodyPr wrap="square">
            <a:spAutoFit/>
          </a:bodyPr>
          <a:lstStyle/>
          <a:p>
            <a:pPr algn="just"/>
            <a:r>
              <a:rPr lang="ru-RU" sz="1200" b="1" dirty="0"/>
              <a:t>Либерман И. А. Техническое нормирование, оплата труда и проектно-сметное дело в строительстве : учебник / И. А. Либерман. — Москва : ИНФРА-М, </a:t>
            </a:r>
            <a:r>
              <a:rPr lang="ru-RU" sz="1200" b="1" dirty="0" smtClean="0"/>
              <a:t>2024. </a:t>
            </a:r>
            <a:r>
              <a:rPr lang="ru-RU" sz="1200" b="1" dirty="0"/>
              <a:t>— 400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теоретические, методические и практические положения дисциплины на базе ее учебной программы для среднего профессионального образования. Тем не менее учебник может быть использован студентами других учебных заведений, а также руководителями и специалистами производственно-технических служб заказчиков (инвесторов), строительных и проектных организаций.</a:t>
            </a:r>
          </a:p>
        </p:txBody>
      </p:sp>
      <p:sp>
        <p:nvSpPr>
          <p:cNvPr id="5" name="Прямоугольник 4"/>
          <p:cNvSpPr/>
          <p:nvPr/>
        </p:nvSpPr>
        <p:spPr>
          <a:xfrm>
            <a:off x="2419558" y="4058920"/>
            <a:ext cx="6552728" cy="1938992"/>
          </a:xfrm>
          <a:prstGeom prst="rect">
            <a:avLst/>
          </a:prstGeom>
        </p:spPr>
        <p:txBody>
          <a:bodyPr wrap="square">
            <a:spAutoFit/>
          </a:bodyPr>
          <a:lstStyle/>
          <a:p>
            <a:pPr algn="just"/>
            <a:r>
              <a:rPr lang="ru-RU" sz="1200" b="1" dirty="0"/>
              <a:t>Кукота А. В.</a:t>
            </a:r>
            <a:r>
              <a:rPr lang="ru-RU" sz="1200" b="1" i="1" dirty="0"/>
              <a:t> </a:t>
            </a:r>
            <a:r>
              <a:rPr lang="ru-RU" sz="1200" b="1" dirty="0"/>
              <a:t> Сметное дело и ценообразование в строительстве : учебное пособие для СПО / А. В. Кукота, Н. П. Одинцова. — </a:t>
            </a:r>
            <a:r>
              <a:rPr lang="ru-RU" sz="1200" b="1" dirty="0" smtClean="0"/>
              <a:t>3-е </a:t>
            </a:r>
            <a:r>
              <a:rPr lang="ru-RU" sz="1200" b="1" dirty="0"/>
              <a:t>изд., перераб. и доп. — Москва : Издательство Юрайт, </a:t>
            </a:r>
            <a:r>
              <a:rPr lang="ru-RU" sz="1200" b="1" dirty="0" smtClean="0"/>
              <a:t>2024.</a:t>
            </a:r>
            <a:r>
              <a:rPr lang="ru-RU" sz="1200" b="1" dirty="0"/>
              <a:t> — </a:t>
            </a:r>
            <a:r>
              <a:rPr lang="ru-RU" sz="1200" b="1" dirty="0" smtClean="0"/>
              <a:t>274</a:t>
            </a:r>
            <a:r>
              <a:rPr lang="ru-RU" sz="1200" b="1" dirty="0"/>
              <a:t> с. — (Профессиональное образование). </a:t>
            </a:r>
            <a:endParaRPr lang="ru-RU" sz="1200" b="1" dirty="0" smtClean="0"/>
          </a:p>
          <a:p>
            <a:pPr algn="just"/>
            <a:endParaRPr lang="ru-RU" sz="1200" b="1" dirty="0"/>
          </a:p>
          <a:p>
            <a:pPr algn="just"/>
            <a:r>
              <a:rPr lang="ru-RU" sz="1200" dirty="0"/>
              <a:t>В учебном пособии рассмотрены основные принципы и особенности ценообразования в строительстве, виды проектно-сметной документации, вопросы методологии определения цены на строительную продукцию, систематизированы действующие правила подсчета объемов строительных работ для составления сметной документации.</a:t>
            </a:r>
          </a:p>
        </p:txBody>
      </p:sp>
      <p:pic>
        <p:nvPicPr>
          <p:cNvPr id="7172" name="Picture 4" descr="Обложка книги СМЕТНОЕ ДЕЛО И ЦЕНООБРАЗОВАНИЕ В СТРОИТЕЛЬСТВЕ  А. В. Кукота,  Н. П. Одинцова,  Т. Н. Макарцов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179490"/>
            <a:ext cx="2736304" cy="36925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znanium.ru/cover/2171/2171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22" y="121770"/>
            <a:ext cx="2082821" cy="305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80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74320"/>
            <a:ext cx="6624736" cy="2677656"/>
          </a:xfrm>
          <a:prstGeom prst="rect">
            <a:avLst/>
          </a:prstGeom>
        </p:spPr>
        <p:txBody>
          <a:bodyPr wrap="square">
            <a:spAutoFit/>
          </a:bodyPr>
          <a:lstStyle/>
          <a:p>
            <a:pPr algn="just"/>
            <a:r>
              <a:rPr lang="ru-RU" sz="1200" b="1" dirty="0"/>
              <a:t>Экономика отрасли: ценообразование и сметное дело в строительстве : учебное пособие для СПО / Х. М. Гумба [и др.] ; под общей редакцией Х. М. Гумба.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607 </a:t>
            </a:r>
            <a:r>
              <a:rPr lang="ru-RU" sz="1200" b="1" dirty="0"/>
              <a:t>с. — (Профессиональное образование</a:t>
            </a:r>
            <a:r>
              <a:rPr lang="ru-RU" sz="1200" b="1" dirty="0" smtClean="0"/>
              <a:t>).</a:t>
            </a:r>
          </a:p>
          <a:p>
            <a:pPr algn="just"/>
            <a:endParaRPr lang="ru-RU" sz="1200" b="1" dirty="0"/>
          </a:p>
          <a:p>
            <a:pPr algn="just"/>
            <a:r>
              <a:rPr lang="ru-RU" sz="1200" dirty="0"/>
              <a:t>Рассмотрены цели, задачи и методы ценообразования на строительную и проектную продукцию. Представлены основные положения по определению стоимости строительной продукции, методы расчета составляющих стоимости объектов жилищно-гражданского и промышленного назначения. Изложены основы действующей в Российской Федерации системы ценообразования и сметного нормирования в строительстве. Предложена методика определения стоимости проектных работ на основе укрупненных показателей. Особое внимание уделено влиянию договорных отношений на стоимость строительной продукции. </a:t>
            </a:r>
          </a:p>
        </p:txBody>
      </p:sp>
      <p:sp>
        <p:nvSpPr>
          <p:cNvPr id="3" name="Прямоугольник 2"/>
          <p:cNvSpPr/>
          <p:nvPr/>
        </p:nvSpPr>
        <p:spPr>
          <a:xfrm>
            <a:off x="2447764" y="3933056"/>
            <a:ext cx="6552728" cy="2123658"/>
          </a:xfrm>
          <a:prstGeom prst="rect">
            <a:avLst/>
          </a:prstGeom>
        </p:spPr>
        <p:txBody>
          <a:bodyPr wrap="square">
            <a:spAutoFit/>
          </a:bodyPr>
          <a:lstStyle/>
          <a:p>
            <a:pPr algn="just"/>
            <a:r>
              <a:rPr lang="ru-RU" sz="1200" b="1" dirty="0"/>
              <a:t>Учет и контроль технологических процессов в строительстве : учебник для СПО / Х. М. Гумба [и др.] ; ответственный редактор Х. М. Гумба. — 2-е изд., перераб. и доп. — Москва : Издательство Юрайт, 2024. — 233 с. — (Профессиональное образование</a:t>
            </a:r>
            <a:r>
              <a:rPr lang="ru-RU" sz="1200" b="1" dirty="0" smtClean="0"/>
              <a:t>).</a:t>
            </a:r>
          </a:p>
          <a:p>
            <a:pPr algn="just"/>
            <a:endParaRPr lang="ru-RU" sz="1200" b="1" dirty="0"/>
          </a:p>
          <a:p>
            <a:pPr algn="just"/>
            <a:r>
              <a:rPr lang="ru-RU" sz="1200" dirty="0" smtClean="0"/>
              <a:t>Курс</a:t>
            </a:r>
            <a:r>
              <a:rPr lang="ru-RU" sz="1200" dirty="0"/>
              <a:t>, подготовленный преподавателями ФГБОУ ВО «Воронежский государственный технический университет» (Воронежский опорный университет) совместно с преподавателями Московского государственного строительного университета (НИУ) и Абхазского государственного университета, содержит систематизированное изложение вопросов теории и практики проведения строительного контроля и аудита в инвестиционно-строительной сфере. </a:t>
            </a:r>
          </a:p>
        </p:txBody>
      </p:sp>
      <p:pic>
        <p:nvPicPr>
          <p:cNvPr id="8194" name="Picture 2" descr="Обложка книги ЭКОНОМИКА ОТРАСЛИ: ЦЕНООБРАЗОВАНИЕ И СМЕТНОЕ ДЕЛО В СТРОИТЕЛЬСТВЕ  Х. М. Гумба [и др.] ; под общей редакцией Х. М. Гумб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64" y="-166361"/>
            <a:ext cx="2663912" cy="36458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Обложка книги УЧЕТ И КОНТРОЛЬ ТЕХНОЛОГИЧЕСКИХ ПРОЦЕССОВ В СТРОИТЕЛЬСТВЕ Отв. ред. Гумба Х. М.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34" y="3140968"/>
            <a:ext cx="2776596" cy="374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009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ожка книги СТРОИТЕЛЬНЫЕ КОНСТРУКЦИИ. МОНТАЖ Юдина А. Ф.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7"/>
            <a:ext cx="2483768" cy="396100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70245" y="1924334"/>
            <a:ext cx="6566251" cy="3046988"/>
          </a:xfrm>
          <a:prstGeom prst="rect">
            <a:avLst/>
          </a:prstGeom>
        </p:spPr>
        <p:txBody>
          <a:bodyPr wrap="square">
            <a:spAutoFit/>
          </a:bodyPr>
          <a:lstStyle/>
          <a:p>
            <a:pPr algn="just"/>
            <a:r>
              <a:rPr lang="ru-RU" sz="1200" b="1" dirty="0"/>
              <a:t>Юдина А. Ф.  Строительные конструкции. Монтаж : учебник для СПО / А. Ф. Юдина. — 2-е изд., испр. и доп. — Москва : Издательство Юрайт, </a:t>
            </a:r>
            <a:r>
              <a:rPr lang="ru-RU" sz="1200" b="1" dirty="0" smtClean="0"/>
              <a:t>2024. </a:t>
            </a:r>
            <a:r>
              <a:rPr lang="ru-RU" sz="1200" b="1" dirty="0"/>
              <a:t>— 302 с. — (Профессиональное образование</a:t>
            </a:r>
            <a:r>
              <a:rPr lang="ru-RU" sz="1200" b="1" dirty="0" smtClean="0"/>
              <a:t>).</a:t>
            </a:r>
          </a:p>
          <a:p>
            <a:pPr algn="just"/>
            <a:endParaRPr lang="ru-RU" sz="1200" dirty="0"/>
          </a:p>
          <a:p>
            <a:pPr algn="just"/>
            <a:r>
              <a:rPr lang="ru-RU" sz="1200" dirty="0"/>
              <a:t>Строительство является одной из основных сфер производственной деятельности человека. Многообразие конструктивных решений зданий и сооружений порождает необходимость применять довольно широкий спектр строительных технологий. В издании представлена классификация строительных объектов в зависимости от их назначения. Даны сведения о конструктивных решениях промышленных и гражданских зданий и сооружений из сборных </a:t>
            </a:r>
            <a:r>
              <a:rPr lang="ru-RU" sz="1200" dirty="0" smtClean="0"/>
              <a:t>железобетонных </a:t>
            </a:r>
            <a:r>
              <a:rPr lang="ru-RU" sz="1200" dirty="0"/>
              <a:t>и металлических конструкций. Приведены особенности монтажа конструкций в зимнее время года, а также освещены вопросы качества контроля и техники безопасности при производстве работ по монтажу. Представлены технологические и организационные принципы монтажа конструкций и средств комплексной механизации, рассмотрены основные принципы проектирования технологии и организации монтажных работ, выбора оптимальных решений.</a:t>
            </a:r>
          </a:p>
        </p:txBody>
      </p:sp>
    </p:spTree>
    <p:extLst>
      <p:ext uri="{BB962C8B-B14F-4D97-AF65-F5344CB8AC3E}">
        <p14:creationId xmlns:p14="http://schemas.microsoft.com/office/powerpoint/2010/main" val="3927903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4"/>
            <a:ext cx="8208912" cy="4031873"/>
          </a:xfrm>
          <a:prstGeom prst="rect">
            <a:avLst/>
          </a:prstGeom>
        </p:spPr>
        <p:txBody>
          <a:bodyPr wrap="square">
            <a:spAutoFit/>
          </a:bodyPr>
          <a:lstStyle/>
          <a:p>
            <a:pPr algn="ctr"/>
            <a:r>
              <a:rPr lang="ru-RU" sz="3200" b="1" dirty="0"/>
              <a:t>ПМ.03 </a:t>
            </a:r>
            <a:endParaRPr lang="ru-RU" sz="3200" b="1" dirty="0" smtClean="0"/>
          </a:p>
          <a:p>
            <a:pPr algn="ctr"/>
            <a:r>
              <a:rPr lang="ru-RU" sz="3200" b="1" dirty="0" smtClean="0"/>
              <a:t>ОРГАНИЗАЦИЯ </a:t>
            </a:r>
            <a:r>
              <a:rPr lang="ru-RU" sz="3200" b="1" dirty="0"/>
              <a:t>ДЕЯТЕЛЬНОСТИ ПОДРАЗДЕЛЕНИЙ ПРИ ВЫПОЛНЕНИИ СТРОИТЕЛЬНО-МОНТАЖНЫХ РАБОТ, В ТОМ ЧИСЛЕ ОТДЕЛОЧНЫХ РАБОТ, ЭКСПЛУАТАЦИИ, РЕМОНТЕ И РЕКОНСТРУКЦИИ ЗДАНИЙ И СООРУЖЕНИЙ</a:t>
            </a:r>
            <a:endParaRPr lang="ru-RU" sz="3200" dirty="0"/>
          </a:p>
        </p:txBody>
      </p:sp>
    </p:spTree>
    <p:extLst>
      <p:ext uri="{BB962C8B-B14F-4D97-AF65-F5344CB8AC3E}">
        <p14:creationId xmlns:p14="http://schemas.microsoft.com/office/powerpoint/2010/main" val="38432908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471/1471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2" y="116632"/>
            <a:ext cx="2236521"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5643" y="464024"/>
            <a:ext cx="6630853" cy="2492990"/>
          </a:xfrm>
          <a:prstGeom prst="rect">
            <a:avLst/>
          </a:prstGeom>
        </p:spPr>
        <p:txBody>
          <a:bodyPr wrap="square">
            <a:spAutoFit/>
          </a:bodyPr>
          <a:lstStyle/>
          <a:p>
            <a:pPr algn="just"/>
            <a:r>
              <a:rPr lang="ru-RU" sz="1200" b="1" dirty="0"/>
              <a:t>Коршунова Е. Д. Экономика, организация и управление промышленным предприятием: учебник / Е. Д. Коршунова, О. В. Попова, И. Н. Дорожкин, О. Е. Зимовец. — Москва : КУРС: ИНФРА-М, </a:t>
            </a:r>
            <a:r>
              <a:rPr lang="ru-RU" sz="1200" b="1" dirty="0" smtClean="0"/>
              <a:t>2023. </a:t>
            </a:r>
            <a:r>
              <a:rPr lang="ru-RU" sz="1200" b="1" dirty="0"/>
              <a:t>— 272 с</a:t>
            </a:r>
            <a:r>
              <a:rPr lang="ru-RU" sz="1200" b="1" dirty="0" smtClean="0"/>
              <a:t>.</a:t>
            </a:r>
          </a:p>
          <a:p>
            <a:pPr algn="just"/>
            <a:endParaRPr lang="ru-RU" sz="1200" dirty="0"/>
          </a:p>
          <a:p>
            <a:pPr algn="just"/>
            <a:r>
              <a:rPr lang="ru-RU" sz="1200" dirty="0"/>
              <a:t>Учебник рассматривает актуальные вопросы деятельности промышленных предприятий в условиях формирования и развития рыночных отношений. В первой главе книги рассмотрены вопросы правового статуса предприятий (включая малые), и описан порядок формирования уставного капитала. Во второй и третьей главах освещены вопросы управления предприятием, рассмотрены теории мотивации трудовой деятельности, подходы к управлению организацией. В четвертой главе разобраны вопросы проектного управления, в пятой и шестой главах — экономические аспекты деятельности предприятия. Седьмая глава посвящена организации промышленного производства.</a:t>
            </a:r>
          </a:p>
        </p:txBody>
      </p:sp>
      <p:pic>
        <p:nvPicPr>
          <p:cNvPr id="8194" name="Picture 2" descr="Обложка книги ОСНОВЫ ОРГАНИЗАЦИИ И УПРАВЛЕНИЯ В СТРОИТЕЛЬСТВЕ Гусакова Е. А., Павлов А.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1" y="3039810"/>
            <a:ext cx="2638305"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05643" y="3684895"/>
            <a:ext cx="6630853"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 учебник и практикум для СПО / Е. А. Гусакова, А. С. Павлов. — 2-е изд., перераб. и доп. — Москва : Издательство Юрайт, </a:t>
            </a:r>
            <a:r>
              <a:rPr lang="ru-RU" sz="1200" b="1" dirty="0" smtClean="0"/>
              <a:t>2024. </a:t>
            </a:r>
            <a:r>
              <a:rPr lang="ru-RU" sz="1200" b="1" dirty="0"/>
              <a:t>— 648 с. — (Профессиональное образование</a:t>
            </a:r>
            <a:r>
              <a:rPr lang="ru-RU" sz="1200" b="1" dirty="0" smtClean="0"/>
              <a:t>).</a:t>
            </a:r>
          </a:p>
          <a:p>
            <a:pPr algn="just"/>
            <a:endParaRPr lang="ru-RU" sz="1200" dirty="0"/>
          </a:p>
          <a:p>
            <a:pPr algn="just"/>
            <a:r>
              <a:rPr lang="ru-RU" sz="1200" dirty="0"/>
              <a:t>В курсе рассматриваются вопросы организации и управления, необходимые руководящему персоналу строительных и проектных фирм, служб заказчика, другим заинтересованным лицам. Подробно изучается организация основных этапов жизненного цикла строительного объекта от инвестиционного замысла до ликвидации. Курс снабжен перечнем компетенций, которыми должен овладеть студент, слушатель, контрольными вопросами и заданиями для повторения и уяснения качества восприятия материала. Приводятся рекомендации и вспомогательные данные по курсовому проектированию. Во втором издании переработаны и дополнены некоторые темы, обновлены ссылки на документы и литературу.</a:t>
            </a:r>
          </a:p>
        </p:txBody>
      </p:sp>
    </p:spTree>
    <p:extLst>
      <p:ext uri="{BB962C8B-B14F-4D97-AF65-F5344CB8AC3E}">
        <p14:creationId xmlns:p14="http://schemas.microsoft.com/office/powerpoint/2010/main" val="41631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СНОВЫ ОРГАНИЗАЦИИ И УПРАВЛЕНИЯ В СТРОИТЕЛЬСТВЕ В 2 Ч. ЧАСТЬ 1 Гусакова Е. А., Павлов А.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 y="-23918"/>
            <a:ext cx="2378845" cy="35249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142240"/>
            <a:ext cx="6552728" cy="2862322"/>
          </a:xfrm>
          <a:prstGeom prst="rect">
            <a:avLst/>
          </a:prstGeom>
        </p:spPr>
        <p:txBody>
          <a:bodyPr wrap="square">
            <a:spAutoFit/>
          </a:bodyPr>
          <a:lstStyle/>
          <a:p>
            <a:pPr algn="just"/>
            <a:r>
              <a:rPr lang="ru-RU" sz="1200" b="1" dirty="0"/>
              <a:t>Гусакова Е. А. Основы организации и управления в строительстве в 2-х ч. Часть 1 : учебник и практикум для СПО / Е. А. Гусакова, А. С. Павлов. — Москва : Издательство Юрайт, 2020. –  258 с. –  (Профессиональное образование). </a:t>
            </a:r>
            <a:endParaRPr lang="ru-RU" sz="1200" b="1" dirty="0" smtClean="0"/>
          </a:p>
          <a:p>
            <a:pPr algn="just"/>
            <a:endParaRPr lang="ru-RU" sz="1200" b="1" dirty="0"/>
          </a:p>
          <a:p>
            <a:pPr algn="just"/>
            <a:r>
              <a:rPr lang="ru-RU" sz="1200" dirty="0"/>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a:t>
            </a:r>
          </a:p>
        </p:txBody>
      </p:sp>
      <p:sp>
        <p:nvSpPr>
          <p:cNvPr id="4" name="Прямоугольник 3"/>
          <p:cNvSpPr/>
          <p:nvPr/>
        </p:nvSpPr>
        <p:spPr>
          <a:xfrm>
            <a:off x="2402006" y="3643953"/>
            <a:ext cx="6562482" cy="3139321"/>
          </a:xfrm>
          <a:prstGeom prst="rect">
            <a:avLst/>
          </a:prstGeom>
        </p:spPr>
        <p:txBody>
          <a:bodyPr wrap="square">
            <a:spAutoFit/>
          </a:bodyPr>
          <a:lstStyle/>
          <a:p>
            <a:pPr algn="just"/>
            <a:r>
              <a:rPr lang="ru-RU" sz="1200" b="1" dirty="0"/>
              <a:t>Гусакова Е. А. Основы организации и управления с строительстве в 2 ч. Ч. 2 : учебник и практикум для СПО / Е. А. Гусакова, А. С. Павлов. — Москва : Издательство Юрайт, 2020. –  318 с. –  (Профессиональное образование). </a:t>
            </a:r>
            <a:endParaRPr lang="ru-RU" sz="1200" b="1" dirty="0" smtClean="0"/>
          </a:p>
          <a:p>
            <a:pPr algn="just"/>
            <a:endParaRPr lang="ru-RU" sz="1200" b="1" dirty="0"/>
          </a:p>
          <a:p>
            <a:pPr algn="just"/>
            <a:r>
              <a:rPr lang="ru-RU" sz="1200" dirty="0"/>
              <a:t>Предлагаемый учебник посвящен основам управления строительством простых и сложных объектов на различных стадиях жизненного цикла, с точки зрения всех основных участников инвестиционного процесса: инвесторов, застройщиков, заказчиков, подрядчиков, проектировщиков. Показывается применение теории управления проектами к строительным процессам на стадиях планирования, проектирования, строительства. Рассматриваются вопросы подготовки и организации строительно-монтажных и проектно-изыскательских работ, организации строительных площадок гражданских и промышленных строек. Впервые целостно рассмотрена организация эксплуатации, ремонтов, реконструкции, консервации и прекращения эксплуатации зданий и сооружений.</a:t>
            </a:r>
          </a:p>
          <a:p>
            <a:pPr algn="just"/>
            <a:endParaRPr lang="ru-RU" dirty="0"/>
          </a:p>
        </p:txBody>
      </p:sp>
      <p:pic>
        <p:nvPicPr>
          <p:cNvPr id="2050" name="Picture 2" descr="Основы организации и управления в строительстве в 2-х частях. Часть 2. Учебник и практикум для СП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01008"/>
            <a:ext cx="2209179" cy="306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004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ОРГАНИЗАЦИОННЫЕ ОСНОВЫ СТРОИТЕЛЬНЫХ ПРОЦЕССОВ Гусев Н. И., Кочеткова М. В., Логанина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0" y="-76684"/>
            <a:ext cx="2411760" cy="35776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3700" y="96197"/>
            <a:ext cx="6642795" cy="3231654"/>
          </a:xfrm>
          <a:prstGeom prst="rect">
            <a:avLst/>
          </a:prstGeom>
        </p:spPr>
        <p:txBody>
          <a:bodyPr wrap="square">
            <a:spAutoFit/>
          </a:bodyPr>
          <a:lstStyle/>
          <a:p>
            <a:pPr algn="just"/>
            <a:r>
              <a:rPr lang="ru-RU" sz="1200" b="1" dirty="0"/>
              <a:t>Гусев Н. И.</a:t>
            </a:r>
            <a:r>
              <a:rPr lang="ru-RU" sz="1200" b="1" i="1" dirty="0"/>
              <a:t> </a:t>
            </a:r>
            <a:r>
              <a:rPr lang="ru-RU" sz="1200" b="1" dirty="0"/>
              <a:t> Организационные основы строительных процессов : учебное пособие / Н. И. Гусев, М. В. Кочеткова, В. И. Логанина. — 2-е изд., перераб. и доп. — Москва : Издательство Юрайт, </a:t>
            </a:r>
            <a:r>
              <a:rPr lang="ru-RU" sz="1200" b="1" dirty="0" smtClean="0"/>
              <a:t>2024.</a:t>
            </a:r>
            <a:r>
              <a:rPr lang="ru-RU" sz="1200" b="1" dirty="0"/>
              <a:t> — 305 с</a:t>
            </a:r>
            <a:r>
              <a:rPr lang="ru-RU" sz="1200" b="1" dirty="0" smtClean="0"/>
              <a:t>.</a:t>
            </a:r>
          </a:p>
          <a:p>
            <a:pPr algn="just"/>
            <a:endParaRPr lang="ru-RU" sz="1200" dirty="0"/>
          </a:p>
          <a:p>
            <a:pPr algn="just"/>
            <a:r>
              <a:rPr lang="ru-RU" sz="1200" dirty="0"/>
              <a:t>В учебном пособии приведена основная документация, регламентирующая выполнение технологических процессов и оплату труда исполнителей. Изложены организационные меры, направленные на улучшение качества строительной продукции. Рассмотрено влияние на технологические процессы некоторых материалов и полуфабрикатов, обладающих изменяющимися во времени физико-механическими свойствами. Представлены некоторые типовые задачи, даны примеры их решения. Содержатся указания по соблюдению требований экологической безопасности и охраны труда. Учебное пособие направлено на развитие у студентов способности проводить предварительное технико-экономическое обоснование проектных расчетов, разрабатывать проектную и рабочую техническую документацию, контролировать соответствие разрабатываемых проектов и технической документации заданию, стандартам, техническим условиям и другим нормативным документам. </a:t>
            </a:r>
          </a:p>
        </p:txBody>
      </p:sp>
      <p:pic>
        <p:nvPicPr>
          <p:cNvPr id="4" name="Picture 2" descr="Обложка книги ПЛАНИРОВАНИЕ НА ПРЕДПРИЯТИИ В СТРОИТЕЛЬНОЙ ОТРАСЛИ Под общ. ред. Гумба Х.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64" y="3327851"/>
            <a:ext cx="2660970" cy="37520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4290" y="3790399"/>
            <a:ext cx="6662206" cy="2492990"/>
          </a:xfrm>
          <a:prstGeom prst="rect">
            <a:avLst/>
          </a:prstGeom>
        </p:spPr>
        <p:txBody>
          <a:bodyPr wrap="square">
            <a:spAutoFit/>
          </a:bodyPr>
          <a:lstStyle/>
          <a:p>
            <a:pPr algn="just"/>
            <a:r>
              <a:rPr lang="ru-RU" sz="1200" b="1" dirty="0"/>
              <a:t>Планирование на предприятии в строительной отрасли : учебник и практикум для СПО  / под общей редакцией Х. М. Гумба. — Москва : Издательство Юрайт, </a:t>
            </a:r>
            <a:r>
              <a:rPr lang="ru-RU" sz="1200" b="1" dirty="0" smtClean="0"/>
              <a:t>2024.</a:t>
            </a:r>
            <a:r>
              <a:rPr lang="ru-RU" sz="1200" b="1" dirty="0"/>
              <a:t> — 253 с. — (Профессиональное образование). </a:t>
            </a:r>
            <a:endParaRPr lang="ru-RU" sz="1200" b="1" dirty="0" smtClean="0"/>
          </a:p>
          <a:p>
            <a:pPr algn="just"/>
            <a:endParaRPr lang="ru-RU" sz="1200" b="1" dirty="0"/>
          </a:p>
          <a:p>
            <a:pPr algn="just"/>
            <a:r>
              <a:rPr lang="ru-RU" sz="1200" dirty="0"/>
              <a:t>В учебнике систематизированы теоретические основы планирования на предприятии, обобщен отечественный опыт логического метода планирования материально-технического обеспечения, раскрыты основные этапы бизнес-планирования инвестиционно-строительного проекта. Приводятся разнообразные примеры планирования на предприятиях строительной отрасли: бизнес-планирование строительства жилого комплекса, планирование деятельности строительного предприятия, планирование производственной программы и бюджета строительного предприятия с учетом вероятностного фактора строительного производства и др.</a:t>
            </a:r>
          </a:p>
        </p:txBody>
      </p:sp>
    </p:spTree>
    <p:extLst>
      <p:ext uri="{BB962C8B-B14F-4D97-AF65-F5344CB8AC3E}">
        <p14:creationId xmlns:p14="http://schemas.microsoft.com/office/powerpoint/2010/main" val="34385149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36/1836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46" y="188640"/>
            <a:ext cx="2228214" cy="32316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4" y="213847"/>
            <a:ext cx="6620842" cy="3231654"/>
          </a:xfrm>
          <a:prstGeom prst="rect">
            <a:avLst/>
          </a:prstGeom>
        </p:spPr>
        <p:txBody>
          <a:bodyPr wrap="square">
            <a:spAutoFit/>
          </a:bodyPr>
          <a:lstStyle/>
          <a:p>
            <a:pPr algn="just"/>
            <a:r>
              <a:rPr lang="ru-RU" sz="1200" b="1" dirty="0"/>
              <a:t>Уськов В. В. Инновации в строительстве: организация и управление : практическое пособие / В. В. Уськов. — 2-е изд. — Москва ; Вологда : Инфра-Инженерия, 2021. — 344 с. </a:t>
            </a:r>
            <a:endParaRPr lang="ru-RU" sz="1200" b="1" dirty="0" smtClean="0"/>
          </a:p>
          <a:p>
            <a:pPr algn="just"/>
            <a:endParaRPr lang="ru-RU" sz="1200" dirty="0"/>
          </a:p>
          <a:p>
            <a:pPr algn="just"/>
            <a:r>
              <a:rPr lang="ru-RU" sz="1200" dirty="0"/>
              <a:t>Показан порядок организации строительного производства, рассмотрены современные методы производства работ. Уделено внимание разработке календарных планов в составе проектов производства работ, генеральным планам и устройству современной строительной площадки. Освещены вопросы составления оперативно-производственных планов и диспетчерских графиков, показана роль линейного руководителя в управлении строительным производством. Для производителей работ, руководителей строительных участков, работников строительно-монтажных организаций, занимающихся планированием строительства объектов, разработкой проектов производства работ и технологических карт, проектов организации работ. Может быть полезно работникам строительных организаций, проходящим переподготовку и повышение квалификации, заказчикам, студентам учебных заведений строительного профиля.</a:t>
            </a:r>
          </a:p>
        </p:txBody>
      </p:sp>
      <p:pic>
        <p:nvPicPr>
          <p:cNvPr id="4" name="Picture 4" descr="https://znanium.com/cover/1167/1167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46" y="3573016"/>
            <a:ext cx="2228214"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5654" y="4080681"/>
            <a:ext cx="6620842" cy="2123658"/>
          </a:xfrm>
          <a:prstGeom prst="rect">
            <a:avLst/>
          </a:prstGeom>
        </p:spPr>
        <p:txBody>
          <a:bodyPr wrap="square">
            <a:spAutoFit/>
          </a:bodyPr>
          <a:lstStyle/>
          <a:p>
            <a:pPr algn="just"/>
            <a:r>
              <a:rPr lang="ru-RU" sz="1200" b="1" dirty="0">
                <a:ea typeface="Calibri"/>
              </a:rPr>
              <a:t>Михайлов А. Ю. Организация строительства. Календарное и сетевое планирование : учебное пособие / А. Ю. Михайлов. — 2-е изд. — Москва ; Вологда : Инфра-Инженерия, 2020. - 300 с</a:t>
            </a:r>
            <a:r>
              <a:rPr lang="ru-RU" sz="1200" b="1" dirty="0" smtClean="0">
                <a:ea typeface="Calibri"/>
              </a:rPr>
              <a:t>.</a:t>
            </a:r>
          </a:p>
          <a:p>
            <a:pPr algn="just"/>
            <a:endParaRPr lang="ru-RU" sz="1200" b="1" dirty="0"/>
          </a:p>
          <a:p>
            <a:pPr algn="just"/>
            <a:r>
              <a:rPr lang="ru-RU" sz="1200" dirty="0"/>
              <a:t>Даны расчёты и методические рекомендации для линейного календарного и сетевого планирования при поточной организации строительного производства. Учтены требования актуальных нормативных документов по организации строительства, учебных планов и рабочих программ для студентов. Для студентов, аспирантов и преподавателей строительных специальностей, а также работников строительных и проектных организаций, занимающихся вопросами планирования и организации строительства.</a:t>
            </a:r>
          </a:p>
        </p:txBody>
      </p:sp>
    </p:spTree>
    <p:extLst>
      <p:ext uri="{BB962C8B-B14F-4D97-AF65-F5344CB8AC3E}">
        <p14:creationId xmlns:p14="http://schemas.microsoft.com/office/powerpoint/2010/main" val="18360380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znanium.com/cover/1168/11684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94" y="3429000"/>
            <a:ext cx="2287746"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86940" y="4037609"/>
            <a:ext cx="6505539" cy="2308324"/>
          </a:xfrm>
          <a:prstGeom prst="rect">
            <a:avLst/>
          </a:prstGeom>
        </p:spPr>
        <p:txBody>
          <a:bodyPr wrap="square">
            <a:spAutoFit/>
          </a:bodyPr>
          <a:lstStyle/>
          <a:p>
            <a:pPr algn="just"/>
            <a:r>
              <a:rPr lang="ru-RU" sz="1200" b="1" dirty="0"/>
              <a:t>Михайлов А. Ю. Организация строительства. Стройгенплан : учебное пособие / А. Ю. Михайлов. — 2-е изд., доп. и перераб. — Москва ; Вологда : Инфра-Инженерия, 2020. — 176 с</a:t>
            </a:r>
            <a:r>
              <a:rPr lang="ru-RU" sz="1200" b="1" dirty="0" smtClean="0"/>
              <a:t>.</a:t>
            </a:r>
          </a:p>
          <a:p>
            <a:pPr algn="just"/>
            <a:endParaRPr lang="ru-RU" sz="1200" dirty="0"/>
          </a:p>
          <a:p>
            <a:pPr algn="just"/>
            <a:r>
              <a:rPr lang="ru-RU" sz="1200" dirty="0"/>
              <a:t>Даны расчёты, методические рекомендации для проектирования строительного генерального плана в соответствии с требованиями действующего законодательства и других нормативных актов в области организации, управления и контроля качества в строительстве. Предназначено для студентов всех форм обучения направления «Строительство» при выполнении ими курсового проектирования, подготовке выпускной квалификационной работы. В пособии учтены требования нормативных документов по организации строительства, учебных планов и рабочих программ. </a:t>
            </a:r>
          </a:p>
        </p:txBody>
      </p:sp>
      <p:pic>
        <p:nvPicPr>
          <p:cNvPr id="6" name="Picture 4" descr="https://znanium.com/cover/1168/1168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2" y="188640"/>
            <a:ext cx="2259390"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29300" y="341194"/>
            <a:ext cx="6607196" cy="2492990"/>
          </a:xfrm>
          <a:prstGeom prst="rect">
            <a:avLst/>
          </a:prstGeom>
        </p:spPr>
        <p:txBody>
          <a:bodyPr wrap="square">
            <a:spAutoFit/>
          </a:bodyPr>
          <a:lstStyle/>
          <a:p>
            <a:pPr algn="just"/>
            <a:r>
              <a:rPr lang="ru-RU" sz="1200" b="1" dirty="0"/>
              <a:t>Михайлов А. Ю. Технология и организация строительства. Практикум : учебно-практическое пособие / А. Ю. Михайлов. — 2-е изд., доп. — Москва ; Вологда : Инфра-Инженерия, 2020. — 200 с</a:t>
            </a:r>
            <a:r>
              <a:rPr lang="ru-RU" sz="1200" b="1" dirty="0" smtClean="0"/>
              <a:t>.</a:t>
            </a:r>
          </a:p>
          <a:p>
            <a:endParaRPr lang="ru-RU" sz="1200" dirty="0"/>
          </a:p>
          <a:p>
            <a:pPr algn="just"/>
            <a:r>
              <a:rPr lang="ru-RU" sz="1200" dirty="0"/>
              <a:t>Рассматривается решение типовых задач по основным разделам дисциплин профессионального цикла «Технологические процессы в строительстве», «Технология и организация строительного производства», «Организация и управление в строительстве» с учетом требований действующих нормативных документов. Предназначено для студентов всех форм обучения направления «Строительство» при выполнении ими практических занятий, курсовом проектировании и подготовке выпускной квалификационной работы. Может быть полезно преподавателям и практическим работникам в области планирования и организации строительного производства.</a:t>
            </a:r>
          </a:p>
        </p:txBody>
      </p:sp>
    </p:spTree>
    <p:extLst>
      <p:ext uri="{BB962C8B-B14F-4D97-AF65-F5344CB8AC3E}">
        <p14:creationId xmlns:p14="http://schemas.microsoft.com/office/powerpoint/2010/main" val="35310035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Охрана труда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68" y="116632"/>
            <a:ext cx="223557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1188" y="832513"/>
            <a:ext cx="6453300" cy="1754326"/>
          </a:xfrm>
          <a:prstGeom prst="rect">
            <a:avLst/>
          </a:prstGeom>
        </p:spPr>
        <p:txBody>
          <a:bodyPr wrap="square">
            <a:spAutoFit/>
          </a:bodyPr>
          <a:lstStyle/>
          <a:p>
            <a:pPr algn="just"/>
            <a:r>
              <a:rPr lang="ru-RU" sz="1200" b="1" dirty="0"/>
              <a:t>Сухачев А. А. Охрана труда в строительстве : учебник / А. А. Сухачев. — Москва : КноРус, </a:t>
            </a:r>
            <a:r>
              <a:rPr lang="ru-RU" sz="1200" b="1" dirty="0" smtClean="0"/>
              <a:t>2023. </a:t>
            </a:r>
            <a:r>
              <a:rPr lang="ru-RU" sz="1200" b="1" dirty="0"/>
              <a:t>— 310 с. — (Среднее профессиональное образование</a:t>
            </a:r>
            <a:r>
              <a:rPr lang="ru-RU" sz="1200" b="1" dirty="0" smtClean="0"/>
              <a:t>).</a:t>
            </a:r>
          </a:p>
          <a:p>
            <a:pPr algn="just"/>
            <a:endParaRPr lang="ru-RU" sz="1200" dirty="0"/>
          </a:p>
          <a:p>
            <a:pPr algn="just"/>
            <a:r>
              <a:rPr lang="ru-RU" sz="1200" dirty="0"/>
              <a:t>Изложены основные сведения по охране труда в строительстве. Представлены источники опасных факторов производственной строительной среды, характер и предельно допустимые уровни их воздействия на человека. Раскрыты методы и средства защиты работников, меры по созданию комфортных условий в рабочей зоне, причины травматизма, организационные, законодательные и экономические методы управления охраной труда.</a:t>
            </a:r>
          </a:p>
        </p:txBody>
      </p:sp>
      <p:pic>
        <p:nvPicPr>
          <p:cNvPr id="14340" name="Picture 4" descr="Охрана труда и техника безопасности в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0" y="3356993"/>
            <a:ext cx="2265848" cy="33606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1188" y="3573016"/>
            <a:ext cx="6381292" cy="2862322"/>
          </a:xfrm>
          <a:prstGeom prst="rect">
            <a:avLst/>
          </a:prstGeom>
        </p:spPr>
        <p:txBody>
          <a:bodyPr wrap="square">
            <a:spAutoFit/>
          </a:bodyPr>
          <a:lstStyle/>
          <a:p>
            <a:pPr algn="just"/>
            <a:r>
              <a:rPr lang="ru-RU" sz="1200" b="1" dirty="0"/>
              <a:t>Федонов Р. А. Охрана труда и техника безопасности в строительстве : учебное пособие / Р. А. Федонов. — Москва : КноРус, </a:t>
            </a:r>
            <a:r>
              <a:rPr lang="ru-RU" sz="1200" b="1" dirty="0" smtClean="0"/>
              <a:t>2023. </a:t>
            </a:r>
            <a:r>
              <a:rPr lang="ru-RU" sz="1200" b="1" dirty="0"/>
              <a:t>— 297 с. — (Среднее профессиональное образование</a:t>
            </a:r>
            <a:r>
              <a:rPr lang="ru-RU" sz="1200" b="1" dirty="0" smtClean="0"/>
              <a:t>).</a:t>
            </a:r>
          </a:p>
          <a:p>
            <a:pPr algn="just"/>
            <a:endParaRPr lang="ru-RU" sz="1200" dirty="0"/>
          </a:p>
          <a:p>
            <a:pPr algn="just"/>
            <a:r>
              <a:rPr lang="ru-RU" sz="1200" dirty="0"/>
              <a:t>Строительство как трудовая деятельность характеризуется повышенной опасностью выполняемых работ, которая ведет к тому, что любое, даже незначительное, нарушение норм безопасности может стать причиной тяжелых травм и гибели людей, а также значительного материального ущерба. В связи с этим очень важно практическое обеспечение охраны труда в строительстве: обязательное проведение инструктажа, полное обеспечение работающих средствами индивидуальной и коллективной защиты, недопущение к работе лиц без наряда-допуска либо не прошедших необходимую подготовку и инструктаж, назначение ответственных лиц за безопасное проведение работ, выполнение других необходимых правил безопасности. </a:t>
            </a:r>
          </a:p>
        </p:txBody>
      </p:sp>
    </p:spTree>
    <p:extLst>
      <p:ext uri="{BB962C8B-B14F-4D97-AF65-F5344CB8AC3E}">
        <p14:creationId xmlns:p14="http://schemas.microsoft.com/office/powerpoint/2010/main" val="297373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45/18459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88" y="188640"/>
            <a:ext cx="2251371"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8897" y="534390"/>
            <a:ext cx="6515591" cy="2123658"/>
          </a:xfrm>
          <a:prstGeom prst="rect">
            <a:avLst/>
          </a:prstGeom>
        </p:spPr>
        <p:txBody>
          <a:bodyPr wrap="square">
            <a:spAutoFit/>
          </a:bodyPr>
          <a:lstStyle/>
          <a:p>
            <a:pPr algn="just"/>
            <a:r>
              <a:rPr lang="ru-RU" sz="1200" b="1" dirty="0"/>
              <a:t>Сафонова Г. Г. Техническая механика: учебник / Г. Г. Сафонова, Т. Ю. Артюховская, Д. А. Ермаков. – Москва: ИНФРА-М, </a:t>
            </a:r>
            <a:r>
              <a:rPr lang="ru-RU" sz="1200" b="1" dirty="0" smtClean="0"/>
              <a:t>2024. </a:t>
            </a:r>
            <a:r>
              <a:rPr lang="ru-RU" sz="1200" b="1" dirty="0"/>
              <a:t>— 320 с. — (Среднее профессиональное образование</a:t>
            </a:r>
            <a:r>
              <a:rPr lang="ru-RU" sz="1200" b="1" dirty="0" smtClean="0"/>
              <a:t>).</a:t>
            </a:r>
          </a:p>
          <a:p>
            <a:pPr algn="just"/>
            <a:endParaRPr lang="ru-RU" sz="1200" dirty="0"/>
          </a:p>
          <a:p>
            <a:pPr algn="just"/>
            <a:r>
              <a:rPr lang="ru-RU" sz="1200" dirty="0"/>
              <a:t>В учебнике изложены основные положения статики при действии сил на абсолютно твердое тело для плоской системы. Приведены простейшие расчеты элементов конструкций, работающих в условиях растяжения-сжатия, сдвига, изгиба. Даны методы расчета многопролетных статически определимых и неопределимых балок и рам, плоских ферм, подпорных стен. Подробно разобраны примеры решения задач по всем темам и разделам, а также задачи для самостоятельного решения. </a:t>
            </a:r>
          </a:p>
        </p:txBody>
      </p:sp>
      <p:pic>
        <p:nvPicPr>
          <p:cNvPr id="4" name="Picture 2" descr="Техническая меха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88" y="3573016"/>
            <a:ext cx="2288509"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4165897"/>
            <a:ext cx="6445848" cy="1938992"/>
          </a:xfrm>
          <a:prstGeom prst="rect">
            <a:avLst/>
          </a:prstGeom>
        </p:spPr>
        <p:txBody>
          <a:bodyPr wrap="square">
            <a:spAutoFit/>
          </a:bodyPr>
          <a:lstStyle/>
          <a:p>
            <a:pPr algn="just"/>
            <a:r>
              <a:rPr lang="ru-RU" sz="1200" b="1" dirty="0"/>
              <a:t>Сербин Е.П. Техническая механика: учебник  / Е.П. Сербин. — Москва : КноРус, </a:t>
            </a:r>
            <a:r>
              <a:rPr lang="ru-RU" sz="1200" b="1" dirty="0" smtClean="0"/>
              <a:t>2023. </a:t>
            </a:r>
            <a:r>
              <a:rPr lang="ru-RU" sz="1200" b="1" dirty="0"/>
              <a:t>— 399 с. — (Среднее профессиональное образование). </a:t>
            </a:r>
            <a:endParaRPr lang="ru-RU" sz="1200" b="1" dirty="0" smtClean="0"/>
          </a:p>
          <a:p>
            <a:pPr algn="just"/>
            <a:endParaRPr lang="ru-RU" sz="1200" dirty="0"/>
          </a:p>
          <a:p>
            <a:pPr algn="just"/>
            <a:r>
              <a:rPr lang="ru-RU" sz="1200" dirty="0"/>
              <a:t>Содержит три раздела: «Статика», «Сопротивление материалов», «Статика сооружений». Изложены основные положения воздействия сил на твердые тела и условия равновесия, рассмотрена работа материалов и простейших конструктивных элементов, даны расчеты на прочность, устойчивость и жесткость, приведены основы расчета плоских стержневых систем. Теоретические положения и выводы разобраны на примерах. Предлагаются контрольные вопросы и задачи для закрепления изученного материала.</a:t>
            </a:r>
          </a:p>
        </p:txBody>
      </p:sp>
    </p:spTree>
    <p:extLst>
      <p:ext uri="{BB962C8B-B14F-4D97-AF65-F5344CB8AC3E}">
        <p14:creationId xmlns:p14="http://schemas.microsoft.com/office/powerpoint/2010/main" val="14985493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Безопасность жизнедеятельности и охрана труда в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9" y="162954"/>
            <a:ext cx="2284836" cy="319982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6025" y="701040"/>
            <a:ext cx="6558463" cy="2123658"/>
          </a:xfrm>
          <a:prstGeom prst="rect">
            <a:avLst/>
          </a:prstGeom>
        </p:spPr>
        <p:txBody>
          <a:bodyPr wrap="square">
            <a:spAutoFit/>
          </a:bodyPr>
          <a:lstStyle/>
          <a:p>
            <a:pPr algn="just"/>
            <a:r>
              <a:rPr lang="ru-RU" sz="1200" b="1" dirty="0"/>
              <a:t>Фролов А. В. Безопасность жизнедеятельности и охрана труда в строительстве : учебник / А. В. Фролов. — Москва : Русайнс, </a:t>
            </a:r>
            <a:r>
              <a:rPr lang="ru-RU" sz="1200" b="1" dirty="0" smtClean="0"/>
              <a:t>2024. </a:t>
            </a:r>
            <a:r>
              <a:rPr lang="ru-RU" sz="1200" b="1" dirty="0"/>
              <a:t>— 585 с</a:t>
            </a:r>
            <a:r>
              <a:rPr lang="ru-RU" sz="1200" b="1" dirty="0" smtClean="0"/>
              <a:t>.</a:t>
            </a:r>
          </a:p>
          <a:p>
            <a:pPr algn="just"/>
            <a:endParaRPr lang="ru-RU" sz="1200" dirty="0"/>
          </a:p>
          <a:p>
            <a:pPr algn="just"/>
            <a:r>
              <a:rPr lang="ru-RU" sz="1200" dirty="0"/>
              <a:t>В учебнике отражены программные вопросы безопасности жизнедеятельности и охраны труда в строительстве, а именно: идентификация и воздействие на человека негативных факторов среды обитания и производственной деятельности, основы обеспечения безвредных и безопасных условий труда, правовые и организационные основы охраны труда, основные нормативные требования и мероприятия по обеспечению безопасности труда в строительстве, обеспечение пожаровзрывобезопасности и защита объектов строительства в чрезвычайных ситуациях.</a:t>
            </a:r>
          </a:p>
        </p:txBody>
      </p:sp>
      <p:sp>
        <p:nvSpPr>
          <p:cNvPr id="4" name="Прямоугольник 3"/>
          <p:cNvSpPr/>
          <p:nvPr/>
        </p:nvSpPr>
        <p:spPr>
          <a:xfrm>
            <a:off x="2406025" y="4244453"/>
            <a:ext cx="6558463" cy="1754326"/>
          </a:xfrm>
          <a:prstGeom prst="rect">
            <a:avLst/>
          </a:prstGeom>
        </p:spPr>
        <p:txBody>
          <a:bodyPr wrap="square">
            <a:spAutoFit/>
          </a:bodyPr>
          <a:lstStyle/>
          <a:p>
            <a:pPr algn="just"/>
            <a:r>
              <a:rPr lang="ru-RU" sz="1200" b="1" dirty="0" smtClean="0"/>
              <a:t>Графкина М. В. Охрана </a:t>
            </a:r>
            <a:r>
              <a:rPr lang="ru-RU" sz="1200" b="1" dirty="0"/>
              <a:t>труда : учебное пособие / М.В. Графкина. — </a:t>
            </a:r>
            <a:r>
              <a:rPr lang="ru-RU" sz="1200" b="1" dirty="0" smtClean="0"/>
              <a:t>3-е </a:t>
            </a:r>
            <a:r>
              <a:rPr lang="ru-RU" sz="1200" b="1" dirty="0"/>
              <a:t>изд., перераб. и доп. — Москва: ФОРУМ : ИНФРА-М, </a:t>
            </a:r>
            <a:r>
              <a:rPr lang="ru-RU" sz="1200" b="1" dirty="0" smtClean="0"/>
              <a:t>2024. </a:t>
            </a:r>
            <a:r>
              <a:rPr lang="ru-RU" sz="1200" b="1" dirty="0"/>
              <a:t>— </a:t>
            </a:r>
            <a:r>
              <a:rPr lang="ru-RU" sz="1200" b="1" dirty="0" smtClean="0"/>
              <a:t>212 </a:t>
            </a:r>
            <a:r>
              <a:rPr lang="ru-RU" sz="1200" b="1" dirty="0"/>
              <a:t>с. — (Среднее профессиональное образование). </a:t>
            </a:r>
            <a:endParaRPr lang="ru-RU" sz="1200" b="1" dirty="0" smtClean="0"/>
          </a:p>
          <a:p>
            <a:pPr algn="just"/>
            <a:endParaRPr lang="ru-RU" sz="1200" dirty="0"/>
          </a:p>
          <a:p>
            <a:pPr algn="just"/>
            <a:r>
              <a:rPr lang="ru-RU" sz="1200" dirty="0" smtClean="0"/>
              <a:t>Учебник содержит сведения о правовых, нормативных, организационных, технических основах охраны труда; об идентификации опасных и вредных факторов; о воздействии различных негативных факторов на здоровье человека. Раскрыты методы и средства защиты человека от воздействия вредных и опасных производственных факторов.</a:t>
            </a:r>
            <a:endParaRPr lang="ru-RU" sz="1200" dirty="0"/>
          </a:p>
        </p:txBody>
      </p:sp>
      <p:pic>
        <p:nvPicPr>
          <p:cNvPr id="9218" name="Picture 2" descr="https://znanium.com/cover/1915/1915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9" y="3501008"/>
            <a:ext cx="2296786" cy="32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26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Охрана тру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36" y="116632"/>
            <a:ext cx="2362578"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93914" y="687120"/>
            <a:ext cx="6470574" cy="2123658"/>
          </a:xfrm>
          <a:prstGeom prst="rect">
            <a:avLst/>
          </a:prstGeom>
        </p:spPr>
        <p:txBody>
          <a:bodyPr wrap="square">
            <a:spAutoFit/>
          </a:bodyPr>
          <a:lstStyle/>
          <a:p>
            <a:pPr algn="just"/>
            <a:r>
              <a:rPr lang="ru-RU" sz="1200" b="1" dirty="0"/>
              <a:t>Попов Ю. П. Охрана труда : учебное пособие /Ю. П. Попов, В. В. Колтунов.— Москва : КноРус, </a:t>
            </a:r>
            <a:r>
              <a:rPr lang="ru-RU" sz="1200" b="1" dirty="0" smtClean="0"/>
              <a:t>2023. </a:t>
            </a:r>
            <a:r>
              <a:rPr lang="ru-RU" sz="1200" b="1" dirty="0"/>
              <a:t>— </a:t>
            </a:r>
            <a:r>
              <a:rPr lang="ru-RU" sz="1200" b="1" dirty="0" smtClean="0"/>
              <a:t>225</a:t>
            </a:r>
            <a:r>
              <a:rPr lang="ru-RU" sz="1200" b="1" dirty="0"/>
              <a:t> с. — (Среднее профессиональное образование).  </a:t>
            </a:r>
            <a:endParaRPr lang="ru-RU" sz="1200" b="1" dirty="0" smtClean="0"/>
          </a:p>
          <a:p>
            <a:pPr algn="just"/>
            <a:endParaRPr lang="ru-RU" sz="1200" b="1" dirty="0"/>
          </a:p>
          <a:p>
            <a:pPr algn="just"/>
            <a:r>
              <a:rPr lang="ru-RU" sz="1200" dirty="0"/>
              <a:t>Приведены правовые, организационные и технические вопросы охраны труда на промышленных производствах. Основное внимание уделено особенностям обеспечения безопасных условий труда на рабочем месте (безопасности оборудования рабочего места, обеспечению гигиенических и санитарных норм технологического производства и общезаводских систем, методам и средствам коллективной и индивидуальной защиты персонала, пожарной безопасности). Построено исходя из системы государственных нормативных актов и технических правил.</a:t>
            </a:r>
          </a:p>
        </p:txBody>
      </p:sp>
      <p:pic>
        <p:nvPicPr>
          <p:cNvPr id="8" name="Picture 4" descr="Правовое обеспечение профессиональной 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249789" cy="315367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29301" y="4080681"/>
            <a:ext cx="6535187" cy="2123658"/>
          </a:xfrm>
          <a:prstGeom prst="rect">
            <a:avLst/>
          </a:prstGeom>
        </p:spPr>
        <p:txBody>
          <a:bodyPr wrap="square">
            <a:spAutoFit/>
          </a:bodyPr>
          <a:lstStyle/>
          <a:p>
            <a:pPr algn="just"/>
            <a:r>
              <a:rPr lang="ru-RU" sz="1200" b="1" dirty="0"/>
              <a:t>Некрасов С. И. Правовое обеспечение профессиональной деятельности : учебное пособие для СПО / С. И. Некрасов, Е. В. </a:t>
            </a:r>
            <a:r>
              <a:rPr lang="ru-RU" sz="1200" b="1" dirty="0" smtClean="0"/>
              <a:t>Зайцева - Савкович</a:t>
            </a:r>
            <a:r>
              <a:rPr lang="ru-RU" sz="1200" b="1" dirty="0"/>
              <a:t>, А. В. Питрюк. — Москва : Юстиция, </a:t>
            </a:r>
            <a:r>
              <a:rPr lang="ru-RU" sz="1200" b="1" dirty="0" smtClean="0"/>
              <a:t>2024. </a:t>
            </a:r>
            <a:r>
              <a:rPr lang="ru-RU" sz="1200" b="1" dirty="0"/>
              <a:t>— 211 с. — (Среднее профессиональное образование</a:t>
            </a:r>
            <a:r>
              <a:rPr lang="ru-RU" sz="1200" b="1" dirty="0" smtClean="0"/>
              <a:t>).  </a:t>
            </a:r>
          </a:p>
          <a:p>
            <a:pPr algn="just"/>
            <a:endParaRPr lang="ru-RU" sz="1200" b="1" dirty="0"/>
          </a:p>
          <a:p>
            <a:pPr algn="just"/>
            <a:r>
              <a:rPr lang="ru-RU" sz="1200" dirty="0"/>
              <a:t>Кратко раскрывается содержание дисциплины «Правовое обеспечение профессиональной деятельности» с учетом последних изменений российского законодательства. Рассматриваются основные положения теории государства и права, характерные особенности международного права и российской системы права, базовые положения конституционного права Российской Федерации и их конкретизация в рамках отдельных отраслей права.</a:t>
            </a:r>
          </a:p>
        </p:txBody>
      </p:sp>
    </p:spTree>
    <p:extLst>
      <p:ext uri="{BB962C8B-B14F-4D97-AF65-F5344CB8AC3E}">
        <p14:creationId xmlns:p14="http://schemas.microsoft.com/office/powerpoint/2010/main" val="2685225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6" y="477672"/>
            <a:ext cx="6507891" cy="2492990"/>
          </a:xfrm>
          <a:prstGeom prst="rect">
            <a:avLst/>
          </a:prstGeom>
        </p:spPr>
        <p:txBody>
          <a:bodyPr wrap="square">
            <a:spAutoFit/>
          </a:bodyPr>
          <a:lstStyle/>
          <a:p>
            <a:pPr algn="just"/>
            <a:r>
              <a:rPr lang="ru-RU" sz="1200" b="1" dirty="0"/>
              <a:t>Волков А. М. Правовые основы профессиональной деятельности : учебник для СПО / А. М. Волков. — 2-е изд., перераб. и доп. — Москва : Издательство Юрайт, </a:t>
            </a:r>
            <a:r>
              <a:rPr lang="ru-RU" sz="1200" b="1" dirty="0" smtClean="0"/>
              <a:t>2024.</a:t>
            </a:r>
            <a:r>
              <a:rPr lang="ru-RU" sz="1200" b="1" dirty="0"/>
              <a:t> — 345 с.</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В учебнике «Правововые основы профессиональной деятельности» излагаются ключевые понятия и категории современной юридической науки. Книга позволяет получить полные, системные знания, необходимые для успешного освоения других учебных юридических дисциплин. Исходя из традиционного представления о теории государства и теории права как единой отрасли науки и учебной дисциплины, автор в то же время стоит на позиции, согласно которой проблемы государства должны рассматриваться лишь в той мере, в какой это необходимо для более углубленного понимания сущности и предназначения права, механизмов его действия, создания, реализации.</a:t>
            </a:r>
          </a:p>
        </p:txBody>
      </p:sp>
      <p:pic>
        <p:nvPicPr>
          <p:cNvPr id="17412" name="Picture 4" descr="Обложка книги ПРАВОВОЕ ОБЕСПЕЧЕНИЕ ПРОФЕССИОНАЛЬНОЙ ДЕЯТЕЛЬНОСТИ Анисимов А. П., Рыженков А. Я., Осетрова А. Ю., Попова О. В. ; Под ред. Рыженкова А.Я.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808312"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789040"/>
            <a:ext cx="6408712" cy="2492990"/>
          </a:xfrm>
          <a:prstGeom prst="rect">
            <a:avLst/>
          </a:prstGeom>
        </p:spPr>
        <p:txBody>
          <a:bodyPr wrap="square">
            <a:spAutoFit/>
          </a:bodyPr>
          <a:lstStyle/>
          <a:p>
            <a:pPr algn="just"/>
            <a:r>
              <a:rPr lang="ru-RU" sz="1200" b="1" dirty="0"/>
              <a:t>Анисимов А. П.  Правовое обеспечение профессиональной деятельности : учебник и практикум для СПО / А. П. Анисимов, А. Я. Рыженков, А. Ю. Чикильдина ; под редакцией А. Я. Рыженкова. — </a:t>
            </a:r>
            <a:r>
              <a:rPr lang="ru-RU" sz="1200" b="1" dirty="0" smtClean="0"/>
              <a:t>6-е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344 </a:t>
            </a:r>
            <a:r>
              <a:rPr lang="ru-RU" sz="1200" b="1" dirty="0"/>
              <a:t>с. — (Профессиональное образование</a:t>
            </a:r>
            <a:r>
              <a:rPr lang="ru-RU" sz="1200" b="1" dirty="0" smtClean="0"/>
              <a:t>).</a:t>
            </a:r>
          </a:p>
          <a:p>
            <a:pPr algn="just"/>
            <a:endParaRPr lang="ru-RU" sz="1200"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9218" name="Picture 2" descr="Обложка книги ПРАВОВЫЕ ОСНОВЫ ПРОФЕССИОНАЛЬНОЙ ДЕЯТЕЛЬНОСТИ Волков А. М., Лютягина Е. А. Учебни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86" y="-47484"/>
            <a:ext cx="2696262" cy="362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370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600" y="1574800"/>
            <a:ext cx="7524824" cy="3170099"/>
          </a:xfrm>
          <a:prstGeom prst="rect">
            <a:avLst/>
          </a:prstGeom>
        </p:spPr>
        <p:txBody>
          <a:bodyPr wrap="square">
            <a:spAutoFit/>
          </a:bodyPr>
          <a:lstStyle/>
          <a:p>
            <a:pPr algn="ctr"/>
            <a:r>
              <a:rPr lang="ru-RU" sz="4000" b="1" dirty="0"/>
              <a:t>ПМ.04 </a:t>
            </a:r>
            <a:endParaRPr lang="ru-RU" sz="4000" b="1" dirty="0" smtClean="0"/>
          </a:p>
          <a:p>
            <a:pPr algn="ctr"/>
            <a:r>
              <a:rPr lang="ru-RU" sz="4000" b="1" dirty="0" smtClean="0"/>
              <a:t>ОРГАНИЗАЦИЯ </a:t>
            </a:r>
            <a:r>
              <a:rPr lang="ru-RU" sz="4000" b="1" dirty="0"/>
              <a:t>ВИДОВ РАБОТ ПРИ ЭКСПЛУАТАЦИИ И РЕКОНСТРУКЦИИ СТРОИТЕЛЬНЫХ ОБЪЕКТОВ</a:t>
            </a:r>
            <a:endParaRPr lang="ru-RU" sz="4000" dirty="0"/>
          </a:p>
        </p:txBody>
      </p:sp>
    </p:spTree>
    <p:extLst>
      <p:ext uri="{BB962C8B-B14F-4D97-AF65-F5344CB8AC3E}">
        <p14:creationId xmlns:p14="http://schemas.microsoft.com/office/powerpoint/2010/main" val="16477819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znanium.com/cover/1814/1814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26" y="194391"/>
            <a:ext cx="2276634" cy="309059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772160"/>
            <a:ext cx="6552728" cy="1754326"/>
          </a:xfrm>
          <a:prstGeom prst="rect">
            <a:avLst/>
          </a:prstGeom>
        </p:spPr>
        <p:txBody>
          <a:bodyPr wrap="square">
            <a:spAutoFit/>
          </a:bodyPr>
          <a:lstStyle/>
          <a:p>
            <a:pPr algn="just"/>
            <a:r>
              <a:rPr lang="ru-RU" sz="1200" b="1" dirty="0"/>
              <a:t>Комков В. А. Техническая эксплуатация зданий и сооружений : учебник / В. А. Комков, В. Б. Акимов, Н. С. Тимахова. — 2-е изд., перераб. и доп. — Москва : Инфра-М, </a:t>
            </a:r>
            <a:r>
              <a:rPr lang="ru-RU" sz="1200" b="1" dirty="0" smtClean="0"/>
              <a:t>2023. </a:t>
            </a:r>
            <a:r>
              <a:rPr lang="ru-RU" sz="1200" b="1" dirty="0"/>
              <a:t>— 338с. — (Среднее профессиональное образование). </a:t>
            </a:r>
            <a:endParaRPr lang="ru-RU" sz="1200" b="1" dirty="0" smtClean="0"/>
          </a:p>
          <a:p>
            <a:pPr algn="just"/>
            <a:endParaRPr lang="ru-RU" sz="1200" dirty="0"/>
          </a:p>
          <a:p>
            <a:pPr algn="just"/>
            <a:r>
              <a:rPr lang="ru-RU" sz="1200" dirty="0" smtClean="0"/>
              <a:t>В </a:t>
            </a:r>
            <a:r>
              <a:rPr lang="ru-RU" sz="1200" dirty="0"/>
              <a:t>учебнике приведены сведения по эксплуатации, капитальному ремонту и реконструкции объектов жилищно-коммунального хозяйства, обеспечению сохранности и содержанию жилищного фонда. Соответствует требованиям Федерального государственного стандарта среднего профессионального образования последнего поколения. </a:t>
            </a:r>
          </a:p>
        </p:txBody>
      </p:sp>
      <p:pic>
        <p:nvPicPr>
          <p:cNvPr id="19462" name="Picture 6" descr="https://znanium.com/cover/1844/1844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26" y="3645024"/>
            <a:ext cx="227663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470400"/>
            <a:ext cx="6552728" cy="1569660"/>
          </a:xfrm>
          <a:prstGeom prst="rect">
            <a:avLst/>
          </a:prstGeom>
        </p:spPr>
        <p:txBody>
          <a:bodyPr wrap="square">
            <a:spAutoFit/>
          </a:bodyPr>
          <a:lstStyle/>
          <a:p>
            <a:pPr algn="just"/>
            <a:r>
              <a:rPr lang="ru-RU" sz="1200" b="1" dirty="0"/>
              <a:t>Акимов В. Б. Эксплуатация, обслуживание и ремонт общего имущества многоквартирного дома : учебник / В. Б. Акимов, Н. С. Тимахова, В. А. Комков. — Москва : ИНФРА-М, </a:t>
            </a:r>
            <a:r>
              <a:rPr lang="ru-RU" sz="1200" b="1" dirty="0" smtClean="0"/>
              <a:t>2024. </a:t>
            </a:r>
            <a:r>
              <a:rPr lang="ru-RU" sz="1200" b="1" dirty="0"/>
              <a:t>— 295 с. — (Среднее профессиональное образование</a:t>
            </a:r>
            <a:r>
              <a:rPr lang="ru-RU" sz="1200" b="1" dirty="0" smtClean="0"/>
              <a:t>).</a:t>
            </a:r>
          </a:p>
          <a:p>
            <a:pPr algn="just"/>
            <a:endParaRPr lang="ru-RU" sz="1200" b="1" dirty="0"/>
          </a:p>
          <a:p>
            <a:pPr algn="just"/>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p:txBody>
      </p:sp>
    </p:spTree>
    <p:extLst>
      <p:ext uri="{BB962C8B-B14F-4D97-AF65-F5344CB8AC3E}">
        <p14:creationId xmlns:p14="http://schemas.microsoft.com/office/powerpoint/2010/main" val="12972680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znanium.com/cover/1860/1860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8"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680720"/>
            <a:ext cx="6552728" cy="1938992"/>
          </a:xfrm>
          <a:prstGeom prst="rect">
            <a:avLst/>
          </a:prstGeom>
        </p:spPr>
        <p:txBody>
          <a:bodyPr wrap="square">
            <a:spAutoFit/>
          </a:bodyPr>
          <a:lstStyle/>
          <a:p>
            <a:pPr algn="just"/>
            <a:r>
              <a:rPr lang="ru-RU" sz="1200" b="1" dirty="0"/>
              <a:t>Лебедев В. М. Техническая эксплуатация зданий : учебное пособие / В. М. Лебедев. — Москва : ИНФРА-М, 2022. — 359 с. — (Среднее профессиональное образование).  </a:t>
            </a:r>
            <a:endParaRPr lang="ru-RU" sz="1200" b="1" dirty="0" smtClean="0"/>
          </a:p>
          <a:p>
            <a:pPr algn="just"/>
            <a:endParaRPr lang="ru-RU" sz="1200" b="1" dirty="0"/>
          </a:p>
          <a:p>
            <a:pPr algn="just"/>
            <a:r>
              <a:rPr lang="ru-RU" sz="1200" dirty="0"/>
              <a:t>В учебном пособии изложены действующие положения организации технической эксплуатации жилых, общественных и производственных зданий. Освещены основные требования по сохранению фонда существующих зданий — их правильная эксплуатация, содержание помещений, конструкций и оборудования, организация ремонта, обязанности инженерно-технического персонала, ведающего эксплуатацией зданий.</a:t>
            </a:r>
          </a:p>
        </p:txBody>
      </p:sp>
      <p:pic>
        <p:nvPicPr>
          <p:cNvPr id="20484" name="Picture 4" descr="Эксплуатация и реконструкция зданий и сооружени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175760"/>
            <a:ext cx="6552728" cy="2123658"/>
          </a:xfrm>
          <a:prstGeom prst="rect">
            <a:avLst/>
          </a:prstGeom>
        </p:spPr>
        <p:txBody>
          <a:bodyPr wrap="square">
            <a:spAutoFit/>
          </a:bodyPr>
          <a:lstStyle/>
          <a:p>
            <a:pPr algn="just"/>
            <a:r>
              <a:rPr lang="ru-RU" sz="1200" b="1" dirty="0"/>
              <a:t>Рощина С. И. Эксплуатация и реконструкция зданий и сооружений : учебное пособие / С. И. Рощина, М. В. Лукин, М. С. Лисятников, Е. В. Кардаш. — Москва : КноРус, </a:t>
            </a:r>
            <a:r>
              <a:rPr lang="ru-RU" sz="1200" b="1" dirty="0" smtClean="0"/>
              <a:t>2023. </a:t>
            </a:r>
            <a:r>
              <a:rPr lang="ru-RU" sz="1200" b="1" dirty="0"/>
              <a:t>— 224 с. — (Среднее профессиональное образование</a:t>
            </a:r>
            <a:r>
              <a:rPr lang="ru-RU" sz="1200" b="1" dirty="0" smtClean="0"/>
              <a:t>).</a:t>
            </a:r>
          </a:p>
          <a:p>
            <a:pPr algn="just"/>
            <a:endParaRPr lang="ru-RU" sz="1200" b="1" dirty="0"/>
          </a:p>
          <a:p>
            <a:pPr algn="just"/>
            <a:r>
              <a:rPr lang="ru-RU" sz="1200" dirty="0"/>
              <a:t>Рассмотрены вопросы подготовки и организации строительных работ, эксплуатации, ремонта и обслуживания зданий, сооружений и инженерного оборудования; приведены положения по контролю качества строительно-монтажных работ, технической эксплуатации зданий и сооружений, методика определения их сроков службы. Дана методика геологических и геодезических изысканий, планировки территории под строительство, оценки технического состояния здания и его конструктивных элементов.</a:t>
            </a:r>
          </a:p>
        </p:txBody>
      </p:sp>
    </p:spTree>
    <p:extLst>
      <p:ext uri="{BB962C8B-B14F-4D97-AF65-F5344CB8AC3E}">
        <p14:creationId xmlns:p14="http://schemas.microsoft.com/office/powerpoint/2010/main" val="21963151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711200"/>
            <a:ext cx="6552728" cy="1754326"/>
          </a:xfrm>
          <a:prstGeom prst="rect">
            <a:avLst/>
          </a:prstGeom>
        </p:spPr>
        <p:txBody>
          <a:bodyPr wrap="square">
            <a:spAutoFit/>
          </a:bodyPr>
          <a:lstStyle/>
          <a:p>
            <a:pPr algn="just"/>
            <a:r>
              <a:rPr lang="ru-RU" sz="1200" b="1" dirty="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a:t>
            </a:r>
            <a:r>
              <a:rPr lang="ru-RU" sz="1200" b="1" dirty="0" smtClean="0"/>
              <a:t>2024.</a:t>
            </a:r>
            <a:r>
              <a:rPr lang="ru-RU" sz="1200" b="1" dirty="0"/>
              <a:t> — 248 с.  — (Среднее профессиональное образование</a:t>
            </a:r>
            <a:r>
              <a:rPr lang="ru-RU" sz="1200" b="1" dirty="0" smtClean="0"/>
              <a:t>).</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a:t>
            </a:r>
          </a:p>
        </p:txBody>
      </p:sp>
      <p:pic>
        <p:nvPicPr>
          <p:cNvPr id="21506" name="Picture 2" descr="https://znanium.com/cover/1860/1860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52" y="116632"/>
            <a:ext cx="2256708"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znanium.com/cover/1200/12006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8" y="3573016"/>
            <a:ext cx="2292712"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277360"/>
            <a:ext cx="6552728" cy="2492990"/>
          </a:xfrm>
          <a:prstGeom prst="rect">
            <a:avLst/>
          </a:prstGeom>
        </p:spPr>
        <p:txBody>
          <a:bodyPr wrap="square">
            <a:spAutoFit/>
          </a:bodyPr>
          <a:lstStyle/>
          <a:p>
            <a:pPr algn="just"/>
            <a:r>
              <a:rPr lang="ru-RU" sz="1200" b="1" dirty="0"/>
              <a:t>Федоров В. В.  Реконструкция и реставрация зданий : учебник / В. В. Федоров. – Москва : НИЦ ИНФРА-М, </a:t>
            </a:r>
            <a:r>
              <a:rPr lang="ru-RU" sz="1200" b="1" dirty="0" smtClean="0"/>
              <a:t>2023. </a:t>
            </a:r>
            <a:r>
              <a:rPr lang="ru-RU" sz="1200" b="1" dirty="0"/>
              <a:t>- 208 с. — (Среднее профессиональное образование</a:t>
            </a:r>
            <a:r>
              <a:rPr lang="ru-RU" sz="1200" b="1" dirty="0" smtClean="0"/>
              <a:t>).</a:t>
            </a:r>
          </a:p>
          <a:p>
            <a:pPr algn="just"/>
            <a:endParaRPr lang="ru-RU" sz="1200" b="1" dirty="0"/>
          </a:p>
          <a:p>
            <a:pPr algn="just"/>
            <a:r>
              <a:rPr lang="ru-RU" sz="1200" dirty="0"/>
              <a:t>Рассмотрены основы реконструкции и реставрации зданий различного назначения. Приводятся сведения по определению технического состояния зданий и сооружений. Анализируются критерии технико-экономической целесообразности переустройства объектов городской застройки. Содержатся рекомендации по принципам выбора проектных решений реконструкции зданий в зависимости от различных факторов.</a:t>
            </a:r>
            <a:endParaRPr lang="ru-RU" sz="1200" dirty="0" smtClean="0"/>
          </a:p>
          <a:p>
            <a:endParaRPr lang="ru-RU" dirty="0"/>
          </a:p>
          <a:p>
            <a:endParaRPr lang="ru-RU" dirty="0"/>
          </a:p>
        </p:txBody>
      </p:sp>
    </p:spTree>
    <p:extLst>
      <p:ext uri="{BB962C8B-B14F-4D97-AF65-F5344CB8AC3E}">
        <p14:creationId xmlns:p14="http://schemas.microsoft.com/office/powerpoint/2010/main" val="21213033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znanium.com/cover/1851/1851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1" y="260648"/>
            <a:ext cx="2258549"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5655" y="873457"/>
            <a:ext cx="6548834" cy="1754326"/>
          </a:xfrm>
          <a:prstGeom prst="rect">
            <a:avLst/>
          </a:prstGeom>
        </p:spPr>
        <p:txBody>
          <a:bodyPr wrap="square">
            <a:spAutoFit/>
          </a:bodyPr>
          <a:lstStyle/>
          <a:p>
            <a:pPr algn="just"/>
            <a:r>
              <a:rPr lang="ru-RU" sz="1200" b="1" dirty="0"/>
              <a:t>Калинин В. М. Оценка технического состояния зданий : учебник / В. М. Калинин, С. Д. Сокова. — Москва : ИНФРА-М, </a:t>
            </a:r>
            <a:r>
              <a:rPr lang="ru-RU" sz="1200" b="1" dirty="0" smtClean="0"/>
              <a:t>2023. </a:t>
            </a:r>
            <a:r>
              <a:rPr lang="ru-RU" sz="1200" b="1" dirty="0"/>
              <a:t>— 268 с. — (Среднее профессиональное образование</a:t>
            </a:r>
            <a:r>
              <a:rPr lang="ru-RU" sz="1200" b="1" dirty="0" smtClean="0"/>
              <a:t>).</a:t>
            </a:r>
          </a:p>
          <a:p>
            <a:pPr algn="just"/>
            <a:endParaRPr lang="ru-RU" sz="1200" dirty="0"/>
          </a:p>
          <a:p>
            <a:pPr algn="just"/>
            <a:r>
              <a:rPr lang="ru-RU" sz="1200" dirty="0"/>
              <a:t>Описаны основные физико-химические процессы, вызывающие старение и износ элементов зданий и сооружений. Приведены данные о современных методах и средствах обследования и оценки технического состояния зданий. Рассмотрены основные понятия теории надежности систем и конструкций зданий, а также методы оценки надежности. </a:t>
            </a:r>
          </a:p>
        </p:txBody>
      </p:sp>
      <p:pic>
        <p:nvPicPr>
          <p:cNvPr id="22532" name="Picture 4" descr="https://znanium.com/cover/1815/18155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52" y="3717032"/>
            <a:ext cx="2258549"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135271"/>
            <a:ext cx="6521540" cy="1938992"/>
          </a:xfrm>
          <a:prstGeom prst="rect">
            <a:avLst/>
          </a:prstGeom>
        </p:spPr>
        <p:txBody>
          <a:bodyPr wrap="square">
            <a:spAutoFit/>
          </a:bodyPr>
          <a:lstStyle/>
          <a:p>
            <a:pPr algn="just"/>
            <a:r>
              <a:rPr lang="ru-RU" sz="1200" b="1" dirty="0"/>
              <a:t>Калинин В. М. Обследование и испытание конструкций зданий и сооружений : учебник / В.М. Калинин, С.Д. Сокова, А.Н. Топилин. — Москва : ИНФРА-М, 2023. — 336 с. — (Среднее профессиональное образование</a:t>
            </a:r>
            <a:r>
              <a:rPr lang="ru-RU" sz="1200" b="1" dirty="0" smtClean="0"/>
              <a:t>).</a:t>
            </a:r>
          </a:p>
          <a:p>
            <a:pPr algn="just"/>
            <a:endParaRPr lang="ru-RU" sz="1200" dirty="0"/>
          </a:p>
          <a:p>
            <a:pPr algn="just"/>
            <a:r>
              <a:rPr lang="ru-RU" sz="1200" dirty="0"/>
              <a:t>В учебнике освещены вопросы организации технического обследования основных конструкций зданий и сооружений и их взаимосвязь с обеспечением эксплуатационной надежности. Приводятся методы проведения выборочного обследования зданий, порядок испытаний неразрушающими методами испытаний и нагрузкой. Рассматриваются основные положения, связанные с проведением технической экспертизы при планировании ремонтов. </a:t>
            </a:r>
          </a:p>
        </p:txBody>
      </p:sp>
    </p:spTree>
    <p:extLst>
      <p:ext uri="{BB962C8B-B14F-4D97-AF65-F5344CB8AC3E}">
        <p14:creationId xmlns:p14="http://schemas.microsoft.com/office/powerpoint/2010/main" val="17717698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Обложка книги РЕКОНСТРУКЦИЯ ЗДАНИЙ. МОДЕРНИЗАЦИЯ ЖИЛОГО МНОГОЭТАЖНОГО ЗДАНИЯ Ананьин М.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88" y="-220105"/>
            <a:ext cx="2982088" cy="37832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476672"/>
            <a:ext cx="6552728" cy="2308324"/>
          </a:xfrm>
          <a:prstGeom prst="rect">
            <a:avLst/>
          </a:prstGeom>
        </p:spPr>
        <p:txBody>
          <a:bodyPr wrap="square">
            <a:spAutoFit/>
          </a:bodyPr>
          <a:lstStyle/>
          <a:p>
            <a:pPr algn="just"/>
            <a:r>
              <a:rPr lang="ru-RU" sz="1200" b="1" dirty="0"/>
              <a:t>Ананьин М. Ю.</a:t>
            </a:r>
            <a:r>
              <a:rPr lang="ru-RU" sz="1200" b="1" i="1" dirty="0"/>
              <a:t> </a:t>
            </a:r>
            <a:r>
              <a:rPr lang="ru-RU" sz="1200" b="1" dirty="0"/>
              <a:t> Реконструкция зданий. Модернизация жилого многоэтажного здания : учебное пособие для СПО / М. Ю. Ананьин. — Москва : Издательство Юрайт, </a:t>
            </a:r>
            <a:r>
              <a:rPr lang="ru-RU" sz="1200" b="1" dirty="0" smtClean="0"/>
              <a:t>2023.</a:t>
            </a:r>
            <a:r>
              <a:rPr lang="ru-RU" sz="1200" b="1" dirty="0"/>
              <a:t> — 142 с. — (Профессиональное образование</a:t>
            </a:r>
            <a:r>
              <a:rPr lang="ru-RU" sz="1200" b="1" dirty="0" smtClean="0"/>
              <a:t>).</a:t>
            </a:r>
          </a:p>
          <a:p>
            <a:pPr algn="just"/>
            <a:endParaRPr lang="ru-RU" sz="1200" dirty="0"/>
          </a:p>
          <a:p>
            <a:pPr algn="just"/>
            <a:r>
              <a:rPr lang="ru-RU" sz="1200" dirty="0"/>
              <a:t>В пособии освещены теоретические основы и обобщен опыт реконструкции зданий и сооружений, а также рассматриваются практические приемы модернизации жилых многоэтажных зданий. Для закрепления изученного материала студенту рекомендуется воспользоваться контрольными вопросами и заданиями, приведенными после каждой главы. Пособие имеет практикоориентированный характер, и приобретенные студентом знания и навыки помогут ему при выполнении курсовых работ и дипломных проектов, а также в практической деятельности.</a:t>
            </a:r>
          </a:p>
        </p:txBody>
      </p:sp>
      <p:pic>
        <p:nvPicPr>
          <p:cNvPr id="23558" name="Picture 6" descr="https://znanium.com/cover/1836/18361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6" y="3563174"/>
            <a:ext cx="2265394" cy="30839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1" y="4012442"/>
            <a:ext cx="6535187" cy="1754326"/>
          </a:xfrm>
          <a:prstGeom prst="rect">
            <a:avLst/>
          </a:prstGeom>
        </p:spPr>
        <p:txBody>
          <a:bodyPr wrap="square">
            <a:spAutoFit/>
          </a:bodyPr>
          <a:lstStyle/>
          <a:p>
            <a:pPr algn="just"/>
            <a:r>
              <a:rPr lang="ru-RU" sz="1200" b="1" dirty="0"/>
              <a:t>Лебедев В. М. Технология, организация и механизация ремонтно-строительных работ : учебное пособие / В. М. Лебедев. — Москва ; Вологда : Инфра-Инженерия, 2021. — 284 с</a:t>
            </a:r>
            <a:r>
              <a:rPr lang="ru-RU" sz="1200" b="1" dirty="0" smtClean="0"/>
              <a:t>.</a:t>
            </a:r>
          </a:p>
          <a:p>
            <a:pPr algn="just"/>
            <a:endParaRPr lang="ru-RU" sz="1200" dirty="0"/>
          </a:p>
          <a:p>
            <a:pPr algn="just"/>
            <a:r>
              <a:rPr lang="ru-RU" sz="1200" dirty="0"/>
              <a:t>Рассмотрены методы организации и механизации ремонтно-строительного производства, базирующихся на применении современных технических средств, эффективных материалов, изделий и конструкций, научной организации труда. Освещены вопросы повышения эффективности и качества, техники безопасности и охраны труда при производстве ремонтно-строительных работ.</a:t>
            </a:r>
          </a:p>
        </p:txBody>
      </p:sp>
    </p:spTree>
    <p:extLst>
      <p:ext uri="{BB962C8B-B14F-4D97-AF65-F5344CB8AC3E}">
        <p14:creationId xmlns:p14="http://schemas.microsoft.com/office/powerpoint/2010/main" val="22712519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znanium.com/cover/1735/1735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02" y="188640"/>
            <a:ext cx="2166450"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914400"/>
            <a:ext cx="6552728" cy="1200329"/>
          </a:xfrm>
          <a:prstGeom prst="rect">
            <a:avLst/>
          </a:prstGeom>
        </p:spPr>
        <p:txBody>
          <a:bodyPr wrap="square">
            <a:spAutoFit/>
          </a:bodyPr>
          <a:lstStyle/>
          <a:p>
            <a:pPr algn="just"/>
            <a:r>
              <a:rPr lang="ru-RU" sz="1200" b="1" dirty="0"/>
              <a:t>Девятаева Г. В. Технология реконструкции и модернизации зданий : учебное пособие / Г. В. Девятаева. — Москва : ИНФРА-М, </a:t>
            </a:r>
            <a:r>
              <a:rPr lang="ru-RU" sz="1200" b="1" dirty="0" smtClean="0"/>
              <a:t>2023. </a:t>
            </a:r>
            <a:r>
              <a:rPr lang="ru-RU" sz="1200" b="1" dirty="0"/>
              <a:t>— 250 с. — (Среднее профессиональное образование</a:t>
            </a:r>
            <a:r>
              <a:rPr lang="ru-RU" sz="1200" b="1" dirty="0" smtClean="0"/>
              <a:t>).</a:t>
            </a:r>
          </a:p>
          <a:p>
            <a:pPr algn="just"/>
            <a:endParaRPr lang="ru-RU" sz="1200" b="1" dirty="0"/>
          </a:p>
          <a:p>
            <a:pPr algn="just"/>
            <a:r>
              <a:rPr lang="ru-RU" sz="1200" dirty="0" smtClean="0"/>
              <a:t>В учебнике освещены </a:t>
            </a:r>
            <a:r>
              <a:rPr lang="ru-RU" sz="1200" dirty="0"/>
              <a:t>прогрессивные методы производства отдельных видов работ, выполняемых при реконструкции зданий различного назначения.</a:t>
            </a:r>
          </a:p>
        </p:txBody>
      </p:sp>
      <p:pic>
        <p:nvPicPr>
          <p:cNvPr id="24580" name="Picture 4" descr="https://znanium.com/cover/1031/1031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02" y="3573016"/>
            <a:ext cx="216645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4094328"/>
            <a:ext cx="6562482" cy="1754326"/>
          </a:xfrm>
          <a:prstGeom prst="rect">
            <a:avLst/>
          </a:prstGeom>
        </p:spPr>
        <p:txBody>
          <a:bodyPr wrap="square">
            <a:spAutoFit/>
          </a:bodyPr>
          <a:lstStyle/>
          <a:p>
            <a:pPr algn="just"/>
            <a:r>
              <a:rPr lang="ru-RU" sz="1200" b="1" dirty="0"/>
              <a:t>Лебедев В. М. Технология и организация производства реконструкции и ремонта зданий : учебное пособие / В. М. Лебедев. — Москва : ИНФРА-М, 2020. — 200 с. — (Среднее профессиональное образование</a:t>
            </a:r>
            <a:r>
              <a:rPr lang="ru-RU" sz="1200" b="1" dirty="0" smtClean="0"/>
              <a:t>).</a:t>
            </a:r>
          </a:p>
          <a:p>
            <a:pPr algn="just"/>
            <a:endParaRPr lang="ru-RU" sz="1200" dirty="0"/>
          </a:p>
          <a:p>
            <a:pPr algn="just"/>
            <a:r>
              <a:rPr lang="ru-RU" sz="1200" dirty="0"/>
              <a:t>В учебном пособии содержатся рекомендации по технологии разборки, смены, усиления и ремонта строительных конструкций зданий и сооружений, изложены вопросы организационно-технологического проектирования поточного производства работ, календарного планирования, а также приведены состав и содержание стройгенпланов при реконструкции объектов городской застройки. </a:t>
            </a:r>
          </a:p>
        </p:txBody>
      </p:sp>
    </p:spTree>
    <p:extLst>
      <p:ext uri="{BB962C8B-B14F-4D97-AF65-F5344CB8AC3E}">
        <p14:creationId xmlns:p14="http://schemas.microsoft.com/office/powerpoint/2010/main" val="213733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4094</TotalTime>
  <Words>13639</Words>
  <Application>Microsoft Office PowerPoint</Application>
  <PresentationFormat>Экран (4:3)</PresentationFormat>
  <Paragraphs>547</Paragraphs>
  <Slides>104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104</vt:i4>
      </vt:variant>
    </vt:vector>
  </HeadingPairs>
  <TitlesOfParts>
    <vt:vector size="105"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189</cp:revision>
  <dcterms:created xsi:type="dcterms:W3CDTF">2022-10-04T11:07:49Z</dcterms:created>
  <dcterms:modified xsi:type="dcterms:W3CDTF">2024-09-19T07:16:14Z</dcterms:modified>
</cp:coreProperties>
</file>