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1"/>
  </p:notesMasterIdLst>
  <p:sldIdLst>
    <p:sldId id="256" r:id="rId2"/>
    <p:sldId id="257" r:id="rId3"/>
    <p:sldId id="390" r:id="rId4"/>
    <p:sldId id="391" r:id="rId5"/>
    <p:sldId id="392" r:id="rId6"/>
    <p:sldId id="395" r:id="rId7"/>
    <p:sldId id="396" r:id="rId8"/>
    <p:sldId id="397" r:id="rId9"/>
    <p:sldId id="398" r:id="rId10"/>
    <p:sldId id="400" r:id="rId11"/>
    <p:sldId id="399" r:id="rId12"/>
    <p:sldId id="261" r:id="rId13"/>
    <p:sldId id="393" r:id="rId14"/>
    <p:sldId id="401" r:id="rId15"/>
    <p:sldId id="402" r:id="rId16"/>
    <p:sldId id="394" r:id="rId17"/>
    <p:sldId id="404" r:id="rId18"/>
    <p:sldId id="405" r:id="rId19"/>
    <p:sldId id="406" r:id="rId20"/>
    <p:sldId id="409" r:id="rId21"/>
    <p:sldId id="410" r:id="rId22"/>
    <p:sldId id="411" r:id="rId23"/>
    <p:sldId id="413" r:id="rId24"/>
    <p:sldId id="414" r:id="rId25"/>
    <p:sldId id="415" r:id="rId26"/>
    <p:sldId id="412" r:id="rId27"/>
    <p:sldId id="407" r:id="rId28"/>
    <p:sldId id="418" r:id="rId29"/>
    <p:sldId id="416" r:id="rId30"/>
    <p:sldId id="419" r:id="rId31"/>
    <p:sldId id="420" r:id="rId32"/>
    <p:sldId id="421" r:id="rId33"/>
    <p:sldId id="408" r:id="rId34"/>
    <p:sldId id="422" r:id="rId35"/>
    <p:sldId id="423" r:id="rId36"/>
    <p:sldId id="424" r:id="rId37"/>
    <p:sldId id="429" r:id="rId38"/>
    <p:sldId id="425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8" r:id="rId47"/>
    <p:sldId id="437" r:id="rId48"/>
    <p:sldId id="426" r:id="rId49"/>
    <p:sldId id="427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50" r:id="rId58"/>
    <p:sldId id="446" r:id="rId59"/>
    <p:sldId id="45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7" autoAdjust="0"/>
    <p:restoredTop sz="94660"/>
  </p:normalViewPr>
  <p:slideViewPr>
    <p:cSldViewPr>
      <p:cViewPr>
        <p:scale>
          <a:sx n="90" d="100"/>
          <a:sy n="90" d="100"/>
        </p:scale>
        <p:origin x="-1123" y="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9CB3D-29F7-479C-ADAA-9FCD61170A8E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21DBD-4244-44CC-8317-197E6385F1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31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19.09.2024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8506" y="4813553"/>
            <a:ext cx="68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7862" y="543126"/>
            <a:ext cx="8452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08.02.13 </a:t>
            </a:r>
          </a:p>
          <a:p>
            <a:pPr algn="ctr"/>
            <a:r>
              <a:rPr lang="ru-RU" sz="4400" b="1" dirty="0" smtClean="0"/>
              <a:t>Монтаж </a:t>
            </a:r>
            <a:r>
              <a:rPr lang="ru-RU" sz="4400" b="1" dirty="0"/>
              <a:t>и эксплуатация внутренних сантехнических устройств, кондиционирования воздуха и </a:t>
            </a:r>
            <a:r>
              <a:rPr lang="ru-RU" sz="4400" b="1" dirty="0" smtClean="0"/>
              <a:t>вентиляции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877" y="4891488"/>
            <a:ext cx="8247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</a:p>
          <a:p>
            <a:pPr algn="ctr"/>
            <a:r>
              <a:rPr lang="ru-RU" sz="3200" b="1" dirty="0" smtClean="0"/>
              <a:t>УЧЕБНАЯ </a:t>
            </a:r>
            <a:r>
              <a:rPr lang="ru-RU" sz="32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761" y="980501"/>
            <a:ext cx="657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Безик В. А. Основы работы в САПР КОМПАС 3D : учебное пособие / В. А. Безик, А. Н. Васькин, А. В. Жиряков. — Брянск : Брянский ГАУ, 2021. — 94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краткие теоретические сведения о основных функциях, особенностях и приемах работы в среде КОМПАС 3D. Также содержит контрольные задания для проверки форсированности навыков работы.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0510" t="39359" r="32435" b="19242"/>
          <a:stretch/>
        </p:blipFill>
        <p:spPr bwMode="auto">
          <a:xfrm>
            <a:off x="107504" y="183990"/>
            <a:ext cx="2304256" cy="31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274545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Серга Г. В. Инженерная графика для строительных специальностей : учебник / Г. В. Серга, И. И. Табачук, Н. Н. Кузнецова. — 3-е изд., испр. — Санкт-Петербург : Лань, 2024. — 300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необходимые сведения по оформлению и технике выполнения чертежей, даются основы строительного черчения, рассматриваются часто встречающиеся в черчении геометрические построения, ЕСКД и СПДС, чертежи зданий и их конструкций. </a:t>
            </a:r>
          </a:p>
        </p:txBody>
      </p:sp>
      <p:pic>
        <p:nvPicPr>
          <p:cNvPr id="5122" name="Picture 2" descr="Серга Г. В., Табачук И. И., Кузнецова Н. Н. - Инженерная графика для строительных специальн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" y="3573016"/>
            <a:ext cx="2270333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7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7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3D-компьютерная графика в 2 т. Том 1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2024. — 328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 первом томе учебника раскрываются темы 2D и 3D-графики, деталирование узлов и 3D-сборка.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711" y="3580482"/>
            <a:ext cx="6612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3D-компьютерная графика в 2 т. Том 2 : учебник и практикум для СПО / А. Л. Хейфец, А. Н. Логиновский, И. В. Буторина, В. Н. Васильева ; под редакцией А. Л. Хейфеца. — 3-е изд., перераб. и доп. — Москва : Издательство Юрайт, 2024. — 279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AutoCAD.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Во втором томе учебника рассматриваются фотореалистичность, геометрически точные 3D-модели, современные направления геометрического моделирования: параметризация и динамические блоки, позволяющие создавать многовариантные чертежи, управляемые наборами параметров.</a:t>
            </a:r>
          </a:p>
        </p:txBody>
      </p:sp>
      <p:pic>
        <p:nvPicPr>
          <p:cNvPr id="6146" name="Picture 2" descr="Обложка книги ИНЖЕНЕРНАЯ 3D-КОМПЬЮТЕРНАЯ ГРАФИКА В 2 Т. ТОМ 1 Хейфец А. Л., Логиновский А. Н., Буторина И. В., Васильева В. Н. ; Под ред. Хейфеца А. Л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75" y="-99392"/>
            <a:ext cx="2736304" cy="36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бложка книги ИНЖЕНЕРНАЯ 3D-КОМПЬЮТЕРНАЯ ГРАФИКА В 2 Т. ТОМ 2 Хейфец А. Л., Логиновский А. Н., Буторина И. В., Васильева В. Н. ; Под ред. Хейфеца А. Л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6" y="3284984"/>
            <a:ext cx="2736304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8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569" y="2291507"/>
            <a:ext cx="6931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ОП.03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ЭЛЕКТРОТЕХНИКИ И ЭЛЕКТРОНИКИ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073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780/178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9" y="116632"/>
            <a:ext cx="22561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6417" y="663597"/>
            <a:ext cx="6640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Лоторейчук Е. А. Теоретические основы электротехники : учебник / Е. А. Лоторейчук. — Москва : ИД «ФОРУМ»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317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излагается теоретический материал и описаны физические явления и процессы, происходящие в электрических и магнитных полях и цепях, а также рассмотрены методы расчета линейных и нелинейных электрических и магнитных цепей постоянного и переменного (синусоидального и несинусоидального) токов.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6417" y="4148651"/>
            <a:ext cx="6640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Кузовкин В. А. Электротехника и электроника : учебник для СПО / В. А. Кузовкин, В. В. Филатов. — Москва : Издательство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433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базовые темы, отражающие электротехнические подходы к анализу электромагнитных устройств, применяемых в различных областях науки и техники. Задача каждой темы состоит в том, чтобы дать простое и доступное, но достаточно строгое описание совокупности однотипных явлений. Весь материал представлен в одном стиле с единых методических позиций.</a:t>
            </a:r>
          </a:p>
        </p:txBody>
      </p:sp>
      <p:pic>
        <p:nvPicPr>
          <p:cNvPr id="7170" name="Picture 2" descr="Обложка книги ЭЛЕКТРОТЕХНИКА И ЭЛЕКТРОНИКА Кузовкин В. А., Филатов В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76062"/>
            <a:ext cx="2880320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1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znanium.com/cover/1864/186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94083"/>
            <a:ext cx="23384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414590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Славинский А. К. Электротехника с основами электроники : учебное пособие / А. К. Славинский, И. С. Туревский. — Москва : ИД «ФОРУМ»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448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излагаются основы расчета электрических цепей постоянного и переменного токов, дается описание электрических машин, электронных приборов, ЭВМ и т.д. Приведены новые материалы по интегральным микросхемам, микропроцессорам и микроЭВМ. Для студентов неэлектротехнических специальностей средних специальных учебных заведений.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1943" y="142504"/>
            <a:ext cx="6554553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Морозова Н. Ю. Основы электротехники : учебник / Н. Ю. Морозова. – Москва : ИЦ Академия, 2020. - 256 с. –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профессий, специальностей «Техника и технологии </a:t>
            </a:r>
            <a:r>
              <a:rPr lang="ru-RU" sz="1200" dirty="0" smtClean="0"/>
              <a:t>строительства». Рассмотрены </a:t>
            </a:r>
            <a:r>
              <a:rPr lang="ru-RU" sz="1200" dirty="0"/>
              <a:t>электрические цепи постоянного, переменного и трехфазного тока, сущность, значение и методы электрических измерений, используемые при этом электроизмерительные приборы и их погрешности, порядок измерения напряжения, тока, мощности, энергии и сопротивления, назначение, устройство, принцип работы и основные параметры трансформаторов, электрических машин, трехфазных асинхронных двигателей, синхронных машин и электроприводов, принцип работы полупроводниковых и фотоэлектрических приборов, усилителей электрических сигналов и электронных выпрямителей, а также основы электроснабжения, трансформаторные подстанции, электроосвещение и технологии, используемые на строительной площадке. </a:t>
            </a:r>
          </a:p>
        </p:txBody>
      </p:sp>
      <p:pic>
        <p:nvPicPr>
          <p:cNvPr id="8" name="Picture 2" descr="https://academia-moscow.ru/upload/iblock/952/10112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" y="142504"/>
            <a:ext cx="2272290" cy="33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2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610" y="231354"/>
            <a:ext cx="66788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Электротехника и электроника в 3 т. Том 1. Электрические и магнитные цепи : учебник и практикум для СПО / Э. В. Кузнецов ; под общей редакцией В. П. Лунина. — 2-е изд., перераб. и доп. — Москва : Издательство Юрайт, 2024. — 255 с.  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Теория электрических цепей никогда не устареет. Но это не означает отсутствие прогресса. Постоянно разрабатываются новые материалы, технологии и устройства, новые способы и средства анализа/синтеза. В этом курсе описаны популярные средства и технологии изучения электрических и магнитных цепей, виртуальные модели цепей. По этому курсу можно изучить базовые основы электрических и магнитных цепей — главной части электротехники и электроники. Последовательность «от простого к сложному» основана на логических связях понятий, элементов и устройств.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610" y="3933021"/>
            <a:ext cx="6678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Электротехника и электроника в 3 т. Том 2. Электромагнитные устройства и электрические машины : учебник и практикум для СПО / В. И. Киселев, Э. В. Кузнецов, А. И. Копылов, В. П. Лунин ; под общей редакцией В. П. Лунина. — 2-е изд., перераб. и доп. — Москва : Издательство Юрайт, 202. — 233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Построение </a:t>
            </a:r>
            <a:r>
              <a:rPr lang="ru-RU" sz="1200" dirty="0"/>
              <a:t>курса призвано способствовать более активному усвоению и закреплению теоретического учебного материала и получению навыков расчета и анализа электромагнитных устройств и электрических машин. Кроме того, в курс включен материал, посвященный моделированию и расчету с помощью персональных электронно-вычислительных машин соответствующих цепей и устройств.</a:t>
            </a:r>
          </a:p>
        </p:txBody>
      </p:sp>
      <p:pic>
        <p:nvPicPr>
          <p:cNvPr id="9218" name="Picture 2" descr="Обложка книги ЭЛЕКТРОТЕХНИКА И ЭЛЕКТРОНИКА В 3 Т. ТОМ 1. ЭЛЕКТРИЧЕСКИЕ И МАГНИТНЫЕ ЦЕПИ Кузнецов Э. В. ; Под общ. ред. Лунина В.П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9165"/>
            <a:ext cx="2592288" cy="3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бложка книги ЭЛЕКТРОМАГНИТНЫЕ УСТРОЙСТВА И ЭЛЕКТРИЧЕСКИЕ МАШИНЫ Киселев В. И., Кузнецов Э. В., Копылов А. И., Лунин В. П. ; Под общ. ред. Лунина В.П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6992"/>
            <a:ext cx="2676084" cy="3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2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0248" y="3726516"/>
            <a:ext cx="6570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Гальперин М. В.</a:t>
            </a:r>
            <a:r>
              <a:rPr lang="ru-RU" sz="1200" dirty="0"/>
              <a:t> </a:t>
            </a:r>
            <a:r>
              <a:rPr lang="ru-RU" sz="1200" b="1" dirty="0"/>
              <a:t>Электротехника и электроника : учебник / М. В. Гальперин. — 2-е изд. — Москва : ФОРУМ : ИНФРА-М, </a:t>
            </a:r>
            <a:r>
              <a:rPr lang="ru-RU" sz="1200" b="1" dirty="0" smtClean="0"/>
              <a:t>2023. </a:t>
            </a:r>
            <a:r>
              <a:rPr lang="ru-RU" sz="1200" b="1" dirty="0"/>
              <a:t>— 480 с. 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электрические и электромагнитные поля, электрические цепи постоянного и переменного тока, трансформаторы, электрические машины и электропривод, передача и распределение электроэнергии, физические принципы действия, структуры и схемы включения полупроводниковых и фотоэлектронных приборов (диодов, тиристоров, биполярных и полевых транзисторов, фоторезисторов, фото-и светодиодов, фототранзисторов, жидкокристаллических и электронно-лучевых дисплеев и фотоумножителей), типовые электронные узлы и устройства: усилительные каскады, операционные усилители, компараторы, электронные выпрямители, линейные и импульсные стабилизаторы, трансформаторы постоянного тока, генераторы сигналов и таймеры.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s://znanium.ru/cover/2030/2030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184178" cy="32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4728" y="143219"/>
            <a:ext cx="65960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Электротехника и электроника в 3 т. Том 3. Основы электроники и электрические измерения : учебник и практикум для СПО / Э. В. Кузнецов, Е. А. Куликова, П. С. Культиасов, В. П. Лунин ; под общей редакцией В. П. Лунина. — 2-е изд., перераб. и доп. — Москва : Издательство Юрайт, 2023. — 234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является третьей частью курса «Электротехника и электроника», предназначенного для электротехнической подготовки студентов неэлектротехнических специальностей. Рассмотрены основные полупроводниковые компоненты электроники (резисторы, диоды, транзисторы, тиристоры и операционные усилители), базовые электронные аналоговые и импульсные устройства (выпрямители, стабилизаторы, усилители, формирователи, генераторы сигналов), компоненты цифровой электроники и цифровые устройства, аналоговая и цифровая электронная измерительная техника, компьютерные измерения, средства измерения неэлектрических величин, понятия о системах неразрушающего контроля материалов и изделий, средства моделирования электронных устройств.</a:t>
            </a:r>
          </a:p>
        </p:txBody>
      </p:sp>
      <p:pic>
        <p:nvPicPr>
          <p:cNvPr id="8196" name="Picture 4" descr="Обложка книги ЭЛЕКТРОТЕХНИКА И ЭЛЕКТРОНИКА В 3 Т. ТОМ 3. ОСНОВЫ ЭЛЕКТРОНИКИ И ЭЛЕКТРИЧЕСКИЕ ИЗМЕРЕНИЯ Кузнецов Э. В., Куликова Е. А., Культиасов П. С., Лунин В. П. ; Под общ. ред. Лунина В.П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2808312" cy="37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1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15239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ГИДРАВЛИКИ, ТЕПЛОТЕХНИКИ И АЭРОДИНАМИКИ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349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712" y="451692"/>
            <a:ext cx="6612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Брюханов О. Н. Основы гидравлики, теплотехники и аэродинамики : учебник / О. Н. Брюханов, В. И. Коробко, А. Т. Мелик-Аракелян.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254 с. — (Среднее профессиональное образование).</a:t>
            </a:r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даны основы гидравлики, аэродинамики, рассмотрены методы гидравлических и аэродинамических расчетов, виды и характеристики насосов и вентиляторов, основы термодинамики, теплопередачи и теплообмена. Предназначена в качестве учебника для учащихся и преподавателей строительных специальностей среднего профессионального образования по специальности 08.02.07 «Монтаж и эксплуатация внутренних сантехнических устройств, кондиционирования воздуха и вентиляции».</a:t>
            </a:r>
          </a:p>
        </p:txBody>
      </p:sp>
      <p:pic>
        <p:nvPicPr>
          <p:cNvPr id="3" name="Picture 2" descr="https://znanium.com/cover/1284/1284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0" y="116632"/>
            <a:ext cx="22156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3711" y="3977088"/>
            <a:ext cx="6612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Замалеев З. Х. Основы гидравлики и теплотехники : учебное пособие для СПО / З. Х. Замалеев, В. Н. Посохин, В. М. Чефанов. — 4-е изд., стер. — Санкт-Петербург : Лань, 2024. — 352 с.: ил.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основные положения термодинамики, механики жидкости, тепломассообмена.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Учебное пособие предназначено для студентов, обучающихся по специальностям среднего профессионального образования, при изучении курса теплотехники и гидравлики.</a:t>
            </a:r>
          </a:p>
        </p:txBody>
      </p:sp>
      <p:pic>
        <p:nvPicPr>
          <p:cNvPr id="10242" name="Picture 2" descr="Замалеев З. Х., Посохин В. Н., Чефанов В. М. - Основы гидравлики и теплотех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6" y="3429000"/>
            <a:ext cx="2300665" cy="33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4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83046"/>
            <a:ext cx="6408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Логинов В. С. Основы теплотехники. Практикум : учебное пособие для СПО / В. С. Логинов, В. Е. Юхнов. — 2-е изд., стер. — Санкт-Петербург : Лань, 2023. — 128 с.: ил.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 пособии представлены практические примеры и задания термодинамических циклов паросиловых установок. Отдельно приводится пример расчета цикла с газообразным рабочим телом. Главное внимание уделяется проверке полученных результатов расчета. Рассматриваются вопросы теплообмена в различных системах — обмуровка топочной камеры, тепловыделяющие элементы. В последних внутренние источники теплоты могут изменяться во времени и по координатам. Дано описание лабораторной работы по исследованию температурного поля в активном элементе электромагнита.</a:t>
            </a:r>
          </a:p>
        </p:txBody>
      </p:sp>
      <p:pic>
        <p:nvPicPr>
          <p:cNvPr id="11266" name="Picture 2" descr="Логинов В. С., Юхнов В. Е. - Основы теплотехники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51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5" y="4025644"/>
            <a:ext cx="63758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Ухин Г. В. Гидравлика : учебник / Б. В. Ухин, А. А. Гусев. — Москва : ИНФРА-М, 2022. — 432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вопросы курса «Гидравлика»: физические свойства жидкости; гидростатика; основы кинематики и динамики; гидравлические сопротивления; истечения через отверстия и насадки; движение жидкости в трубопроводах и в открытых руслах; гидравлические сооружения в каналах; фильтрация жидкости и взвесенесущие потоки в трубах. Приведено значительное количество примеров гидравлических задач и справочных данных для более углубленного изучения предмета. Для студентов учреждений среднего профессионального образования.</a:t>
            </a:r>
          </a:p>
        </p:txBody>
      </p:sp>
      <p:pic>
        <p:nvPicPr>
          <p:cNvPr id="5" name="Picture 2" descr="https://znanium.com/cover/1843/1843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30519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0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641" y="2236424"/>
            <a:ext cx="80417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ОП.01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ЭКОНОМИЧЕСКИЕ И ПРАВОВЫЕ ОСНОВЫ ПРОФЕССИОНАЛЬНОЙ ДЕЯТЕЛЬНОСТИ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205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6940" y="356260"/>
            <a:ext cx="65775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гидравлики и теплотехники</a:t>
            </a:r>
            <a:r>
              <a:rPr lang="ru-RU" sz="1200" dirty="0"/>
              <a:t> </a:t>
            </a:r>
            <a:r>
              <a:rPr lang="ru-RU" sz="1200" b="1" dirty="0"/>
              <a:t>: учебное пособие / С. Ф. Вольвак, Ю. Н. Ульянцев, Д. Н. Бахарев, А. А. Добрицкий. — Москва : ИНФРА-М, 2022. — 525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соответствует программе дисциплины «Основы гидравлики и теплотехники» и состоит из трех разделов: «Основы гидравлики», «Основы гидромеханизации сельскохозяйственных процессов» и «Основы теплотехники». Содержит материал по изучению основ гидростатики и гидродинамики, технической термодинамики, теории теплообмена и теплопередачи, отопления, кондиционирования и вентиляции помещений, устройства и принципа работы гидравлических машин, средств гидромеханизации сельскохозяйственных процессов, тепловых двигателей, теплообменных аппаратов и теплоэнергетических установок. </a:t>
            </a:r>
          </a:p>
        </p:txBody>
      </p:sp>
      <p:pic>
        <p:nvPicPr>
          <p:cNvPr id="3" name="Picture 2" descr="https://znanium.com/cover/1865/1865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" y="188640"/>
            <a:ext cx="22313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znanium.com/cover/1215/1215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" y="3573016"/>
            <a:ext cx="2231365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6940" y="3978234"/>
            <a:ext cx="6577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Вольвак С. Ф.</a:t>
            </a:r>
            <a:r>
              <a:rPr lang="ru-RU" sz="1200" dirty="0"/>
              <a:t> </a:t>
            </a:r>
            <a:r>
              <a:rPr lang="ru-RU" sz="1200" b="1" dirty="0"/>
              <a:t>Основы гидравлики и теплотехники. Практикум : учебное пособие / С.Ф. Вольвак, Ю.Н. Ульянцев, Д.Н. Бахарев. — Москва : ИНФРА-М, 2021. — 238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учебном пособии приводится материал по изучению методов определения физических свойств жидкостей и теплофизических свойств рабочего тела, приборов для проведения гидравлических и теплотехнических экспериментов, устройства, принципов работы и основ расчета гидравлических и теплотехнических машин, который позволит выработать навыки применения теоретических сведений к решению конкретных технических задач и освоить практику гидравлических и теплотехнических расчетов. Соответствует программе дисциплины «Основы гидравлики и теплотехники».</a:t>
            </a:r>
          </a:p>
        </p:txBody>
      </p:sp>
    </p:spTree>
    <p:extLst>
      <p:ext uri="{BB962C8B-B14F-4D97-AF65-F5344CB8AC3E}">
        <p14:creationId xmlns:p14="http://schemas.microsoft.com/office/powerpoint/2010/main" val="205733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754" y="1972018"/>
            <a:ext cx="6666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МАТЕРИАЛЫ </a:t>
            </a:r>
            <a:r>
              <a:rPr lang="ru-RU" sz="3200" b="1" dirty="0"/>
              <a:t>И ИЗДЕЛИЯ САНТЕХНИЧЕСКИХ УСТРОЙСТВ И СИСТЕМ ОБЕСПЕЧЕНИЯ МИКРОКЛИМАТА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40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8072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</a:t>
            </a:r>
            <a:r>
              <a:rPr lang="ru-RU" sz="1200" dirty="0"/>
              <a:t> </a:t>
            </a:r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183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3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188640"/>
            <a:ext cx="22165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3868" y="3741096"/>
            <a:ext cx="6542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Материаловедение и технология </a:t>
            </a:r>
            <a:r>
              <a:rPr lang="x-none" sz="1200" b="1" smtClean="0"/>
              <a:t>материалов : </a:t>
            </a:r>
            <a:r>
              <a:rPr lang="x-none" sz="1200" b="1"/>
              <a:t>учебник для СПО / Г. П. Фетисов [и др.] ; под ред. Г. П. Фетисова. — 8-е изд., пер. и доп.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24</a:t>
            </a:r>
            <a:r>
              <a:rPr lang="x-none" sz="1200" b="1" smtClean="0"/>
              <a:t>. </a:t>
            </a:r>
            <a:r>
              <a:rPr lang="x-none" sz="1200" b="1"/>
              <a:t>— </a:t>
            </a:r>
            <a:r>
              <a:rPr lang="ru-RU" sz="1200" b="1" dirty="0" smtClean="0"/>
              <a:t>808</a:t>
            </a:r>
            <a:r>
              <a:rPr lang="x-none" sz="1200" b="1" smtClean="0"/>
              <a:t> </a:t>
            </a:r>
            <a:r>
              <a:rPr lang="x-none" sz="1200" b="1"/>
              <a:t>с. </a:t>
            </a:r>
            <a:r>
              <a:rPr lang="ru-RU" sz="1200" b="1" dirty="0"/>
              <a:t>–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основные вопросы физико-химического строения металлов и сплавов, неметаллических и композиционных материалов. Представленные в конце глав задания помогут обучающимся проверить качество усвоения теоретического материала. Учебник состоит из двух частей. В первой части раскрывается базовая теория. В нем изложены все основы дисциплины, в ней также отражены вопросы кристаллического строения металлов и сплавов, их поведения в особых условиях. Во второй части большое внимание уделено технологическим процессам создания материалов, среди которых металлургия, основы литейного производства, обработка металлов давлением, сварка и пайка металлов и др., раскрываются аспекты создания материалов с более лучшими реологическими свойствами.</a:t>
            </a:r>
          </a:p>
        </p:txBody>
      </p:sp>
      <p:pic>
        <p:nvPicPr>
          <p:cNvPr id="12290" name="Picture 2" descr="Обложка книги МАТЕРИАЛОВЕДЕНИЕ И ТЕХНОЛОГИЯ МАТЕРИАЛОВ Под ред. Фетисова Г.П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968"/>
            <a:ext cx="273630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49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48680"/>
            <a:ext cx="60281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Рыбьев</a:t>
            </a:r>
            <a:r>
              <a:rPr lang="ru-RU" sz="1200" b="1" dirty="0"/>
              <a:t>, И. А.  Строительное материаловедение : учебник для </a:t>
            </a:r>
            <a:r>
              <a:rPr lang="ru-RU" sz="1200" b="1" dirty="0" smtClean="0"/>
              <a:t>СПО </a:t>
            </a:r>
            <a:r>
              <a:rPr lang="ru-RU" sz="1200" b="1" dirty="0"/>
              <a:t>/ И. А. Рыбьев. — 5-е изд., перераб. и доп. — Москва : Издательство Юрайт, 2024. — 724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впервые изложены основы фундаментальной науки прикладного характера, именуемой строительным материаловедением и состоящей из двух главных взаимосвязанных компонентов - теории и практики. Приводятся новейшие данные по структурообразованию материалов, их прочности, деформации и другим закономерностям общей теории, а также сведения по технологии производства и применению строительных материалов в их широкой номенклатуре.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" y="-171400"/>
            <a:ext cx="2917962" cy="44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79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2564" y="548346"/>
            <a:ext cx="6541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Черепахин А. А. Материаловедение : учебник / И. И. Колтунов, В. А. Кузнецов, А. А.Черепахин.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237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кристаллическое строение металла, процессы кристаллизации, пластической деформации и рекристаллизации. Изложены современные методы испытаний и критерии оценки конструктивной прочности материалов, определяющие надежность и долговечность изделий. Описаны фазы, образующиеся в сплавах, и диаграммы состояния, а также современные конструкционные материалы. Большое внимание уделено теории и технологии термической обработки. Даны практические рекомендации по выбору способа и режима термической и химико-термической обработки.</a:t>
            </a:r>
          </a:p>
        </p:txBody>
      </p:sp>
      <p:pic>
        <p:nvPicPr>
          <p:cNvPr id="3" name="Picture 4" descr="Материаловеден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6" y="188640"/>
            <a:ext cx="2189065" cy="31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2565" y="3685276"/>
            <a:ext cx="6541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Плошкин В. В.</a:t>
            </a:r>
            <a:r>
              <a:rPr lang="ru-RU" sz="1200" b="1" i="1" dirty="0"/>
              <a:t> </a:t>
            </a:r>
            <a:r>
              <a:rPr lang="ru-RU" sz="1200" b="1" dirty="0"/>
              <a:t>Материаловедение : учебник для СПО / В. В. Плошкин.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перераб. и доп. — Москва :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434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рассмотрено кристаллическое строение металлов, воздействие на их структуру и свойства процессов кристаллизации, пластической деформации и рекристаллизации, описаны фазы, образующиеся в сплавах. Представлены основы современного металлургического производства, механические свойства металлов и сплавов, процессы термической и химико-термической обработки стали и др. Рассмотрены конструкционные, инструментальные, нержавеющие и жаропрочные стали, сплавы с особыми физическими свойствами и сплавы на основе цветных металлов, неметаллические и композиционные машиностроительные материалы, особенности нанокристаллических материалов. Освещены вопросы стандартизации, сертификации и управления качеством материалов. Изложение всех вопросов отражает современное состояние физического металловедения. </a:t>
            </a:r>
          </a:p>
        </p:txBody>
      </p:sp>
      <p:pic>
        <p:nvPicPr>
          <p:cNvPr id="14338" name="Picture 2" descr="Обложка книги МАТЕРИАЛОВЕДЕНИЕ  В. В. Плошки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34" y="3346276"/>
            <a:ext cx="2736304" cy="37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2" y="3724205"/>
            <a:ext cx="6624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 А.  Инженерные сети: современные трубы и изделия для ремонта и строительства : учебное пособие для СПО / Ю. А. Феофанов.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157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 Пособие содержит материал, который позволяет более глубоко и полно изучить вопросы проектирования, строительства и ремонта инженерных сетей по дисциплинам «Водоснабжение, водоотведение, теплоснабжение и газоснабжение», «Инженерное обустройство территорий», «Техническая эксплуатация инженерных систем», «Технология строительства и реконструкции инженерных систем».</a:t>
            </a:r>
          </a:p>
        </p:txBody>
      </p:sp>
      <p:pic>
        <p:nvPicPr>
          <p:cNvPr id="3" name="Picture 2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7" y="3404041"/>
            <a:ext cx="2758244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1" y="596871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Г. Г.</a:t>
            </a:r>
            <a:r>
              <a:rPr lang="ru-RU" sz="1200" dirty="0"/>
              <a:t>  </a:t>
            </a:r>
            <a:r>
              <a:rPr lang="ru-RU" sz="1200" b="1" dirty="0"/>
              <a:t>Материаловедение : учебник для СПО / Г. Г. Бондаренко, Т. А. Кабанова, В. В. Рыбалко.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 — Москва : Издательство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381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написан профессорами Московского государственного института электроники и математики Национального исследовательского университета «Высшая школа экономики». Приведены сведения о строении, свойствах и методах получения материалов. Рассмотрены важные на сегодняшний день вопросы обеспечения и управления качеством производства технических материалов, а также влияние на рабочие характеристики материалов режимов их производства.</a:t>
            </a:r>
          </a:p>
        </p:txBody>
      </p:sp>
      <p:pic>
        <p:nvPicPr>
          <p:cNvPr id="15362" name="Picture 2" descr="Обложка книги МАТЕРИАЛОВЕДЕНИЕ  Г. Г. Бондаренко,  Т. А. Кабанова,  В. В. Рыбалко ; под редакцией Г. Г. Бондаренко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7" y="-139401"/>
            <a:ext cx="2758244" cy="38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0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51184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ОП.06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СТРОИТЕЛЬНОЕ </a:t>
            </a:r>
            <a:r>
              <a:rPr lang="ru-RU" sz="3200" b="1" dirty="0"/>
              <a:t>ЧЕРЧЕНИЕ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7913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ИНЖЕНЕРНАЯ ГРАФИКА ДЛЯ СТРОИТЕЛЕЙ Хейфец А. Л., Васильева В. Н., Буторина И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35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27206"/>
            <a:ext cx="655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Инженерная графика для строителей : учебник для СПО / А. Л. Хейфец, В. Н. Васильева, И. В. Буторина. — 2-е изд., перераб. и доп. — Москва : Издательство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258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Приведенный учебник обобщает методические разработки авторов по новому наполнению графических заданий в обучении студентов инженерно-строительных специальностей. Эти 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5196" y="3978898"/>
            <a:ext cx="6625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/>
              <a:t>Георгиевский О. В. Инженерная графика для строителей : учебник / О. В. Георгиевский. — Москва : Кнорус, </a:t>
            </a:r>
            <a:r>
              <a:rPr lang="ru-RU" sz="1200" b="1" dirty="0" smtClean="0"/>
              <a:t>2024. </a:t>
            </a:r>
            <a:r>
              <a:rPr lang="ru-RU" sz="1200" b="1" dirty="0"/>
              <a:t>— 220 с. — (Среднее профессиональное образование). </a:t>
            </a:r>
            <a:endParaRPr lang="ru-RU" sz="1200" b="1" dirty="0" smtClean="0"/>
          </a:p>
          <a:p>
            <a:pPr lvl="0" algn="just">
              <a:defRPr/>
            </a:pPr>
            <a:endParaRPr lang="ru-RU" sz="1200" kern="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sz="1200" dirty="0"/>
              <a:t>Изложена методика инженерного и строительного черчения, приведены приемы построения некоторых наглядных изображений. Указаны единые современные требования стандартов СПДС и ЕСКД по содержанию и графическому оформлению архитектурно-строительных чертежей зданий. Даны сведения о необходимых инструментах и приспособлениях, облегчающих выполнение чертежей. Курс инженерной графики рассматривается применительно ко всем группам строительных </a:t>
            </a:r>
            <a:r>
              <a:rPr lang="ru-RU" sz="1200" dirty="0" smtClean="0"/>
              <a:t>специальностей. Соответствует </a:t>
            </a:r>
            <a:r>
              <a:rPr lang="ru-RU" sz="1200" dirty="0"/>
              <a:t>ФГОС СПО последнего поколения.</a:t>
            </a: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5" name="Picture 2" descr="Инженерная графика для стро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" y="3645024"/>
            <a:ext cx="22510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07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женерная граф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2304256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26274"/>
            <a:ext cx="6408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Березина Н. А. Инженерная графика : учебное пособие / Н. А. Березина. – Москва : Альфа-М, НИЦ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270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sz="1200" dirty="0"/>
              <a:t>Рассматриваются вопросы графического оформления чертежей, схем и печатных плат, даются основы начертательной геометрии, проекционного, технического и строительного черчения.</a:t>
            </a:r>
          </a:p>
        </p:txBody>
      </p:sp>
      <p:pic>
        <p:nvPicPr>
          <p:cNvPr id="4" name="Picture 4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3281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419199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Куликов В. П. Инженерная графика : учебник / В. П. Куликов.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284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Учебник охватывает все темы, предусмотренные программой курса «Инженерная графика». Особенность учебника состоит в том, что теоретический материал сочетается с практическими примерами из области машиностроения и правилами выполнения конструкторских документов, отраженных в стандартах. Учебный материал оформлен как текстовый конструкторский документ по стандартам ЕСКД.</a:t>
            </a:r>
            <a:br>
              <a:rPr lang="ru-RU" sz="1200" dirty="0"/>
            </a:br>
            <a:r>
              <a:rPr lang="ru-RU" sz="1200" dirty="0"/>
              <a:t>Соответствует ФГОС СПО последнего поколения.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939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660" y="2597214"/>
            <a:ext cx="6645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Серга Г. В. Инженерная графика для строительных специальностей : учебник / Г. В. Серга, И. И. Табачук, Н. Н. Кузнецова. — 3-е изд., испр. — Санкт-Петербург : Лань, 2024. — 300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необходимые сведения по оформлению и технике выполнения чертежей, даются основы строительного черчения, рассматриваются часто встречающиеся в черчении геометрические построения, ЕСКД и СПДС, чертежи зданий и их конструкций. </a:t>
            </a:r>
          </a:p>
        </p:txBody>
      </p:sp>
      <p:pic>
        <p:nvPicPr>
          <p:cNvPr id="3" name="Picture 2" descr="Серга Г. В., Табачук И. И., Кузнецова Н. Н. - Инженерная графика для строительных специаль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7" y="1895685"/>
            <a:ext cx="2270333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1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кономические и правовые основы профессиональной деятельности + еПриложение: Тес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754"/>
            <a:ext cx="2160240" cy="30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3" y="1101686"/>
            <a:ext cx="669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Экономические и правовые основы профессиональной деятельности : учебное пособие / В. Д. Грибов.  — Москва : КноРус, 2023. — 185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Рассматривается комплекс экономических и правовых вопросов профессиональной деятельности работников предприятий общественного питания.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3564" y="3479797"/>
            <a:ext cx="66967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права : учебник и практикум для СПО / А. А. Вологдин [и др.] ; под общей редакцией А. А. Вологдина. — 4-е изд., перераб. и доп. — Москва : Издательство Юрайт, 2024. — 413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Курс </a:t>
            </a:r>
            <a:r>
              <a:rPr lang="ru-RU" sz="1200" dirty="0" smtClean="0"/>
              <a:t>призван </a:t>
            </a:r>
            <a:r>
              <a:rPr lang="ru-RU" sz="1200" dirty="0"/>
              <a:t>содействовать системному и комплексному изучению правового регулирования, а также формированию навыков юридического мышления. Содержание курса раскрывает основные понятия и категории права, систему отраслей российского права, включая конституционное, административное, гражданское, семейное, трудовое, финансовое, уголовное право, судебный процесс, соотношение и взаимодействие российского права с международным правом. Учтены последние изменения в Конституции Российской Федерации и законодательстве, в том числе реформирование Гражданского кодекса РФ, изменения в судебной системе Российской Федерации, создание Евразийского экономического союза (ЕАЭС). Серьезное внимание уделено правоотношениям с участием иностранного элемента. Для более точного понимания смысла юридических понятий составлен глоссарий. Курс также содержит дополнительный практический </a:t>
            </a:r>
            <a:r>
              <a:rPr lang="ru-RU" sz="1200" dirty="0" smtClean="0"/>
              <a:t>материал.</a:t>
            </a:r>
            <a:endParaRPr lang="ru-RU" sz="1200" dirty="0"/>
          </a:p>
        </p:txBody>
      </p:sp>
      <p:pic>
        <p:nvPicPr>
          <p:cNvPr id="1028" name="Picture 4" descr="Обложка книги ОСНОВЫ ПРАВА Под общ. ред. Вологдина  А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68960"/>
            <a:ext cx="2592288" cy="39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9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737" y="1883884"/>
            <a:ext cx="6965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ОП.07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МАТЕМАТИКА </a:t>
            </a:r>
            <a:r>
              <a:rPr lang="ru-RU" sz="3200" b="1" dirty="0"/>
              <a:t>В РЕШЕНИИ ПРИКЛАДНЫХ ПРОФЕССИОНАЛЬНЫХ ЗАДАЧ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578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862" y="528810"/>
            <a:ext cx="6513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Шипова Л. И. Maтeматика : учебное пособие для СПО / Л. И. Шипова, А. Е. Шипов. — Москва : Инфра - М, 2020. — 238 с. — (Cреднее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теоретический и практический материал по темам: дифференциальные уравнения, комбинаторика, теория вероятности и математическая статистика, прикладная геометрия и краткий обзор современной математики на примере теории фракталов. В пособие включен материал по повторению тем «Дифференцирование» и «Интегрирование», материал по геометрии. К каждой теме предлагается достаточное количество практических заданий, а часть задач носит прикладной характер. Включены ученические страницы для самостоятельной работы, практические занятия со строительным уклоном с учетом требований нового федерального государственного образовательного стандарта, ключевые слова — дескрипторы и подробная библиография. </a:t>
            </a:r>
          </a:p>
        </p:txBody>
      </p:sp>
      <p:pic>
        <p:nvPicPr>
          <p:cNvPr id="16386" name="Picture 2" descr="https://znanium.ru/cover/1127/1127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" y="188640"/>
            <a:ext cx="2315898" cy="32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197427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Богомолов Н. В. Математика : учебник для СПО / Н. В. Богомолов, П. И. Самойленко. — 5-е изд., пер. и доп. — Москва : Издательство Юрайт, 2024. — 401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формирует компетенции учащихся в объеме, предусмотренном требованиями стандарта среднего (полного) общего образования по математике. В курсе рассмотрены основные разделы математики: алгебра, начала анализа, дифференциальное и интегральное исчисления, дифференциальные уравнения, аналитическая геометрия на плоскости, стереометрия, элементы теории вероятностей и математической статистики.</a:t>
            </a:r>
          </a:p>
        </p:txBody>
      </p:sp>
      <p:pic>
        <p:nvPicPr>
          <p:cNvPr id="16388" name="Picture 4" descr="Обложка книги МАТЕМАТИКА Богомолов Н. В., Самойленко П. И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3" y="3284984"/>
            <a:ext cx="2504361" cy="36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68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760" y="528810"/>
            <a:ext cx="6579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Богомолов Н. В. Практические занятия по математике: учебное пособие для СПО / Н. В. Богомолов. — 11-е изд., пер. и доп. — Москва : Издательство Юрайт, 2024. — 571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Данное учебное пособие уже много лет пользуется неизменным спросом у студентов и преподавателей высших и средних профессиональных учебных заведений, выдержало несколько переизданий, переведено на английский и языки стран бывшего СССР. Пособие носит прикладной характер, его основное назначение помочь студенту самостоятельно, без помощи преподавателя, изучить приемы решения задач по математике, закрепить и углубить навыки, приобретенные при решении этих задач.</a:t>
            </a:r>
          </a:p>
        </p:txBody>
      </p:sp>
      <p:pic>
        <p:nvPicPr>
          <p:cNvPr id="18434" name="Picture 2" descr="Обложка книги ПРАКТИЧЕСКИЕ ЗАНЯТИЯ ПО МАТЕМАТИКЕ  Н. В. Богомоло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092"/>
            <a:ext cx="28016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0660" y="3955055"/>
            <a:ext cx="66458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Богомолов Н. В.  Математика. Задачи с решениями : учебное пособие для СПО / Н. В. Богомолов. — 2-е изд., испр. и доп. — Москва : Издательство Юрайт, 2024. — 755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формирует компетенции учащихся в объеме, предусмотренном требованиями стандарта среднего (полного) общего образования по математике. При решении задач по математике многие учащиеся нуждаются в помощи. Подобного рода консультации и рекомендации при разъяснении приемов решения задач можно получить в данной книге. Настоящее пособие представляет собой руководство к решению задач из всех разделов программы по математике для направлений обучения, у которых математика является непрофильным предметом. Книга состоит из четырех разделов: «Задачи для повторения», «Алгебра и начала анализа», «Геометрия» и «Дополнительные главы».</a:t>
            </a:r>
          </a:p>
        </p:txBody>
      </p:sp>
      <p:pic>
        <p:nvPicPr>
          <p:cNvPr id="18436" name="Picture 4" descr="Обложка книги МАТЕМАТИКА. ЗАДАЧИ С РЕШЕНИЯМИ Богомолов Н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06" y="3284984"/>
            <a:ext cx="2703177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4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828" y="705080"/>
            <a:ext cx="65356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Дадаян А. А. Математика : учебник / А. А. Дадаян. — 3-е изд., испр. и доп. — Москва : ИНФРА-М, 2024. — 544 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Книга представляет собой изложение курса математики на базе основного общего среднего образования и включает разделы математики, изучаемые в системе среднего профессионального образования для всех групп специальностей. Особое внимание в учебнике уделено разделам геометрии и стереометрии, которые написаны в общей понятийной взаимосвязи с другими главами, что позволяет студентам усвоить дисциплину как единую базовую науку, связанную с предметами профессионального цикла. Главы курса снабжены вопросами и задачами, позволяющими контролировать усвоенные знания.</a:t>
            </a:r>
            <a:r>
              <a:rPr lang="ru-RU" dirty="0"/>
              <a:t> </a:t>
            </a:r>
          </a:p>
        </p:txBody>
      </p:sp>
      <p:pic>
        <p:nvPicPr>
          <p:cNvPr id="19458" name="Picture 2" descr="https://znanium.ru/cover/2132/2132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" y="188640"/>
            <a:ext cx="22575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7778" y="3690651"/>
            <a:ext cx="6568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Дадаян А. А. Сборник задач по математике: учебное пособие для СПО / Дадаян А. А., 3-е изд. - Москва : Форум, ИНФРА-М Издательский Дом, 2021. - 352 с.: -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«Сборник задач по математике» дополняет необходимым практическим материалом учебник «Математика» для студентов образовательных учреждений среднего профессионального образования того же автора. Название глав и содержание сборника соответствуют названиям глав учебника, причем в каждой главе упражнениям предшествует дополнительный теоретический материал (дополняющий соответствующий материал учебника и непосредственно относящийся к практике решения задач) и на конкретных примерах дается указание на те характерные ошибки, которые допускают учащиеся при решении задач. Пособие содержит более сотни задач подробно решенных автором и около двух тысяч задач для самостоятельного решения учащимися по всем темам курса. </a:t>
            </a:r>
          </a:p>
        </p:txBody>
      </p:sp>
      <p:pic>
        <p:nvPicPr>
          <p:cNvPr id="19460" name="Picture 4" descr="https://znanium.ru/cover/1362/1362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" y="3501008"/>
            <a:ext cx="2257586" cy="3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92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745" y="2104221"/>
            <a:ext cx="6590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Башмаков М. И.   Maтeматика : учебник для СПО / М.И. Башмаков. — Москва : КноРус, 2024. — 394 с. — (Cреднее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Написан в соответствии с программой изучения математики в учреждениях среднего профессионального образования. Охватывает все основные темы программы: теорию чисел, корни, степени, логарифмы, прямые и плоскости, пространственные тела, а также основы тригонометрии, анализа, комбинаторики и теории вероятностей. Алгебра, геометрия и начала анализа излагаются как один учебный предмет. Позволяет успешно подготовиться к итоговой аттестации.</a:t>
            </a:r>
          </a:p>
        </p:txBody>
      </p:sp>
      <p:pic>
        <p:nvPicPr>
          <p:cNvPr id="20482" name="Picture 2" descr="Мате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43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16832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ПМ.01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МОНТАЖ </a:t>
            </a:r>
            <a:r>
              <a:rPr lang="ru-RU" sz="3200" b="1" dirty="0"/>
              <a:t>САНИТАРНО_ТЕХНИЧЕСКИХ СИСТЕМ И ОБОРУДОВАНИЯ ГРАЖДАНСКИХ ЗДАНИЙ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102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645024"/>
            <a:ext cx="23762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811978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249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18642"/>
            <a:ext cx="6486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Акимов В. Б. Эксплуатация, обслуживание и ремонт общего имущества многоквартирного дома: учебник / В. Б. Акимов, Н. С. Тимахова, В. А. Комков. — (Среднее профессиональное образование). — Москва : ИНФРА-М, 2024. — 295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 </a:t>
            </a:r>
            <a:endParaRPr lang="ru-RU" dirty="0"/>
          </a:p>
        </p:txBody>
      </p:sp>
      <p:pic>
        <p:nvPicPr>
          <p:cNvPr id="21506" name="Picture 2" descr="https://znanium.ru/cover/2104/2104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" y="116632"/>
            <a:ext cx="23779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60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980728"/>
            <a:ext cx="656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</a:t>
            </a:r>
            <a:r>
              <a:rPr lang="ru-RU" sz="1200" dirty="0"/>
              <a:t> </a:t>
            </a:r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183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3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188640"/>
            <a:ext cx="21627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8816" y="3871355"/>
            <a:ext cx="663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270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5" name="Picture 4" descr="https://znanium.com/cover/1894/189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0" y="3573016"/>
            <a:ext cx="2160390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37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3042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1677" y="2368627"/>
            <a:ext cx="66353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</p:spTree>
    <p:extLst>
      <p:ext uri="{BB962C8B-B14F-4D97-AF65-F5344CB8AC3E}">
        <p14:creationId xmlns:p14="http://schemas.microsoft.com/office/powerpoint/2010/main" val="2718011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863" y="903382"/>
            <a:ext cx="6513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Водяное отопление : учебное пособие / О. Я. Логунова, И. В. Зоря. – 2-е изд., стер. – Санкт-Петербург : Лань, 2020. – 272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материал по особенностям устройства и работы систем водяного отопления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7777" y="4221088"/>
            <a:ext cx="6568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Отопление и вентиляция: учебное пособие для СПО / О. Я. Логунова, И. В. Зоря. — 3-е изд., стер. — Санкт-Петербург : Лань, 2023. — 332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 Учебное пособие содержит материал по особенностям устройства и работы систем водяного отопления, вентиляции, кондиционирования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pic>
        <p:nvPicPr>
          <p:cNvPr id="22530" name="Picture 2" descr="Логунова О. Я., Зоря И. В. - Водяное отоп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" y="231807"/>
            <a:ext cx="2282944" cy="31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Логунова О. Я., Зоря И. В. - Отопление и вентиля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6" y="3573016"/>
            <a:ext cx="2324291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1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558" y="363557"/>
            <a:ext cx="6711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Правовое обеспечение профессиональной деятельности : учебник и практикум для СПО / А. П. Альбов [и др.] ; под общей редакцией А. П. Альбова, С. В. Николюкина. — 2-е изд. — Москва : Издательство Юрайт, 2024. — 425 с.  –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раскрываются основные категории и отрасли права Российской Федерации, социальная ценность системы права как наиболее эффективного способа упорядочения общественных отношений. Учебник состоит из трех частей. В Общей части излагаются теоретико-правовые основы знаний о государстве и праве. Особенная часть посвящена основам следующих отраслей права: конституционное право, административное право, трудовое право, гражданское право, семейное право, налоговое право, финансовое право, уголовное право и экологическое право. В практикум включены тестовые задания и кроссворды, которые будут полезны для студентов при проверке своих знаний. </a:t>
            </a:r>
          </a:p>
        </p:txBody>
      </p:sp>
      <p:pic>
        <p:nvPicPr>
          <p:cNvPr id="2050" name="Picture 2" descr="Обложка книги ПРАВОВОЕ ОБЕСПЕЧЕНИЕ ПРОФЕССИОНАЛЬНОЙ ДЕЯТЕЛЬНОСТИ Под общ. ред. Альбова А.П., Николюкина С.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0"/>
            <a:ext cx="266429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5577" y="3602516"/>
            <a:ext cx="6700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 : учебник и практикум для СПО / Л. А. Чалдаева [и др.] ; под редакцией Л. А. Чалдаевой, А. В. Шарковой. — 3-е изд., перераб. и доп. — Москва : Издательство Юрайт, 2024. — 344 с. — (Профессиональное образование</a:t>
            </a:r>
            <a:r>
              <a:rPr lang="ru-RU" sz="1200" b="1" dirty="0" smtClean="0"/>
              <a:t>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 Структура курса, уровень и полнота представленного материала позволят не только успешно освоить учебную дисциплину «Экономика организации», но и преуспеть в реальной экономической деятельности.</a:t>
            </a:r>
          </a:p>
        </p:txBody>
      </p:sp>
      <p:pic>
        <p:nvPicPr>
          <p:cNvPr id="2052" name="Picture 4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14" y="3212976"/>
            <a:ext cx="2630490" cy="37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2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МОНТАЖ </a:t>
            </a:r>
            <a:r>
              <a:rPr lang="ru-RU" sz="3200" b="1" dirty="0"/>
              <a:t>СИСТЕМ ВЕНТИЛЯЦИИ, КОНДИЦИОНИРОВАНИЯ ВОЗДУХА ГРАЖДАНСКИХ ЗДАНИЙ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394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43/184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4" y="3645024"/>
            <a:ext cx="2282156" cy="30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7634" y="4148502"/>
            <a:ext cx="6408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Краснов В. И. Монтаж систем вентиляции и кондиционирования воздуха : учебное пособие / В. И. Краснов.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основные сведения по устройству и оборудованию систем вентиляции и кондиционирования воздуха. Отражены современные прогрессивные и наиболее эффективные технологии монтажа воздуховодов и оборудования систем приточно-вытяжной вентиляции и кондиционирования воздуха. Приведено описание инструментов, приспособлений и такелажных устройств, применяемых при монтаже систем вентиляции и кондиционирования воздуха.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7634" y="826266"/>
            <a:ext cx="6548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Володин Г. И. Монтаж и эксплуатация систем вентиляции и кондиционирования : учебное пособие для СПО / Г. И. Володин. — 5-е изд., стер. — Санкт-Петербург : Лань, 2024. — 212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предназначено для студентов средних профессиональных учебных заведений, обучающихся по профессии «Монтажник санитарно-технических, вентиляционных систем и оборудования» и специальности «Монтаж и эксплуатация внутренних сантехнических устройств, кондиционирования воздуха и вентиляции». </a:t>
            </a:r>
          </a:p>
        </p:txBody>
      </p:sp>
      <p:pic>
        <p:nvPicPr>
          <p:cNvPr id="23554" name="Picture 2" descr="Володин Г. И. - Монтаж и эксплуатация систем вентиляции и кондиционир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6" y="217142"/>
            <a:ext cx="2258803" cy="32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38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2397" y="428690"/>
            <a:ext cx="663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270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3" name="Picture 4" descr="https://znanium.com/cover/1894/1894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1" y="130351"/>
            <a:ext cx="2273206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4442" y="3859480"/>
            <a:ext cx="6530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Рульнов А. А. Автоматическое регулирование : учебник / А.А. Рульнов, И.И. Горюнов, К.Ю. Евстафьев. — 2-е изд., стер. — Москва : ИНФРА-М, 2023. — 219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Изложены основы методов автоматического контроля и регулирования основных теплотехнических параметров в инженерных системах зданий и сооружений; рассмотрены принципы действия и конструкции контрольно-измерительных приборов, автоматических регуляторов и управляющих устройств, широко применяемых при автоматизации систем тепло-, водоснабжения и водоотведения, вентиляции и кондиционирования воздуха. Рассмотрены вопросы составления схем автоматизации и монтажа первичных и вторичных приборов, автоматических регуляторов и соединительных линий; приведены сведения об особенностях их эксплуатации и освещены вопросы технико-экономической эффективности автоматизации инженерных систем.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4578" name="Picture 2" descr="https://znanium.ru/cover/1937/1937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8" y="3573016"/>
            <a:ext cx="2301913" cy="31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55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063" y="1542362"/>
            <a:ext cx="78383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ПМ.03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ПРОВЕДЕНИЕ </a:t>
            </a:r>
            <a:r>
              <a:rPr lang="ru-RU" sz="3200" b="1" dirty="0"/>
              <a:t>РАБОТ ПО ТЕХНИЧЕСКОМУ ОБСЛУЖИВАНИЮ ИНЖЕНЕРНЫХ СИСТЕМ ОТОПЛЕНИЯ, ВОДОСНАБЖЕНИЯ, ВОДООТВЕДЕНИЯ И СИСТЕМ ВЕНТИЛЯЦИИ, КОНДИЦИОНИРОВАНИЯ ВОЗДУХА ГРАЖДАНСКИХ ЗДАНИЙ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510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188640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9570" y="355594"/>
            <a:ext cx="655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249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  <p:pic>
        <p:nvPicPr>
          <p:cNvPr id="4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501008"/>
            <a:ext cx="230425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5" y="3912476"/>
            <a:ext cx="6481445" cy="21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</p:spTree>
    <p:extLst>
      <p:ext uri="{BB962C8B-B14F-4D97-AF65-F5344CB8AC3E}">
        <p14:creationId xmlns:p14="http://schemas.microsoft.com/office/powerpoint/2010/main" val="3590314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хнология обслуживания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" y="116632"/>
            <a:ext cx="231558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3853" y="614149"/>
            <a:ext cx="6530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Технология обслуживания, ремонт и монтаж отдельных узлов системы водоснабжения : учебник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3853" y="3875026"/>
            <a:ext cx="6640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Акимов В. Б. Эксплуатация, обслуживание и ремонт общего имущества многоквартирного дома: учебник / В. Б. Акимов, Н. С. Тимахова, В. А. Комков. — (Среднее профессиональное образование). — Москва : ИНФРА-М, 2024. — 295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 Предназначен для студентов средних профессиональных учебных заведений, обучающихся по специальности 08.02.11 «Управление, эксплуатация и обслуживание многоквартирного дома». Для студентов средних профессиональных образовательных организаций и образовательных организаций дополнительного профессионального образования</a:t>
            </a:r>
            <a:r>
              <a:rPr lang="ru-RU" dirty="0"/>
              <a:t>.</a:t>
            </a:r>
          </a:p>
        </p:txBody>
      </p:sp>
      <p:pic>
        <p:nvPicPr>
          <p:cNvPr id="5" name="Picture 2" descr="https://znanium.ru/cover/2104/2104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5" y="3573016"/>
            <a:ext cx="23000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91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863" y="903382"/>
            <a:ext cx="6513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Водяное отопление : учебное пособие / О. Я. Логунова, И. В. Зоря. – 2-е изд., стер. – Санкт-Петербург : Лань, 2020. – 272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материал по особенностям устройства и работы систем водяного отопления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7777" y="4221088"/>
            <a:ext cx="6568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Отопление и вентиляция: учебное пособие для СПО / О. Я. Логунова, И. В. Зоря. — 3-е изд., стер. — Санкт-Петербург : Лань, 2023. — 332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 Учебное пособие содержит материал по особенностям устройства и работы систем водяного отопления, вентиляции, кондиционирования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pic>
        <p:nvPicPr>
          <p:cNvPr id="22530" name="Picture 2" descr="Логунова О. Я., Зоря И. В. - Водяное отоп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" y="231807"/>
            <a:ext cx="2282944" cy="31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Логунова О. Я., Зоря И. В. - Отопление и вентиля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6" y="3573016"/>
            <a:ext cx="2324291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38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980728"/>
            <a:ext cx="656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</a:t>
            </a:r>
            <a:r>
              <a:rPr lang="ru-RU" sz="1200" dirty="0"/>
              <a:t> </a:t>
            </a:r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183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3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188640"/>
            <a:ext cx="21627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2" y="3724205"/>
            <a:ext cx="6624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 А.  Инженерные сети: современные трубы и изделия для ремонта и строительства : учебное пособие для СПО / Ю. А. Феофанов.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157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 Пособие содержит материал, который позволяет более глубоко и полно изучить вопросы проектирования, строительства и ремонта инженерных сетей по дисциплинам «Водоснабжение, водоотведение, теплоснабжение и газоснабжение», «Инженерное обустройство территорий», «Техническая эксплуатация инженерных систем», «Технология строительства и реконструкции инженерных систем».</a:t>
            </a:r>
          </a:p>
        </p:txBody>
      </p:sp>
      <p:pic>
        <p:nvPicPr>
          <p:cNvPr id="5" name="Picture 2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7" y="3404041"/>
            <a:ext cx="2758244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10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1" y="158109"/>
            <a:ext cx="22885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6869" y="702019"/>
            <a:ext cx="65576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366 </a:t>
            </a:r>
            <a:r>
              <a:rPr lang="ru-RU" sz="1200" b="1" dirty="0"/>
              <a:t>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9173" y="3871355"/>
            <a:ext cx="663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270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5" name="Picture 4" descr="https://znanium.com/cover/1894/189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7" y="3573016"/>
            <a:ext cx="2273206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33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451" y="2115239"/>
            <a:ext cx="7224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ПМ.04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ОРГАНИЗАЦИЯ </a:t>
            </a:r>
            <a:r>
              <a:rPr lang="ru-RU" sz="3200" b="1" dirty="0"/>
              <a:t>ТЕХНИЧЕСКОЙ ЭКСПЛУАТАЦИИ ГРАЖДАНСКИХ ЗДАНИЙ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793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761" y="561860"/>
            <a:ext cx="650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Волков А. М.</a:t>
            </a:r>
            <a:r>
              <a:rPr lang="ru-RU" sz="1200" dirty="0"/>
              <a:t> </a:t>
            </a:r>
            <a:r>
              <a:rPr lang="ru-RU" sz="1200" b="1" dirty="0"/>
              <a:t>Правовое обеспечение профессиональной деятельности : учебник для СПО / А. М. Волков, Е. А. Лютягина ; под общ. ред. А. М. Волкова. – 3-е изд., пер. и доп. – Москва : Издательство Юрайт, 2024. – 279 с. –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излагаются ключевые понятия и категории современной юридической науки. Курс рассчитан в первую очередь на студентов, обучающихся по направлению подготовки «Государственное и муниципальное управление» и по другим неюридическим направлениям и специальностям. Он позволяет им усвоить дисциплину «Основы права» («Правоведение»), получить полные, системные знания, необходимые для успешного освоения других учебных юридических дис циплин. </a:t>
            </a:r>
          </a:p>
        </p:txBody>
      </p:sp>
      <p:pic>
        <p:nvPicPr>
          <p:cNvPr id="1026" name="Picture 2" descr="Обложка книги ПРАВОВОЕ ОБЕСПЕЧЕНИЕ ПРОФЕССИОНАЛЬНОЙ ДЕЯТЕЛЬНОСТИ Волков А. М., Лютягина Е. А. ; Под общ. ред. Волкова А.М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02" y="-99392"/>
            <a:ext cx="2741085" cy="37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690651"/>
            <a:ext cx="64087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Боброва О. С.  Организация коммерческой деятельности : учебник и практикум для СПО / О. С. Боброва, С. И. Цыбуков, И. А. Бобров. — 2-е изд. — Москва : Издательство Юрайт, 2024. — 382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курсе рассматриваются теоретические основы и практические аспекты предпринимательства в России, включая его историю, среду формирования, организационные основы, в частности — налоговое регулирование, материальные и нематериальные ресурсы, включая инвестиции. Уделено внимание государственной поддержке бизнеса. Раскрыта сущность планирования, описаны практико-ориентированные способы расчета себестоимости, представлены подходы к оценке эффективности бизнеса, в том числе с помощью рентабельности. Управление финансами фирмы связано с формированием и использованием прибыли.</a:t>
            </a:r>
          </a:p>
          <a:p>
            <a:endParaRPr lang="ru-RU" dirty="0"/>
          </a:p>
        </p:txBody>
      </p:sp>
      <p:pic>
        <p:nvPicPr>
          <p:cNvPr id="1028" name="Picture 4" descr="Обложка книги ОРГАНИЗАЦИЯ КОММЕРЧЕСКОЙ ДЕЯТЕЛЬНОСТИ Боброва О. С., Цыбуков С. И., Бобров И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03" y="3284984"/>
            <a:ext cx="2741085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82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645024"/>
            <a:ext cx="237626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9570" y="3811978"/>
            <a:ext cx="655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249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1677" y="418642"/>
            <a:ext cx="6640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Акимов В. Б. Эксплуатация, обслуживание и ремонт общего имущества многоквартирного дома: учебник / В. Б. Акимов, Н. С. Тимахова, В. А. Комков. — (Среднее профессиональное образование). — Москва : ИНФРА-М, 2024. — 295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 Предназначен для студентов средних профессиональных учебных заведений, обучающихся по специальности 08.02.11 «Управление, эксплуатация и обслуживание многоквартирного дома». Для студентов средних профессиональных образовательных организаций и образовательных организаций дополнительного профессионального образования</a:t>
            </a:r>
            <a:r>
              <a:rPr lang="ru-RU" dirty="0"/>
              <a:t>.</a:t>
            </a:r>
          </a:p>
        </p:txBody>
      </p:sp>
      <p:pic>
        <p:nvPicPr>
          <p:cNvPr id="5" name="Picture 2" descr="https://znanium.ru/cover/2104/2104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" y="116632"/>
            <a:ext cx="23000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0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795" y="727112"/>
            <a:ext cx="6557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Лебедев В. М. Техническая эксплуатация зданий : учебное пособие / В.М. Лебедев. — Москва : ИНФРА-М, 2022. — 359 с. — (Среднее профессиональное образование</a:t>
            </a:r>
            <a:r>
              <a:rPr lang="ru-RU" sz="1200" b="1" dirty="0" smtClean="0"/>
              <a:t>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учебном пособии изложены действующие положения организации технической эксплуатации жилых, общественных и производственных зданий. Освещены основные требования по сохранению фонда существующих зданий — их правильная эксплуатация, содержание помещений, конструкций и оборудования, организация ремонта, обязанности инженерно-технического персонала, ведающего эксплуатацией зданий. </a:t>
            </a:r>
          </a:p>
        </p:txBody>
      </p:sp>
      <p:pic>
        <p:nvPicPr>
          <p:cNvPr id="25602" name="Picture 2" descr="https://znanium.ru/cover/1860/1860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4" y="116632"/>
            <a:ext cx="226508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829" y="3558447"/>
            <a:ext cx="6535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Шитов В. Н. Организация ресурсоснабжения жилищно-коммунального хозяйства : учебное пособие / В.Н. Шитов. — Москва : ИНФРА-М, 2023. — 309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описаны понятие и сущность организации ресурсоснабжения жилищно-коммунального хозяйства, состав и структура жилищно-коммунального хозяйства России, организационно-экономический механизм управления жилищным фондом, правила предоставления коммунальных услуг населению, тарифная политика в Российской Федерации, методы снижения уровня тарифов на жилищно-коммунальные услуги, предоставление коммунальных услуг собственникам и пользователям помещений в многоквартирных домах и жилых домов, основные направления ресурсосбережения жилых помещений, организация работ аварийно-ремонтной службы жилищного хозяйства, порядок технического обслуживания и ремонта инженерного оборудования ЖКХ, неисправности аварийного порядка и сроки их устранения. Приводятся описание выполнения практических работ, а также список самостоятельных работ.</a:t>
            </a:r>
          </a:p>
        </p:txBody>
      </p:sp>
      <p:pic>
        <p:nvPicPr>
          <p:cNvPr id="25604" name="Picture 4" descr="https://znanium.ru/cover/1916/1916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4" y="3645024"/>
            <a:ext cx="2265086" cy="30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99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377" y="790550"/>
            <a:ext cx="6663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Комков В. А. Техническая эксплуатация зданий и сооружений : учебник / В. А. Комков, В. Б. Акимов, Н. С. Тимахова. — 2-е изд., перераб. и доп. — Москва : ИНФРА-М, </a:t>
            </a:r>
            <a:r>
              <a:rPr lang="ru-RU" sz="1200" b="1" dirty="0" smtClean="0"/>
              <a:t>2023.</a:t>
            </a:r>
            <a:r>
              <a:rPr lang="ru-RU" sz="1200" b="1" dirty="0"/>
              <a:t> — 338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 Соответствует требованиям Федерального государственного стандарта среднего профессионального образования последнего поколения.</a:t>
            </a:r>
          </a:p>
        </p:txBody>
      </p:sp>
      <p:pic>
        <p:nvPicPr>
          <p:cNvPr id="3" name="Picture 2" descr="https://znanium.com/cover/1814/1814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8" y="188640"/>
            <a:ext cx="2197489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694" y="3822852"/>
            <a:ext cx="662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Кузин Н. Я. Управление технической эксплуатацией зданий и сооружений : учебное пособие / Н. Я Кузин, В. Н. Мищенко, С. А. Мищенко. — 2-е изд., перераб. и доп. — Москва : ИНФРА-М, 2022. — 248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 Для студентов учреждений среднего профессионального образования, обучающихся по направлению подготовки 08.02.01 «Строительство и эксплуатация зданий и сооружений». Может быть полезно всем, кто интересуется рынком недвижимости.</a:t>
            </a:r>
          </a:p>
        </p:txBody>
      </p:sp>
      <p:pic>
        <p:nvPicPr>
          <p:cNvPr id="32772" name="Picture 4" descr="https://znanium.ru/cover/2083/2083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7" y="3573016"/>
            <a:ext cx="21974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14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501008"/>
            <a:ext cx="230425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953" y="3912476"/>
            <a:ext cx="6625268" cy="21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3147" y="790550"/>
            <a:ext cx="6544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Комков В. А. Техническая эксплуатация зданий и сооружений : учебник / В. А. Комков, В. Б. Акимов, Н. С. Тимахова. — 2-е изд., перераб. и доп. — Москва : ИНФРА-М, </a:t>
            </a:r>
            <a:r>
              <a:rPr lang="ru-RU" sz="1200" b="1" dirty="0" smtClean="0"/>
              <a:t>2023.</a:t>
            </a:r>
            <a:r>
              <a:rPr lang="ru-RU" sz="1200" b="1" dirty="0"/>
              <a:t> — 338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 Соответствует требованиям Федерального государственного стандарта среднего профессионального образования последнего поколения.</a:t>
            </a:r>
          </a:p>
        </p:txBody>
      </p:sp>
      <p:pic>
        <p:nvPicPr>
          <p:cNvPr id="5" name="Picture 2" descr="https://znanium.com/cover/1814/1814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206257"/>
            <a:ext cx="2308646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73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ВЫПОЛНЕНИЕ </a:t>
            </a:r>
            <a:r>
              <a:rPr lang="ru-RU" sz="3200" b="1" dirty="0"/>
              <a:t>РАБОТ ПО ОДНОЙ ИЛИ НЕСКОЛЬКИМ ПРОФЕССИЯМ, ДОЛЖНОСТЯМ СЛУЖАЩИХ.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1991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855/185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3645024"/>
            <a:ext cx="22983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9570" y="3811978"/>
            <a:ext cx="655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Варфоломеев Ю. М. Санитарно-техническое оборудование зданий : учебник / Ю. М. Варфоломеев, В. А. Орлов ; под ред. Ю. М. Варфоломеева.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249 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сведения по </a:t>
            </a:r>
            <a:r>
              <a:rPr lang="ru-RU" sz="1200" dirty="0" smtClean="0"/>
              <a:t>санитарно-техническим </a:t>
            </a:r>
            <a:r>
              <a:rPr lang="ru-RU" sz="1200" dirty="0"/>
              <a:t>устройствам и оборудованию инженерных систем жилых и общественных зданий, коммунальных и промышленных объектов. Описание оборудования дано в соответствии с его функциональным назначением на объектах строительства — теплоснабжение и вентиляция, холодное и горячее водоснабжение, водоотведение и мусороудаление. В соответствии с нормативно-методическими требованиями отражены современные достижения науки и технологии строительства, ремонта и эксплуатации </a:t>
            </a:r>
            <a:r>
              <a:rPr lang="ru-RU" sz="1200" dirty="0" smtClean="0"/>
              <a:t>санитарно-технического </a:t>
            </a:r>
            <a:r>
              <a:rPr lang="ru-RU" sz="1200" dirty="0"/>
              <a:t>оборудования.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18642"/>
            <a:ext cx="6486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Акимов В. Б. Эксплуатация, обслуживание и ремонт общего имущества многоквартирного дома: учебник / В. Б. Акимов, Н. С. Тимахова, В. А. Комков. — (Среднее профессиональное образование). — Москва : ИНФРА-М, 2024. — 295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приведены сведения по эксплуатации, обслуживанию и ремонту общего имущества многоквартирного дома. Соответствует требованиям федеральных государственных образовательных стандартов среднего профессионального образования последнего поколения. </a:t>
            </a:r>
            <a:endParaRPr lang="ru-RU" dirty="0"/>
          </a:p>
        </p:txBody>
      </p:sp>
      <p:pic>
        <p:nvPicPr>
          <p:cNvPr id="5" name="Picture 2" descr="https://znanium.ru/cover/2104/2104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" y="116632"/>
            <a:ext cx="23000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40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хническое обслуживание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260649"/>
            <a:ext cx="230425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0811" y="672117"/>
            <a:ext cx="6496410" cy="218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 А. Б. Техническое обслуживание, ремонт и монтаж отдельных узлов системы водоснабжения : учебник / А. Б. Матвеев, И. А. Ильичева, М. И. Исакова, В. В. Степанова.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166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Предназначен для изучения вопросов эксплуатации санитарно-технических устройств, а также систем питьевого водопровода, поливочного и противопожарного. Отдельно рассмотрены диагностика и техническое обслуживание систем водоснабжения объектов жилищно-коммунального хозяйства. Приведены требования охраны труда при диагностике и проведении работ по техническому обслуживанию систем водоснабжения. </a:t>
            </a:r>
          </a:p>
        </p:txBody>
      </p:sp>
      <p:pic>
        <p:nvPicPr>
          <p:cNvPr id="4" name="Picture 2" descr="Технология обслуживания, ремонт и монтаж отдельных узлов системы водоснаб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" y="3624083"/>
            <a:ext cx="228859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0811" y="412160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Технология обслуживания, ремонт и монтаж отдельных узлов системы водоснабжения : учебник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224 с. – 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Содержит требования по охране труда при проведении работ по техническому обслуживанию, ремонту и монтажу отдельных узлов оборудования систем водоснабжения. Приведены виды и основные правила построения чертежей, эскизов и схем систем водоснабжения, а также правила чтения технической и конструкторско-технологической документации. Раскрыты основные положения технической эксплуатации оборудования систем водоснабжения, указаны виды деятельности объектов жилищно-коммунального хозяйства, оказывающих негативное влияние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3819138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863" y="903382"/>
            <a:ext cx="6513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Водяное отопление : учебное пособие / О. Я. Логунова, И. В. Зоря. – 2-е изд., стер. – Санкт-Петербург : Лань, 2020. – 272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материал по особенностям устройства и работы систем водяного отопления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7777" y="4221088"/>
            <a:ext cx="6568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Логунова О. Я. Отопление и вентиляция: учебное пособие для СПО / О. Я. Логунова, И. В. Зоря. — 3-е изд., стер. — Санкт-Петербург : Лань, 2023. — 332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 Учебное пособие содержит материал по особенностям устройства и работы систем водяного отопления, вентиляции, кондиционирования в форме конкретных вопросов и ответов, а также иллюстративный материал, наглядно демонстрирующий некоторые конструктивные элементы. Ряд справочных материалов облегчает произведение расчетов, примеры которых даны в книге.</a:t>
            </a:r>
          </a:p>
        </p:txBody>
      </p:sp>
      <p:pic>
        <p:nvPicPr>
          <p:cNvPr id="22530" name="Picture 2" descr="Логунова О. Я., Зоря И. В. - Водяное отоп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4" y="231807"/>
            <a:ext cx="2282944" cy="31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Логунова О. Я., Зоря И. В. - Отопление и вентиля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6" y="3573016"/>
            <a:ext cx="2324291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93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истемы отопления, вентиляции и кондиционирования зданий: устройство, монтаж и эксплуа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1" y="158109"/>
            <a:ext cx="22885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6869" y="702019"/>
            <a:ext cx="65576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В. Системы отопления, вентиляции и кондиционирования зданий: устройство, монтаж и эксплуатация : учебное пособие / С. В. Фокин, О. Н. Шпортько.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366 </a:t>
            </a:r>
            <a:r>
              <a:rPr lang="ru-RU" sz="1200" b="1" dirty="0"/>
              <a:t>с. – 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вопросы монтажа и эксплуатации сантехнических устройств и вентиляции, в частности оборудования, входящего в состав систем отопления, вентиляции и кондиционирования. Рассматриваются современные технологии создания комфортных условий жизнедеятельности человека. Приводится описание оборудования, необходимого для коммерческого учета используемых ресурсов. Особое внимание уделяется автоматизации процесса эксплуатации оборудования. Содержит контрольные вопросы и словарь терминов.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9173" y="3871355"/>
            <a:ext cx="6637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 Изготовление санитарно-технических, вентиляционных систем и технологических трубопроводов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270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В учебнике изложены основы строительного и слесарного дела. Даны описания устройств санитарно-технических, вентиляционных систем и оборудования. Рассмотрены приемы составления замерных эскизов и механические процессы изготовления изделий, сварные работы по изготовлению санитарно-технических вентиляционных систем и технологических трубопроводов. Приведены сведения о материалах, инструментах, оборудовании, применяемых при изготовлении узлов и деталей санитарно-технических систем вентиляции, кондиционирования воздуха, аспирации и пневмотранспорта. Освещены вопросы безопасного ведения заготовительных работ, приемы охраны труда и электропожаробезопасности. </a:t>
            </a:r>
          </a:p>
        </p:txBody>
      </p:sp>
      <p:pic>
        <p:nvPicPr>
          <p:cNvPr id="8" name="Picture 4" descr="https://znanium.com/cover/1894/1894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7" y="3573016"/>
            <a:ext cx="2273206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9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816" y="980728"/>
            <a:ext cx="656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Орлов К. С.</a:t>
            </a:r>
            <a:r>
              <a:rPr lang="ru-RU" sz="1200" dirty="0"/>
              <a:t> </a:t>
            </a:r>
            <a:r>
              <a:rPr lang="ru-RU" sz="1200" b="1" dirty="0"/>
              <a:t>Материалы и изделия для санитарно-технических устройств и систем обеспечения микроклимата : учебник / К. С. Орлов.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183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«Материалы и изделия для санитарно-технических устройств и систем обеспечения микроклимата» предназначен для студентов техникумов, обучающихся по специальности 08.02.07 «Монтаж и эксплуатация внутренних санитарно-технических устройств и вентиляции».</a:t>
            </a:r>
          </a:p>
        </p:txBody>
      </p:sp>
      <p:pic>
        <p:nvPicPr>
          <p:cNvPr id="3" name="Picture 2" descr="https://znanium.com/cover/1793/1793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" y="188639"/>
            <a:ext cx="2275566" cy="32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2" y="3724205"/>
            <a:ext cx="6624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Феофанов Ю. А.  Инженерные сети: современные трубы и изделия для ремонта и строительства : учебное пособие для СПО / Ю. А. Феофанов. — 2-е изд., перераб. и доп. — Москва : Издательство Юрайт, </a:t>
            </a:r>
            <a:r>
              <a:rPr lang="ru-RU" sz="1200" b="1" dirty="0" smtClean="0"/>
              <a:t>2023.</a:t>
            </a:r>
            <a:r>
              <a:rPr lang="ru-RU" sz="1200" b="1" dirty="0"/>
              <a:t> — 157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современные материалы, изделия и виды труб для ремонта, реконструкции и нового строительства инженерных сетей. Приведены нормативные требования и положения по расчету, проектированию и применению различных видов труб и защитных покрытий, новые бестраншейные методы реконструкции и строительства инженерных трубопроводов. Пособие содержит материал, который позволяет более глубоко и полно изучить вопросы проектирования, строительства и ремонта инженерных сетей по дисциплинам «Водоснабжение, водоотведение, теплоснабжение и газоснабжение», «Инженерное обустройство территорий», «Техническая эксплуатация инженерных систем», «Технология строительства и реконструкции инженерных систем».</a:t>
            </a:r>
          </a:p>
        </p:txBody>
      </p:sp>
      <p:pic>
        <p:nvPicPr>
          <p:cNvPr id="5" name="Picture 2" descr="Обложка книги ИНЖЕНЕРНЫЕ СЕТИ: СОВРЕМЕННЫЕ ТРУБЫ И ИЗДЕЛИЯ ДЛЯ РЕМОНТА И СТРОИТЕЛЬСТВА Феофанов Ю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28" y="3404041"/>
            <a:ext cx="2858219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694" y="528810"/>
            <a:ext cx="66238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Организация производства : учебник и практикум для СПО / Л. С. Леонтьева [и др.] ; под редакцией Л. С. Леонтьевой, В. И. Кузнецова. — Москва : Издательство Юрайт, 2024. — 279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 курса дать будущему организатору производства знания, которые позволят ему верно формулировать и решать задачи по реализации своих профессиональных функций, добиваться успехов в организационной, планово-экономической, проектно-аналитической и производственной деятельности и в результате стать высококлассным специалистом в своей профессиональной области. В курсе представлена современная теория производственного менеджмента.</a:t>
            </a:r>
          </a:p>
        </p:txBody>
      </p:sp>
      <p:pic>
        <p:nvPicPr>
          <p:cNvPr id="2050" name="Picture 2" descr="Обложка книги ОРГАНИЗАЦИЯ ПРОИЗВОДСТВА Под ред. Леонтьевой Л.С., Кузнецова В.И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736304" cy="37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728" y="4296577"/>
            <a:ext cx="6601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Основы экономики, менеджмента и маркетинга : учебное пособие / Грибов В., Д.  — Москва : КноРус, 2023. — 224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основные вопросы экономической теории, экономики предприятия, менеджмента организации и маркетинга в рыночных условиях. Приводятся теоретические и практические аспекты организации экономической, управленческой и маркетинговой деятельности.</a:t>
            </a:r>
          </a:p>
        </p:txBody>
      </p:sp>
      <p:pic>
        <p:nvPicPr>
          <p:cNvPr id="2052" name="Picture 4" descr="Основы экономики, менеджмента и маркет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" y="3582523"/>
            <a:ext cx="2281622" cy="32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2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472" y="2434727"/>
            <a:ext cx="8439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ПРИКЛАДНЫЕ </a:t>
            </a:r>
            <a:r>
              <a:rPr lang="ru-RU" sz="3200" b="1" dirty="0"/>
              <a:t>КОМПЬЮТЕРНЫЕ ПРОГРАММЫ В ПРОФЕССИОНАЛЬНОЙ ДЕЯТЕЛЬНОСТИ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88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ожка книги ИНЖЕНЕРНАЯ И КОМПЬЮТЕРНАЯ ГРАФИКА Под общ. ред. Анамовой Р. Р., Леоновой С. А., Пшеничновой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60" y="-99392"/>
            <a:ext cx="27363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8794" y="649994"/>
            <a:ext cx="64856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и компьютерная графика : учебник и практикум для СПО / Р. Р. Анамова [и др.] ; под общей редакцией Р. Р. Анамовой, С. А. Леоновой, Н. В. Пшеничновой. — 2-е изд., перераб. и доп. — Москва : Издательство Юрайт, 2024. — 226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рассматриваются основные принципы и правила выполнения чертежей, как традиционным способом (с помощью карандаша и линейки), так и с помощью современных систем автоматизированного проектирования (на примере САПР «КОМПАС-3D»). Изложенные теоретические положения подкреплены большим количеством примеров. Содержание учебника обеспечивает преемственность чертежно-графического образования и поможет ликвидировать у обучающихся пробелы в базовых знаниях по данному курсу.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59" y="3562596"/>
            <a:ext cx="6621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Кувшинов Н.С. Инженерная и компьютерная графика : учебник / Н.С. Кувшинов, Т.Н. Скоцкая. — Москва : КноРус, </a:t>
            </a:r>
            <a:r>
              <a:rPr lang="ru-RU" sz="1200" b="1" dirty="0" smtClean="0"/>
              <a:t>2023. </a:t>
            </a:r>
            <a:r>
              <a:rPr lang="ru-RU" sz="1200" b="1" dirty="0"/>
              <a:t>— </a:t>
            </a:r>
            <a:r>
              <a:rPr lang="ru-RU" sz="1200" b="1" dirty="0" smtClean="0"/>
              <a:t>234 </a:t>
            </a:r>
            <a:r>
              <a:rPr lang="ru-RU" sz="1200" b="1" dirty="0"/>
              <a:t>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инженерной графики во взаимосвязи с компьютерной 2D- и </a:t>
            </a:r>
            <a:r>
              <a:rPr lang="ru-RU" sz="1200" dirty="0" smtClean="0"/>
              <a:t>3D-графикой. В </a:t>
            </a:r>
            <a:r>
              <a:rPr lang="ru-RU" sz="1200" dirty="0"/>
              <a:t>разделе 1 «Инженерная графика» приведены основные требования ГОСТ ЕСКД к выполнению и оформлению чертежей. Рассмотрены вопросы проекционного черчения, приведены многочисленные примеры выполнения и оформления эскизов, учебных чертежей, а также рабочих чертежей деталей и сборочных единиц из реальных изделий приборостроения.</a:t>
            </a:r>
            <a:br>
              <a:rPr lang="ru-RU" sz="1200" dirty="0"/>
            </a:br>
            <a:r>
              <a:rPr lang="ru-RU" sz="1200" dirty="0"/>
              <a:t>В разделе 2 «Компьютерная 2D- и 3D-графика» рассмотрены вопросы деталирования чертежей общего вида, создание сборочных чертежей изделий, выполнение схем электрических принципиальных. На основе графического пакета AutoCAD и современной технологии «3D-модель— 2D-модель— 2D-чертеж» показана последовательность выполнения и оформления рабочих чертежей деталей и изделий приборостроения. Приложение содержит условные графические обозначения элементов для схем электрических принципиальных.</a:t>
            </a:r>
          </a:p>
        </p:txBody>
      </p:sp>
      <p:pic>
        <p:nvPicPr>
          <p:cNvPr id="5" name="Picture 2" descr="Инженерная и компьют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9" y="3590879"/>
            <a:ext cx="2280000" cy="31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2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ИНЖЕНЕРНАЯ ГРАФИКА ДЛЯ СТРОИТЕЛЕЙ Хейфец А. Л., Васильева В. Н., Буторина И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0"/>
            <a:ext cx="2522861" cy="36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730" y="188640"/>
            <a:ext cx="6546172" cy="344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Хейфец А. Л.  Инженерная графика для строителей : учебник для СПО / А. Л. Хейфец, В. Н. Васильева, И. В. Буторина. — 2-е изд., перераб. и доп. — Москва : Издательство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258 с. — (Профессиональное образование).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Приведенный </a:t>
            </a:r>
            <a:r>
              <a:rPr lang="ru-RU" sz="1200" dirty="0"/>
              <a:t>учебник обобщает методические разработки авторов по новому наполнению графических заданий в обучении студентов инженерно-строительных специальностей. Эти разработки позволяют заменить традиционный и консервативный курс «ручной» графики на современный курс, основанный на компьютерном моделировании. Приведены теоретические и практические основы построения строительных чертежей. Наряду с традиционными 2D-методами проектирования и построения чертежа большое внимание уделено современным 3D-технологиям и методам. Учебник ориентирован на пакет AutoCAD как наиболее распространенный, универсальный, имеющий мировой уровень графический редактор, широко применяемый в строительном проектировании. Учебник включает теоретический материал, практические рекомендации и примеры для освоения трех разделов курса инженерной графики: перспективы и тени, строительные чертежи гражданского здания, модель и чертеж металлоконструкции фермы.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4729" y="3988105"/>
            <a:ext cx="6546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 : учебное пособие / Г.В. Прохорский. — Москва : КноРус, 2023. — 247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сведения по основам компьютерных технологий и их применению в деятельности архитектора и строителя. Приводятся сведения о технических средствах и методах сбора, накопления, обработки и использования информации различного характера (текстовой, числовой, табличной, графической, пространственно-распределенной). Освещаются методы разработки и создания баз данных. Рассматриваются возможности наиболее распространенных программных пакетов компьютерной графики, автоматизированного черчения и проектирования.</a:t>
            </a:r>
          </a:p>
        </p:txBody>
      </p:sp>
      <p:pic>
        <p:nvPicPr>
          <p:cNvPr id="4098" name="Picture 2" descr="Информационные технологии в архитектуре и строитель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8382"/>
            <a:ext cx="2248660" cy="30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40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1687</TotalTime>
  <Words>6393</Words>
  <Application>Microsoft Office PowerPoint</Application>
  <PresentationFormat>Экран (4:3)</PresentationFormat>
  <Paragraphs>294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120</cp:revision>
  <dcterms:created xsi:type="dcterms:W3CDTF">2022-10-04T11:07:49Z</dcterms:created>
  <dcterms:modified xsi:type="dcterms:W3CDTF">2024-09-19T08:24:24Z</dcterms:modified>
</cp:coreProperties>
</file>