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94"/>
  </p:notesMasterIdLst>
  <p:sldIdLst>
    <p:sldId id="256" r:id="rId2"/>
    <p:sldId id="278" r:id="rId3"/>
    <p:sldId id="279" r:id="rId4"/>
    <p:sldId id="280" r:id="rId5"/>
    <p:sldId id="281" r:id="rId6"/>
    <p:sldId id="282" r:id="rId7"/>
    <p:sldId id="283" r:id="rId8"/>
    <p:sldId id="284" r:id="rId9"/>
    <p:sldId id="285" r:id="rId10"/>
    <p:sldId id="286" r:id="rId11"/>
    <p:sldId id="287" r:id="rId12"/>
    <p:sldId id="351" r:id="rId13"/>
    <p:sldId id="288" r:id="rId14"/>
    <p:sldId id="289" r:id="rId15"/>
    <p:sldId id="290" r:id="rId16"/>
    <p:sldId id="291" r:id="rId17"/>
    <p:sldId id="292" r:id="rId18"/>
    <p:sldId id="293" r:id="rId19"/>
    <p:sldId id="294" r:id="rId20"/>
    <p:sldId id="295" r:id="rId21"/>
    <p:sldId id="296" r:id="rId22"/>
    <p:sldId id="297" r:id="rId23"/>
    <p:sldId id="299" r:id="rId24"/>
    <p:sldId id="300" r:id="rId25"/>
    <p:sldId id="301" r:id="rId26"/>
    <p:sldId id="302" r:id="rId27"/>
    <p:sldId id="304" r:id="rId28"/>
    <p:sldId id="305" r:id="rId29"/>
    <p:sldId id="307" r:id="rId30"/>
    <p:sldId id="308" r:id="rId31"/>
    <p:sldId id="310" r:id="rId32"/>
    <p:sldId id="311" r:id="rId33"/>
    <p:sldId id="312" r:id="rId34"/>
    <p:sldId id="313" r:id="rId35"/>
    <p:sldId id="314" r:id="rId36"/>
    <p:sldId id="315" r:id="rId37"/>
    <p:sldId id="352" r:id="rId38"/>
    <p:sldId id="316" r:id="rId39"/>
    <p:sldId id="318" r:id="rId40"/>
    <p:sldId id="319" r:id="rId41"/>
    <p:sldId id="320" r:id="rId42"/>
    <p:sldId id="321" r:id="rId43"/>
    <p:sldId id="353" r:id="rId44"/>
    <p:sldId id="323" r:id="rId45"/>
    <p:sldId id="324" r:id="rId46"/>
    <p:sldId id="354" r:id="rId47"/>
    <p:sldId id="325" r:id="rId48"/>
    <p:sldId id="326" r:id="rId49"/>
    <p:sldId id="327" r:id="rId50"/>
    <p:sldId id="329" r:id="rId51"/>
    <p:sldId id="328" r:id="rId52"/>
    <p:sldId id="330" r:id="rId53"/>
    <p:sldId id="355" r:id="rId54"/>
    <p:sldId id="332" r:id="rId55"/>
    <p:sldId id="333" r:id="rId56"/>
    <p:sldId id="334" r:id="rId57"/>
    <p:sldId id="335" r:id="rId58"/>
    <p:sldId id="336" r:id="rId59"/>
    <p:sldId id="337" r:id="rId60"/>
    <p:sldId id="338" r:id="rId61"/>
    <p:sldId id="339" r:id="rId62"/>
    <p:sldId id="340" r:id="rId63"/>
    <p:sldId id="341" r:id="rId64"/>
    <p:sldId id="343" r:id="rId65"/>
    <p:sldId id="344" r:id="rId66"/>
    <p:sldId id="345" r:id="rId67"/>
    <p:sldId id="346" r:id="rId68"/>
    <p:sldId id="347" r:id="rId69"/>
    <p:sldId id="356" r:id="rId70"/>
    <p:sldId id="348" r:id="rId71"/>
    <p:sldId id="350" r:id="rId72"/>
    <p:sldId id="257" r:id="rId73"/>
    <p:sldId id="258" r:id="rId74"/>
    <p:sldId id="259" r:id="rId75"/>
    <p:sldId id="357" r:id="rId76"/>
    <p:sldId id="260" r:id="rId77"/>
    <p:sldId id="261" r:id="rId78"/>
    <p:sldId id="263" r:id="rId79"/>
    <p:sldId id="264" r:id="rId80"/>
    <p:sldId id="358" r:id="rId81"/>
    <p:sldId id="265" r:id="rId82"/>
    <p:sldId id="266" r:id="rId83"/>
    <p:sldId id="267" r:id="rId84"/>
    <p:sldId id="268" r:id="rId85"/>
    <p:sldId id="269" r:id="rId86"/>
    <p:sldId id="270" r:id="rId87"/>
    <p:sldId id="272" r:id="rId88"/>
    <p:sldId id="273" r:id="rId89"/>
    <p:sldId id="274" r:id="rId90"/>
    <p:sldId id="276" r:id="rId91"/>
    <p:sldId id="275" r:id="rId92"/>
    <p:sldId id="277" r:id="rId9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33" autoAdjust="0"/>
  </p:normalViewPr>
  <p:slideViewPr>
    <p:cSldViewPr>
      <p:cViewPr>
        <p:scale>
          <a:sx n="90" d="100"/>
          <a:sy n="90" d="100"/>
        </p:scale>
        <p:origin x="-1157" y="37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52051-59E2-4F3E-99F2-DBC8A9FB58B5}" type="datetimeFigureOut">
              <a:rPr lang="ru-RU" smtClean="0"/>
              <a:t>23.09.2024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29CD2-85EE-4F1C-BDD7-5383918B0EDF}" type="slidenum">
              <a:rPr lang="ru-RU" smtClean="0"/>
              <a:t>‹#›</a:t>
            </a:fld>
            <a:endParaRPr lang="ru-RU"/>
          </a:p>
        </p:txBody>
      </p:sp>
    </p:spTree>
    <p:extLst>
      <p:ext uri="{BB962C8B-B14F-4D97-AF65-F5344CB8AC3E}">
        <p14:creationId xmlns:p14="http://schemas.microsoft.com/office/powerpoint/2010/main" val="55461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829CD2-85EE-4F1C-BDD7-5383918B0EDF}" type="slidenum">
              <a:rPr lang="ru-RU" smtClean="0"/>
              <a:t>46</a:t>
            </a:fld>
            <a:endParaRPr lang="ru-RU"/>
          </a:p>
        </p:txBody>
      </p:sp>
    </p:spTree>
    <p:extLst>
      <p:ext uri="{BB962C8B-B14F-4D97-AF65-F5344CB8AC3E}">
        <p14:creationId xmlns:p14="http://schemas.microsoft.com/office/powerpoint/2010/main" val="411789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23.09.2024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23.09.2024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23.09.2024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23.09.2024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23.09.2024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23.09.2024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23.09.2024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23.09.2024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23.09.2024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23.09.2024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23.09.2024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23.09.2024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476672"/>
            <a:ext cx="6840760" cy="3046988"/>
          </a:xfrm>
          <a:prstGeom prst="rect">
            <a:avLst/>
          </a:prstGeom>
          <a:noFill/>
        </p:spPr>
        <p:txBody>
          <a:bodyPr wrap="square" rtlCol="0">
            <a:spAutoFit/>
          </a:bodyPr>
          <a:lstStyle/>
          <a:p>
            <a:pPr algn="ctr"/>
            <a:r>
              <a:rPr lang="ru-RU" sz="4800" b="1" dirty="0" smtClean="0"/>
              <a:t>21.02.06 </a:t>
            </a:r>
          </a:p>
          <a:p>
            <a:pPr algn="ctr"/>
            <a:r>
              <a:rPr lang="ru-RU" sz="4800" b="1" dirty="0" smtClean="0"/>
              <a:t>Информационные системы и программирование</a:t>
            </a:r>
            <a:endParaRPr lang="ru-RU" sz="48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2856"/>
            <a:ext cx="8424936" cy="2062103"/>
          </a:xfrm>
          <a:prstGeom prst="rect">
            <a:avLst/>
          </a:prstGeom>
        </p:spPr>
        <p:txBody>
          <a:bodyPr wrap="square">
            <a:spAutoFit/>
          </a:bodyPr>
          <a:lstStyle/>
          <a:p>
            <a:pPr algn="ctr"/>
            <a:r>
              <a:rPr lang="ru-RU" sz="3200" b="1" dirty="0" smtClean="0"/>
              <a:t>ОП.03 </a:t>
            </a:r>
          </a:p>
          <a:p>
            <a:pPr algn="ctr"/>
            <a:r>
              <a:rPr lang="ru-RU" sz="3200" b="1" dirty="0" smtClean="0"/>
              <a:t>ИНФОРМАЦИОННЫЕ </a:t>
            </a:r>
            <a:r>
              <a:rPr lang="ru-RU" sz="3200" b="1" dirty="0"/>
              <a:t>ТЕХНОЛОГИИ/ АДАПТИВНЫЕ ИНФОРМАЦИОННЫЕ ТЕХНОЛОГИИ</a:t>
            </a:r>
          </a:p>
        </p:txBody>
      </p:sp>
    </p:spTree>
    <p:extLst>
      <p:ext uri="{BB962C8B-B14F-4D97-AF65-F5344CB8AC3E}">
        <p14:creationId xmlns:p14="http://schemas.microsoft.com/office/powerpoint/2010/main" val="426745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43904" y="127262"/>
            <a:ext cx="6691308" cy="2893100"/>
          </a:xfrm>
          <a:prstGeom prst="rect">
            <a:avLst/>
          </a:prstGeom>
        </p:spPr>
        <p:txBody>
          <a:bodyPr wrap="square">
            <a:spAutoFit/>
          </a:bodyPr>
          <a:lstStyle/>
          <a:p>
            <a:pPr algn="just"/>
            <a:r>
              <a:rPr lang="ru-RU" sz="1300" b="1" dirty="0"/>
              <a:t>Филимонова Е. В.  Информатика и информационные технологии в профессиональной деятельности : учебник для СПО / Е. В. Филимонова. — Москва : Юстиция, 2023. — 213 с.</a:t>
            </a:r>
            <a:r>
              <a:rPr lang="ru-RU" sz="1300" b="1" dirty="0" smtClean="0"/>
              <a:t> </a:t>
            </a:r>
            <a:r>
              <a:rPr lang="ru-RU" sz="1300" b="1" dirty="0"/>
              <a:t>— (Среднее профессиональное образование). </a:t>
            </a:r>
            <a:endParaRPr lang="ru-RU" sz="1300" b="1" dirty="0" smtClean="0"/>
          </a:p>
          <a:p>
            <a:pPr algn="just"/>
            <a:endParaRPr lang="ru-RU" sz="1300" b="1" dirty="0"/>
          </a:p>
          <a:p>
            <a:pPr algn="just"/>
            <a:r>
              <a:rPr lang="ru-RU" sz="1300" dirty="0"/>
              <a:t>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 содержится описание работы в современных версиях электронного офиса (Microsoft Office) с использованием конкретных примеров, имитирующих те или иные хозяйственные ситуации, закономерности.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1" y="126014"/>
            <a:ext cx="2127976" cy="318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78333" y="3362001"/>
            <a:ext cx="6656879" cy="3293209"/>
          </a:xfrm>
          <a:prstGeom prst="rect">
            <a:avLst/>
          </a:prstGeom>
        </p:spPr>
        <p:txBody>
          <a:bodyPr wrap="square">
            <a:spAutoFit/>
          </a:bodyPr>
          <a:lstStyle/>
          <a:p>
            <a:pPr algn="just"/>
            <a:r>
              <a:rPr lang="ru-RU" sz="1300" b="1" dirty="0"/>
              <a:t>Нетёсова О. Ю. Информационные системы в экономике : учебное пособие для среднего профессионального образования / О. Ю. Нетесова. — 5-е изд., испр. и доп. — Москва : Издательство Юрайт, 2024. — 152 с. </a:t>
            </a:r>
            <a:r>
              <a:rPr lang="ru-RU" sz="1300" b="1" dirty="0" smtClean="0"/>
              <a:t>— </a:t>
            </a:r>
            <a:r>
              <a:rPr lang="ru-RU" sz="1300" b="1" dirty="0"/>
              <a:t>Москва : Издательство Юрайт, 2024. — 178 с. — (Профессиональное образование). </a:t>
            </a:r>
            <a:endParaRPr lang="ru-RU" sz="1300" b="1" dirty="0" smtClean="0"/>
          </a:p>
          <a:p>
            <a:pPr algn="just"/>
            <a:endParaRPr lang="ru-RU" sz="1300" dirty="0"/>
          </a:p>
          <a:p>
            <a:pPr algn="just"/>
            <a:r>
              <a:rPr lang="ru-RU" sz="13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3" name="Picture 2" descr="Обложка книги ИНФОРМАЦИОННЫЕ СИСТЕМЫ В ЭКОНОМИКЕ Нетесова О.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73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5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3954" y="213559"/>
            <a:ext cx="6691308" cy="2292935"/>
          </a:xfrm>
          <a:prstGeom prst="rect">
            <a:avLst/>
          </a:prstGeom>
        </p:spPr>
        <p:txBody>
          <a:bodyPr wrap="square">
            <a:spAutoFit/>
          </a:bodyPr>
          <a:lstStyle/>
          <a:p>
            <a:pPr algn="just"/>
            <a:r>
              <a:rPr lang="ru-RU" sz="1300" b="1" dirty="0"/>
              <a:t>Советов Б. Я.</a:t>
            </a:r>
            <a:r>
              <a:rPr lang="ru-RU" sz="1300" dirty="0"/>
              <a:t>  </a:t>
            </a:r>
            <a:r>
              <a:rPr lang="ru-RU" sz="1300" b="1" dirty="0"/>
              <a:t>Информационные технологии : учебник для СПО / Б. Я. Советов, В. В. Цехановский. — </a:t>
            </a:r>
            <a:r>
              <a:rPr lang="ru-RU" sz="1300" b="1" dirty="0" smtClean="0"/>
              <a:t>8-е </a:t>
            </a:r>
            <a:r>
              <a:rPr lang="ru-RU" sz="1300" b="1" dirty="0"/>
              <a:t>изд., перераб. и доп. — Москва : Издательство Юрайт, </a:t>
            </a:r>
            <a:r>
              <a:rPr lang="ru-RU" sz="1300" b="1" dirty="0" smtClean="0"/>
              <a:t>2024. </a:t>
            </a:r>
            <a:r>
              <a:rPr lang="ru-RU" sz="1300" b="1" dirty="0"/>
              <a:t>— </a:t>
            </a:r>
            <a:r>
              <a:rPr lang="ru-RU" sz="1300" b="1" dirty="0" smtClean="0"/>
              <a:t>414 </a:t>
            </a:r>
            <a:r>
              <a:rPr lang="ru-RU" sz="1300" b="1" dirty="0"/>
              <a:t>с. — (Профессиональное образование). </a:t>
            </a:r>
            <a:endParaRPr lang="ru-RU" sz="1300" b="1" dirty="0" smtClean="0"/>
          </a:p>
          <a:p>
            <a:pPr algn="just"/>
            <a:endParaRPr lang="ru-RU" sz="1300" dirty="0"/>
          </a:p>
          <a:p>
            <a:pPr algn="just"/>
            <a:r>
              <a:rPr lang="ru-RU" sz="1300" dirty="0"/>
              <a:t>В 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
        <p:nvSpPr>
          <p:cNvPr id="5" name="Прямоугольник 4"/>
          <p:cNvSpPr/>
          <p:nvPr/>
        </p:nvSpPr>
        <p:spPr>
          <a:xfrm>
            <a:off x="2251874" y="3596719"/>
            <a:ext cx="6753388" cy="2292935"/>
          </a:xfrm>
          <a:prstGeom prst="rect">
            <a:avLst/>
          </a:prstGeom>
        </p:spPr>
        <p:txBody>
          <a:bodyPr wrap="square">
            <a:spAutoFit/>
          </a:bodyPr>
          <a:lstStyle/>
          <a:p>
            <a:pPr algn="just"/>
            <a:r>
              <a:rPr lang="ru-RU" sz="1300" b="1" dirty="0"/>
              <a:t>Гаврилов  М. В. Информатика и информационные технологии : учебник для СПО / М. В. Гаврилов, В. А. Климов. — 6</a:t>
            </a:r>
            <a:r>
              <a:rPr lang="ru-RU" sz="1300" b="1" dirty="0" smtClean="0"/>
              <a:t>-е </a:t>
            </a:r>
            <a:r>
              <a:rPr lang="ru-RU" sz="1300" b="1" dirty="0"/>
              <a:t>изд., перераб. и доп. — Москва : Издательство Юрайт, </a:t>
            </a:r>
            <a:r>
              <a:rPr lang="ru-RU" sz="1300" b="1" dirty="0" smtClean="0"/>
              <a:t>2024. </a:t>
            </a:r>
            <a:r>
              <a:rPr lang="ru-RU" sz="1300" b="1" dirty="0"/>
              <a:t>— </a:t>
            </a:r>
            <a:r>
              <a:rPr lang="ru-RU" sz="1300" b="1" dirty="0" smtClean="0"/>
              <a:t>319 </a:t>
            </a:r>
            <a:r>
              <a:rPr lang="ru-RU" sz="1300" b="1" dirty="0"/>
              <a:t>с. — (Профессиональное образование). </a:t>
            </a:r>
            <a:endParaRPr lang="ru-RU" sz="1300" b="1" dirty="0" smtClean="0"/>
          </a:p>
          <a:p>
            <a:pPr algn="just"/>
            <a:endParaRPr lang="ru-RU" sz="1300" dirty="0"/>
          </a:p>
          <a:p>
            <a:pPr algn="just"/>
            <a:r>
              <a:rPr lang="ru-RU" sz="13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 y="3295386"/>
            <a:ext cx="2417647" cy="358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 y="-92636"/>
            <a:ext cx="2475063" cy="368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592287" cy="370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18679" y="116632"/>
            <a:ext cx="6573801" cy="2292935"/>
          </a:xfrm>
          <a:prstGeom prst="rect">
            <a:avLst/>
          </a:prstGeom>
        </p:spPr>
        <p:txBody>
          <a:bodyPr wrap="square">
            <a:spAutoFit/>
          </a:bodyPr>
          <a:lstStyle/>
          <a:p>
            <a:pPr algn="just"/>
            <a:r>
              <a:rPr lang="ru-RU" sz="1300" b="1" dirty="0"/>
              <a:t>Суворова Г. М.</a:t>
            </a:r>
            <a:r>
              <a:rPr lang="ru-RU" sz="1300" dirty="0"/>
              <a:t>  </a:t>
            </a:r>
            <a:r>
              <a:rPr lang="ru-RU" sz="1300" b="1" dirty="0"/>
              <a:t>Адаптивные информационные и коммуникационные технологии в управлении средой обитания : учебное пособие для СПО / Г. М. Суворова. — 2-е изд., перераб. и доп. — Москва : Издательство Юрайт, </a:t>
            </a:r>
            <a:r>
              <a:rPr lang="ru-RU" sz="1300" b="1" dirty="0" smtClean="0"/>
              <a:t>2024. </a:t>
            </a:r>
            <a:r>
              <a:rPr lang="ru-RU" sz="1300" b="1" dirty="0"/>
              <a:t>— 210 с. — (Профессиональное образование</a:t>
            </a:r>
            <a:r>
              <a:rPr lang="ru-RU" sz="1300" b="1" dirty="0" smtClean="0"/>
              <a:t>).</a:t>
            </a:r>
          </a:p>
          <a:p>
            <a:pPr algn="just"/>
            <a:endParaRPr lang="ru-RU" sz="1300" dirty="0"/>
          </a:p>
          <a:p>
            <a:pPr algn="just"/>
            <a:r>
              <a:rPr lang="ru-RU" sz="1300" dirty="0"/>
              <a:t>Курс содержит разделы, в которых рассмотрены следующие вопросы: информационные технологии и экологические проблемы, мониторинг состояния окружающей среды, экологическая безопасность, управление качеством окружающей среды, влияние состояния окружающей среды на здоровье человека. Рассматриваются основные понятия, методы информационных технологий управления средой обитания.</a:t>
            </a:r>
            <a:r>
              <a:rPr lang="ru-RU" sz="1300" dirty="0" smtClean="0"/>
              <a:t> </a:t>
            </a:r>
            <a:endParaRPr lang="ru-RU" sz="1300" dirty="0"/>
          </a:p>
        </p:txBody>
      </p:sp>
      <p:sp>
        <p:nvSpPr>
          <p:cNvPr id="9" name="Прямоугольник 8"/>
          <p:cNvSpPr/>
          <p:nvPr/>
        </p:nvSpPr>
        <p:spPr>
          <a:xfrm>
            <a:off x="2318679" y="3602352"/>
            <a:ext cx="6693430" cy="2693045"/>
          </a:xfrm>
          <a:prstGeom prst="rect">
            <a:avLst/>
          </a:prstGeom>
        </p:spPr>
        <p:txBody>
          <a:bodyPr wrap="square">
            <a:spAutoFit/>
          </a:bodyPr>
          <a:lstStyle/>
          <a:p>
            <a:pPr algn="just"/>
            <a:r>
              <a:rPr lang="ru-RU" sz="1300" b="1" dirty="0"/>
              <a:t>Прохорский Г. В. Информатика и информационные технологии в профессиональной деятельности. : учебное пособие / Г. В. Прохорский. — Москва : КноРус, </a:t>
            </a:r>
            <a:r>
              <a:rPr lang="ru-RU" sz="1300" b="1" dirty="0" smtClean="0"/>
              <a:t>2023. </a:t>
            </a:r>
            <a:r>
              <a:rPr lang="ru-RU" sz="1300" b="1" dirty="0"/>
              <a:t>— 271 с. — (Среднее профессиональное образование). </a:t>
            </a:r>
            <a:endParaRPr lang="ru-RU" sz="1300" b="1" dirty="0" smtClean="0"/>
          </a:p>
          <a:p>
            <a:pPr algn="just"/>
            <a:endParaRPr lang="ru-RU" sz="1300" dirty="0"/>
          </a:p>
          <a:p>
            <a:pPr algn="just"/>
            <a:r>
              <a:rPr lang="ru-RU" sz="13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26119"/>
            <a:ext cx="2088231" cy="307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0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43827" y="197835"/>
            <a:ext cx="6616553" cy="2123658"/>
          </a:xfrm>
          <a:prstGeom prst="rect">
            <a:avLst/>
          </a:prstGeom>
        </p:spPr>
        <p:txBody>
          <a:bodyPr wrap="square">
            <a:spAutoFit/>
          </a:bodyPr>
          <a:lstStyle/>
          <a:p>
            <a:pPr algn="just"/>
            <a:r>
              <a:rPr lang="ru-RU" sz="1300" b="1" dirty="0"/>
              <a:t>Куприянов Д. В.</a:t>
            </a:r>
            <a:r>
              <a:rPr lang="ru-RU" sz="1300" i="1" dirty="0"/>
              <a:t> </a:t>
            </a:r>
            <a:r>
              <a:rPr lang="ru-RU" sz="1300" dirty="0"/>
              <a:t> </a:t>
            </a:r>
            <a:r>
              <a:rPr lang="ru-RU" sz="1300" b="1" dirty="0"/>
              <a:t>Информационное обеспечение профессиональной деятельности : учебник и практикум для СПО / Д. В. Куприянов. </a:t>
            </a:r>
            <a:r>
              <a:rPr lang="ru-RU" sz="1400" dirty="0"/>
              <a:t> </a:t>
            </a:r>
            <a:r>
              <a:rPr lang="ru-RU" sz="1400" b="1" dirty="0"/>
              <a:t>— 2-е изд., перераб. и доп.</a:t>
            </a:r>
            <a:r>
              <a:rPr lang="ru-RU" sz="1400" dirty="0"/>
              <a:t> </a:t>
            </a:r>
            <a:r>
              <a:rPr lang="ru-RU" sz="1300" b="1" dirty="0" smtClean="0"/>
              <a:t>— </a:t>
            </a:r>
            <a:r>
              <a:rPr lang="ru-RU" sz="1300" b="1" dirty="0"/>
              <a:t>Москва : Издательство Юрайт, </a:t>
            </a:r>
            <a:r>
              <a:rPr lang="ru-RU" sz="1300" b="1" dirty="0" smtClean="0"/>
              <a:t>2024.</a:t>
            </a:r>
            <a:r>
              <a:rPr lang="ru-RU" sz="1300" b="1" dirty="0"/>
              <a:t> — </a:t>
            </a:r>
            <a:r>
              <a:rPr lang="ru-RU" sz="1300" b="1" dirty="0" smtClean="0"/>
              <a:t>283</a:t>
            </a:r>
            <a:r>
              <a:rPr lang="ru-RU" sz="1300" b="1" dirty="0"/>
              <a:t> с. — (Профессиональное образование). </a:t>
            </a:r>
            <a:endParaRPr lang="ru-RU" sz="1300" b="1" dirty="0" smtClean="0"/>
          </a:p>
          <a:p>
            <a:pPr algn="just"/>
            <a:endParaRPr lang="ru-RU" sz="1300" dirty="0"/>
          </a:p>
          <a:p>
            <a:pPr algn="just"/>
            <a:r>
              <a:rPr lang="ru-RU" sz="1300" dirty="0" smtClean="0"/>
              <a:t>Учебник </a:t>
            </a:r>
            <a:r>
              <a:rPr lang="ru-RU" sz="1300" dirty="0"/>
              <a:t>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 Материал учебника достаточно универсален, поскольку ориентирован на студентов различного уровня исходных знаний.</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0" y="3738051"/>
            <a:ext cx="2086705" cy="300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43827" y="4004705"/>
            <a:ext cx="6598990" cy="1692771"/>
          </a:xfrm>
          <a:prstGeom prst="rect">
            <a:avLst/>
          </a:prstGeom>
        </p:spPr>
        <p:txBody>
          <a:bodyPr wrap="square">
            <a:spAutoFit/>
          </a:bodyPr>
          <a:lstStyle/>
          <a:p>
            <a:pPr algn="just"/>
            <a:r>
              <a:rPr lang="ru-RU" sz="1300" b="1" dirty="0"/>
              <a:t>Плотникова Н. Г.</a:t>
            </a:r>
            <a:r>
              <a:rPr lang="ru-RU" sz="1300" dirty="0"/>
              <a:t> </a:t>
            </a:r>
            <a:r>
              <a:rPr lang="ru-RU" sz="1300" b="1" dirty="0"/>
              <a:t>Информатика и информационно-коммуникационные технологии (ИКТ) : учебное пособие) / Н. Г. Плотникова. — Москва : РИОР: ИНФРА-М, 2021. — 124 с. — (Среднее профессиональное образование). </a:t>
            </a:r>
            <a:endParaRPr lang="ru-RU" sz="1300" b="1" dirty="0" smtClean="0"/>
          </a:p>
          <a:p>
            <a:pPr algn="just"/>
            <a:endParaRPr lang="ru-RU" sz="1300" dirty="0"/>
          </a:p>
          <a:p>
            <a:pPr algn="just"/>
            <a:r>
              <a:rPr lang="ru-RU" sz="1300" dirty="0" smtClean="0"/>
              <a:t>Учебное </a:t>
            </a:r>
            <a:r>
              <a:rPr lang="ru-RU" sz="1300" dirty="0"/>
              <a:t>пособие содержит теоретический материал, методические указания и инструкции к практическим занятиям, вопросы по подготовке к экзамену, что позволит использовать его для самостоятельной работы студентов.</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95030"/>
            <a:ext cx="2592289" cy="383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2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9" y="188640"/>
            <a:ext cx="21162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283943" y="176945"/>
            <a:ext cx="6624736" cy="2893100"/>
          </a:xfrm>
          <a:prstGeom prst="rect">
            <a:avLst/>
          </a:prstGeom>
        </p:spPr>
        <p:txBody>
          <a:bodyPr wrap="square">
            <a:spAutoFit/>
          </a:bodyPr>
          <a:lstStyle/>
          <a:p>
            <a:pPr algn="just"/>
            <a:r>
              <a:rPr lang="ru-RU" sz="1300" b="1" dirty="0"/>
              <a:t>Немцова Т. И.</a:t>
            </a:r>
            <a:r>
              <a:rPr lang="ru-RU" sz="1300" dirty="0"/>
              <a:t> </a:t>
            </a:r>
            <a:r>
              <a:rPr lang="ru-RU" sz="1300" b="1" dirty="0"/>
              <a:t>Практикум по информатике. Компьютерная графика и web- дизайн : учебное пособие / Т. И. Немцова, Ю. В. Назарова ; под ред. Л. Г. Гагариной. — Москва : ИД «ФОРУМ»: ИНФРА-М, </a:t>
            </a:r>
            <a:r>
              <a:rPr lang="ru-RU" sz="1300" b="1" dirty="0" smtClean="0"/>
              <a:t>2023. </a:t>
            </a:r>
            <a:r>
              <a:rPr lang="ru-RU" sz="1300" b="1" dirty="0"/>
              <a:t>— 288 с. — (Среднее профессиональное образование). </a:t>
            </a:r>
            <a:endParaRPr lang="ru-RU" sz="1300" b="1" dirty="0" smtClean="0"/>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93" y="3645024"/>
            <a:ext cx="20995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3943" y="3645024"/>
            <a:ext cx="6829442" cy="2292935"/>
          </a:xfrm>
          <a:prstGeom prst="rect">
            <a:avLst/>
          </a:prstGeom>
        </p:spPr>
        <p:txBody>
          <a:bodyPr wrap="square">
            <a:spAutoFit/>
          </a:bodyPr>
          <a:lstStyle/>
          <a:p>
            <a:pPr algn="just"/>
            <a:r>
              <a:rPr lang="ru-RU" sz="1300" b="1" dirty="0"/>
              <a:t>Гагарина Л. Г.</a:t>
            </a:r>
            <a:r>
              <a:rPr lang="ru-RU" sz="1300" dirty="0"/>
              <a:t> </a:t>
            </a:r>
            <a:r>
              <a:rPr lang="ru-RU" sz="1300" b="1" dirty="0"/>
              <a:t>Введение в инфокоммуникационные технологии: учебное пособие / Л. Г. Гагарина, А. М. Баин, Г. А. Кузнецов, Е. М. Портнов; под ред. Л. Г. Гагариной</a:t>
            </a:r>
            <a:r>
              <a:rPr lang="ru-RU" sz="1300" b="1" dirty="0" smtClean="0"/>
              <a:t>. </a:t>
            </a:r>
            <a:r>
              <a:rPr lang="ru-RU" sz="1300" b="1" dirty="0"/>
              <a:t>— 2-е изд. </a:t>
            </a:r>
            <a:r>
              <a:rPr lang="ru-RU" sz="1300" b="1" dirty="0" smtClean="0"/>
              <a:t> </a:t>
            </a:r>
            <a:r>
              <a:rPr lang="ru-RU" sz="1300" b="1" dirty="0"/>
              <a:t>—</a:t>
            </a:r>
            <a:r>
              <a:rPr lang="ru-RU" sz="1300" b="1" dirty="0" smtClean="0"/>
              <a:t> </a:t>
            </a:r>
            <a:r>
              <a:rPr lang="ru-RU" sz="1300" b="1" dirty="0"/>
              <a:t>Москва : ИД ФОРУМ, НИЦ ИНФРА-М, </a:t>
            </a:r>
            <a:r>
              <a:rPr lang="ru-RU" sz="1300" b="1" dirty="0" smtClean="0"/>
              <a:t>2024. </a:t>
            </a:r>
            <a:r>
              <a:rPr lang="ru-RU" sz="1300" b="1" dirty="0"/>
              <a:t>—</a:t>
            </a:r>
            <a:r>
              <a:rPr lang="ru-RU" sz="1300" b="1" dirty="0" smtClean="0"/>
              <a:t> </a:t>
            </a:r>
            <a:r>
              <a:rPr lang="ru-RU" sz="1300" b="1" dirty="0"/>
              <a:t>339 с. </a:t>
            </a:r>
            <a:endParaRPr lang="ru-RU" sz="1300" b="1" dirty="0" smtClean="0"/>
          </a:p>
          <a:p>
            <a:pPr algn="just"/>
            <a:endParaRPr lang="ru-RU" sz="1300" dirty="0"/>
          </a:p>
          <a:p>
            <a:pPr algn="just"/>
            <a:r>
              <a:rPr lang="ru-RU" sz="1300" dirty="0"/>
              <a:t>В учебном пособии рассмотрены основные вехи истории развития информационных технологий, вычислительной и компьютерной техники за рубежом и в России. Особое внимание уделено методологии научных исследований в области инфокоммуникаций. Представлены актуальные разделы разработки телекоммуникационных технологий в части мультимедийных сетей и сетевых операционных систем. С целью развития практических навыков приведен лабораторный практикум. </a:t>
            </a:r>
          </a:p>
        </p:txBody>
      </p:sp>
    </p:spTree>
    <p:extLst>
      <p:ext uri="{BB962C8B-B14F-4D97-AF65-F5344CB8AC3E}">
        <p14:creationId xmlns:p14="http://schemas.microsoft.com/office/powerpoint/2010/main" val="155832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6953" y="192880"/>
            <a:ext cx="6723790" cy="3293209"/>
          </a:xfrm>
          <a:prstGeom prst="rect">
            <a:avLst/>
          </a:prstGeom>
        </p:spPr>
        <p:txBody>
          <a:bodyPr wrap="square">
            <a:spAutoFit/>
          </a:bodyPr>
          <a:lstStyle/>
          <a:p>
            <a:pPr algn="just"/>
            <a:r>
              <a:rPr lang="ru-RU" sz="1300" b="1" dirty="0"/>
              <a:t>Мельников В. П.</a:t>
            </a:r>
            <a:r>
              <a:rPr lang="ru-RU" sz="1300" dirty="0"/>
              <a:t> </a:t>
            </a:r>
            <a:r>
              <a:rPr lang="ru-RU" sz="1300" b="1" dirty="0"/>
              <a:t>Информационная безопасность : учебник / ред. В. П. Мельников, А. И. Куприянов. — Москва : КноРус, 2022. — 267 с. — (Среднее профессиональное образование). </a:t>
            </a:r>
            <a:endParaRPr lang="ru-RU" sz="1300" b="1" dirty="0" smtClean="0"/>
          </a:p>
          <a:p>
            <a:pPr algn="just"/>
            <a:endParaRPr lang="ru-RU" sz="1300" dirty="0"/>
          </a:p>
          <a:p>
            <a:pPr algn="just"/>
            <a:r>
              <a:rPr lang="ru-RU" sz="13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организационно-правового, технического, методического, программно-аппаратного сопровождения. Особое внимание уделено проблемам методологического обеспечения деятельности как общества, так и конкретных систем (ОС, СУБД, вычислительных сетей), функционирующих в организациях и фирмах.</a:t>
            </a:r>
            <a:br>
              <a:rPr lang="ru-RU" sz="1300" dirty="0"/>
            </a:br>
            <a:r>
              <a:rPr lang="ru-RU" sz="1300" dirty="0"/>
              <a:t>На реальных примерах описаны криптографические методы и программно-аппаратные средства обеспечения ИБ, их защиты от излучения, вирусного заражения, разрушающих программных действий и изменений. В конце каждого раздела приводятся контрольные вопросы для проверки качества усвоения слушателями предлагаемого материала.</a:t>
            </a:r>
          </a:p>
        </p:txBody>
      </p:sp>
      <p:pic>
        <p:nvPicPr>
          <p:cNvPr id="1026" name="Picture 2" descr="Информационная безопасно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9" y="188640"/>
            <a:ext cx="2205203" cy="338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4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2856"/>
            <a:ext cx="7992888" cy="1569660"/>
          </a:xfrm>
          <a:prstGeom prst="rect">
            <a:avLst/>
          </a:prstGeom>
        </p:spPr>
        <p:txBody>
          <a:bodyPr wrap="square">
            <a:spAutoFit/>
          </a:bodyPr>
          <a:lstStyle/>
          <a:p>
            <a:pPr algn="ctr"/>
            <a:r>
              <a:rPr lang="ru-RU" sz="3200" b="1" dirty="0" smtClean="0"/>
              <a:t>ОП.04 </a:t>
            </a:r>
          </a:p>
          <a:p>
            <a:pPr algn="ctr"/>
            <a:r>
              <a:rPr lang="ru-RU" sz="3200" b="1" dirty="0" smtClean="0"/>
              <a:t>ОСНОВЫ </a:t>
            </a:r>
            <a:r>
              <a:rPr lang="ru-RU" sz="3200" b="1" dirty="0"/>
              <a:t>АЛГОРИТМИЗАЦИИ И ПРОГРАММИРОВАНИЯ</a:t>
            </a:r>
          </a:p>
        </p:txBody>
      </p:sp>
    </p:spTree>
    <p:extLst>
      <p:ext uri="{BB962C8B-B14F-4D97-AF65-F5344CB8AC3E}">
        <p14:creationId xmlns:p14="http://schemas.microsoft.com/office/powerpoint/2010/main" val="18307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6104" y="116632"/>
            <a:ext cx="6820392" cy="3046988"/>
          </a:xfrm>
          <a:prstGeom prst="rect">
            <a:avLst/>
          </a:prstGeom>
        </p:spPr>
        <p:txBody>
          <a:bodyPr wrap="square">
            <a:spAutoFit/>
          </a:bodyPr>
          <a:lstStyle/>
          <a:p>
            <a:pPr algn="just"/>
            <a:r>
              <a:rPr lang="ru-RU" sz="1200" b="1" dirty="0"/>
              <a:t>Черпаков И. В.</a:t>
            </a:r>
            <a:r>
              <a:rPr lang="ru-RU" sz="1200" dirty="0"/>
              <a:t> </a:t>
            </a:r>
            <a:r>
              <a:rPr lang="ru-RU" sz="1200" b="1" dirty="0"/>
              <a:t>Основы программирования : учебник и практикум для среднего профессионального образования / И. В. Черпаков. — 2-е изд., перераб. и доп. — Москва : Издательство Юрайт, 2024. — 196 с</a:t>
            </a:r>
            <a:r>
              <a:rPr lang="ru-RU" sz="1200" b="1" dirty="0" smtClean="0"/>
              <a:t>. — </a:t>
            </a:r>
            <a:r>
              <a:rPr lang="ru-RU" sz="1200" b="1" dirty="0"/>
              <a:t>(Профессиональное образование). </a:t>
            </a:r>
            <a:endParaRPr lang="ru-RU" sz="1200" b="1" dirty="0" smtClean="0"/>
          </a:p>
          <a:p>
            <a:pPr algn="just"/>
            <a:endParaRPr lang="ru-RU" sz="1200" dirty="0"/>
          </a:p>
          <a:p>
            <a:pPr algn="just"/>
            <a:r>
              <a:rPr lang="ru-RU" sz="1200" dirty="0"/>
              <a:t>Управление экономическими данными практически всегда связано с применением или разработкой алгоритмов, для реализации которых используются программные инструментальные средства. Изучение «серьезных» языков программирования студентами экономических направлений не всегда оправдано с точки зрения необходимости в их будущей деятельности. В то же время, знание и умение пользоваться современными информационными технологиями является обязательным условием для квалифицированного специалиста. Задача этого курса изложить элементы теории алгоритмов и основы программирования в рамках относительно несложной для изучения системы PascalABC.NET. В курсе содержится большое количество справочного материала и примеров, в том числе экономической направленности, описание технологии структурного и объектно-ориентированного программирования с использованием.NET.</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66" y="3460708"/>
            <a:ext cx="2051625" cy="322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9009" y="3573016"/>
            <a:ext cx="6646843" cy="2123658"/>
          </a:xfrm>
          <a:prstGeom prst="rect">
            <a:avLst/>
          </a:prstGeom>
        </p:spPr>
        <p:txBody>
          <a:bodyPr wrap="square">
            <a:spAutoFit/>
          </a:bodyPr>
          <a:lstStyle/>
          <a:p>
            <a:pPr algn="just"/>
            <a:r>
              <a:rPr lang="ru-RU" sz="1200" b="1" dirty="0"/>
              <a:t>Голицына  О. Л.</a:t>
            </a:r>
            <a:r>
              <a:rPr lang="ru-RU" sz="1200" dirty="0"/>
              <a:t> </a:t>
            </a:r>
            <a:r>
              <a:rPr lang="ru-RU" sz="1200" b="1" dirty="0"/>
              <a:t>Основы алгоритмизации и программирования : учебное пособие / О. Л. Голицына, И. И. Попов. — 4-е изд., испр. и доп. — Москва : ФОРУМ : ИНФРА-М, 2021. — 431 с. — (Среднее профессиональное образование</a:t>
            </a:r>
            <a:r>
              <a:rPr lang="ru-RU" sz="1200" b="1" dirty="0" smtClean="0"/>
              <a:t>).</a:t>
            </a:r>
          </a:p>
          <a:p>
            <a:pPr algn="just"/>
            <a:endParaRPr lang="ru-RU" sz="1200" dirty="0"/>
          </a:p>
          <a:p>
            <a:pPr algn="just"/>
            <a:r>
              <a:rPr lang="ru-RU" sz="1200" dirty="0"/>
              <a:t> </a:t>
            </a:r>
            <a:r>
              <a:rPr lang="ru-RU" sz="1200" dirty="0" smtClean="0"/>
              <a:t>В учебном </a:t>
            </a:r>
            <a:r>
              <a:rPr lang="ru-RU" sz="1200" dirty="0"/>
              <a:t>пособии рассмотрены основные понятия алгоритмизации и программирования, представлены все виды задач обработки данных, приводятся таблицы сравнительного анализа форматов, операторов, процедур, описания данных для различных языков программирования, дается развернутое и практически полное описание языков и систем программирования Pascal, Basic, С; а также сред Visual Basic и Delphi. Все разделы дополнены примерами и задачами. </a:t>
            </a:r>
          </a:p>
        </p:txBody>
      </p:sp>
      <p:pic>
        <p:nvPicPr>
          <p:cNvPr id="6146" name="Picture 2" descr="Обложка книги ОСНОВЫ ПРОГРАММИРОВАНИЯ  И. В. Черпак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2" y="-132681"/>
            <a:ext cx="2471319"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55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02564" y="176864"/>
            <a:ext cx="6678487" cy="2292935"/>
          </a:xfrm>
          <a:prstGeom prst="rect">
            <a:avLst/>
          </a:prstGeom>
        </p:spPr>
        <p:txBody>
          <a:bodyPr wrap="square">
            <a:spAutoFit/>
          </a:bodyPr>
          <a:lstStyle/>
          <a:p>
            <a:pPr algn="just"/>
            <a:r>
              <a:rPr lang="ru-RU" sz="1300" b="1" dirty="0"/>
              <a:t>Трофимов В. В.</a:t>
            </a:r>
            <a:r>
              <a:rPr lang="ru-RU" sz="1300" dirty="0"/>
              <a:t>  </a:t>
            </a:r>
            <a:r>
              <a:rPr lang="ru-RU" sz="1300" b="1" dirty="0"/>
              <a:t>Основы алгоритмизации и программирования : учебник для СПО / В. В. Трофимов, Т. А. Павловская ; под редакцией В. В. Трофимова</a:t>
            </a:r>
            <a:r>
              <a:rPr lang="ru-RU" sz="1300" b="1" dirty="0" smtClean="0"/>
              <a:t>. </a:t>
            </a:r>
            <a:r>
              <a:rPr lang="ru-RU" sz="1300" b="1" dirty="0"/>
              <a:t>— 4-е изд. </a:t>
            </a:r>
            <a:r>
              <a:rPr lang="ru-RU" sz="1300" b="1" dirty="0" smtClean="0"/>
              <a:t> </a:t>
            </a:r>
            <a:r>
              <a:rPr lang="ru-RU" sz="1300" b="1" dirty="0"/>
              <a:t>— Москва : Издательство Юрайт, </a:t>
            </a:r>
            <a:r>
              <a:rPr lang="ru-RU" sz="1300" b="1" dirty="0" smtClean="0"/>
              <a:t>2024. </a:t>
            </a:r>
            <a:r>
              <a:rPr lang="ru-RU" sz="1300" b="1" dirty="0"/>
              <a:t>— </a:t>
            </a:r>
            <a:r>
              <a:rPr lang="ru-RU" sz="1300" b="1" dirty="0" smtClean="0"/>
              <a:t>108 </a:t>
            </a:r>
            <a:r>
              <a:rPr lang="ru-RU" sz="1300" b="1" dirty="0"/>
              <a:t>с. — (Профессиональное образование). </a:t>
            </a:r>
            <a:endParaRPr lang="ru-RU" sz="1300" b="1" dirty="0" smtClean="0"/>
          </a:p>
          <a:p>
            <a:pPr algn="just"/>
            <a:endParaRPr lang="ru-RU" sz="1300" dirty="0"/>
          </a:p>
          <a:p>
            <a:pPr algn="just"/>
            <a:r>
              <a:rPr lang="ru-RU" sz="1300" dirty="0"/>
              <a:t>В учебнике, представляющем собой один из модулей дисциплины «Информатика», рассмотрены модели решения функциональных и вычислительных задач, алгоритмизация и программирование, языки программирования высокого уровня, технологии программирования. Материал учебника подобран таким образом, чтобы в нем содержались ответы на большинство вопросов, предлагаемых на экзамене.</a:t>
            </a:r>
          </a:p>
        </p:txBody>
      </p:sp>
      <p:pic>
        <p:nvPicPr>
          <p:cNvPr id="13316" name="Picture 4" descr="https://znanium.com/cover/1735/17358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7" y="3439637"/>
            <a:ext cx="2185317" cy="32936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02565" y="3439637"/>
            <a:ext cx="6678487" cy="2092881"/>
          </a:xfrm>
          <a:prstGeom prst="rect">
            <a:avLst/>
          </a:prstGeom>
        </p:spPr>
        <p:txBody>
          <a:bodyPr wrap="square">
            <a:spAutoFit/>
          </a:bodyPr>
          <a:lstStyle/>
          <a:p>
            <a:pPr algn="just"/>
            <a:r>
              <a:rPr lang="ru-RU" sz="1300" b="1" dirty="0"/>
              <a:t>Колдаев  В. Д.</a:t>
            </a:r>
            <a:r>
              <a:rPr lang="ru-RU" sz="1300" dirty="0"/>
              <a:t> </a:t>
            </a:r>
            <a:r>
              <a:rPr lang="ru-RU" sz="1300" b="1" dirty="0"/>
              <a:t>Основы алгоритмизации и программирования : учебное пособие / В. Д. Колдаев ; под ред. проф. Л. Г. Гагариной. — Москва : ФОРУМ : ИНФРА-М, 2022. — 414 с. — (Среднее профессиональное образование). </a:t>
            </a:r>
            <a:endParaRPr lang="ru-RU" sz="1300" b="1" dirty="0" smtClean="0"/>
          </a:p>
          <a:p>
            <a:pPr algn="just"/>
            <a:endParaRPr lang="ru-RU" sz="1300" dirty="0"/>
          </a:p>
          <a:p>
            <a:pPr algn="just"/>
            <a:r>
              <a:rPr lang="ru-RU" sz="1300" dirty="0"/>
              <a:t>Рассмотрен широкий круг алгоритмов обработки линейных и нелинейных структур данных. Приведены основные понятия алгоритмизации, свойств алгоритмов, общие принципы построения алгоритмов, основные алгоритмические конструкции. Рассмотрены эволюция языков программирования, технология работы и фрагменты программ, а также основные принципы объектно-ориентированного программирования.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03664"/>
            <a:ext cx="2736304" cy="360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9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569660"/>
          </a:xfrm>
          <a:prstGeom prst="rect">
            <a:avLst/>
          </a:prstGeom>
        </p:spPr>
        <p:txBody>
          <a:bodyPr wrap="square">
            <a:spAutoFit/>
          </a:bodyPr>
          <a:lstStyle/>
          <a:p>
            <a:pPr algn="ctr"/>
            <a:r>
              <a:rPr lang="ru-RU" sz="3200" b="1" dirty="0" smtClean="0"/>
              <a:t>ОП.01 </a:t>
            </a:r>
          </a:p>
          <a:p>
            <a:pPr algn="ctr"/>
            <a:r>
              <a:rPr lang="ru-RU" sz="3200" b="1" dirty="0" smtClean="0"/>
              <a:t>ОПЕРАЦИОННЫЕ СИСТЕМЫ И СРЕДЫ</a:t>
            </a:r>
            <a:endParaRPr lang="ru-RU" sz="3200" b="1" dirty="0"/>
          </a:p>
        </p:txBody>
      </p:sp>
    </p:spTree>
    <p:extLst>
      <p:ext uri="{BB962C8B-B14F-4D97-AF65-F5344CB8AC3E}">
        <p14:creationId xmlns:p14="http://schemas.microsoft.com/office/powerpoint/2010/main" val="91452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znanium.com/cover/1189/1189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 y="116632"/>
            <a:ext cx="2069235" cy="32486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116632"/>
            <a:ext cx="6696744" cy="3093154"/>
          </a:xfrm>
          <a:prstGeom prst="rect">
            <a:avLst/>
          </a:prstGeom>
        </p:spPr>
        <p:txBody>
          <a:bodyPr wrap="square">
            <a:spAutoFit/>
          </a:bodyPr>
          <a:lstStyle/>
          <a:p>
            <a:pPr algn="just"/>
            <a:r>
              <a:rPr lang="ru-RU" sz="1300" b="1" dirty="0"/>
              <a:t>Канцедал С. А.</a:t>
            </a:r>
            <a:r>
              <a:rPr lang="ru-RU" sz="1300" dirty="0"/>
              <a:t> </a:t>
            </a:r>
            <a:r>
              <a:rPr lang="ru-RU" sz="1300" b="1" dirty="0"/>
              <a:t>Алгоритмизация и программирование : учебное пособие / C. А. Канцедал. — Москва : ФОРУМ : ИНФРА-М, 2021. — 352 с. — (Среднее профессиональное образование</a:t>
            </a:r>
            <a:r>
              <a:rPr lang="ru-RU" sz="1300" b="1" dirty="0" smtClean="0"/>
              <a:t>). </a:t>
            </a:r>
          </a:p>
          <a:p>
            <a:pPr algn="just"/>
            <a:endParaRPr lang="ru-RU" sz="1300" dirty="0"/>
          </a:p>
          <a:p>
            <a:pPr algn="just"/>
            <a:r>
              <a:rPr lang="ru-RU" sz="1300" dirty="0"/>
              <a:t>В учебнике рассмотрены основы проектирования технологических процессов, а также технологического оснащения применительно к производству летательных аппаратов. Описаны специфика этой отрасли машиностроения, технологическая подготовка серийного производства и методика разработки оптимального варианта технологических процессов. Приведены основные положения о надежности и технологичности машин, описаны методы их достижения. Указаны основные направления обеспечения экономической эффективности технологических процессов — снижения себестоимости машин, увеличения производительности труда и сроков окупаемости капитальных вложений на технологическое оснащение.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 y="3511397"/>
            <a:ext cx="2070154" cy="316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0266" y="3511397"/>
            <a:ext cx="6736230" cy="2693045"/>
          </a:xfrm>
          <a:prstGeom prst="rect">
            <a:avLst/>
          </a:prstGeom>
        </p:spPr>
        <p:txBody>
          <a:bodyPr wrap="square">
            <a:spAutoFit/>
          </a:bodyPr>
          <a:lstStyle/>
          <a:p>
            <a:pPr algn="just"/>
            <a:r>
              <a:rPr lang="ru-RU" sz="1300" b="1" dirty="0"/>
              <a:t>Макарова Н. В.</a:t>
            </a:r>
            <a:r>
              <a:rPr lang="ru-RU" sz="1300" dirty="0"/>
              <a:t> </a:t>
            </a:r>
            <a:r>
              <a:rPr lang="ru-RU" sz="1300" b="1" dirty="0"/>
              <a:t>Основы программирования: учебник / Н. В. Макарова. — Москва : КноРус, </a:t>
            </a:r>
            <a:r>
              <a:rPr lang="ru-RU" sz="1300" b="1" dirty="0" smtClean="0"/>
              <a:t>2023. </a:t>
            </a:r>
            <a:r>
              <a:rPr lang="ru-RU" sz="1300" b="1" dirty="0"/>
              <a:t>— 452 с. — (Среднее профессиональное образование). </a:t>
            </a:r>
            <a:endParaRPr lang="ru-RU" sz="1300" b="1" dirty="0" smtClean="0"/>
          </a:p>
          <a:p>
            <a:pPr algn="just"/>
            <a:endParaRPr lang="ru-RU" sz="1300" dirty="0" smtClean="0"/>
          </a:p>
          <a:p>
            <a:pPr algn="just"/>
            <a:r>
              <a:rPr lang="ru-RU" sz="1300" dirty="0"/>
              <a:t>Учебник состоит из двух частей и ориентирован на изучение языков программирования Бейсик и Паскаль, инструментарий которых может быть использован как при структурном, так и при объектно-ориентированном программировании. </a:t>
            </a:r>
            <a:r>
              <a:rPr lang="ru-RU" sz="1300" dirty="0" smtClean="0"/>
              <a:t>Первая </a:t>
            </a:r>
            <a:r>
              <a:rPr lang="ru-RU" sz="1300" dirty="0"/>
              <a:t>часть учебника посвящена теоретическим вопросам по технологии программирования, которые не только рассматриваются в плане различных конструкций языка, но и иллюстрируются примерами программной реализации. Вторая часть учебника служит методическим обеспечением практикума по технологии программирования.</a:t>
            </a:r>
          </a:p>
        </p:txBody>
      </p:sp>
    </p:spTree>
    <p:extLst>
      <p:ext uri="{BB962C8B-B14F-4D97-AF65-F5344CB8AC3E}">
        <p14:creationId xmlns:p14="http://schemas.microsoft.com/office/powerpoint/2010/main" val="295238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2167"/>
            <a:ext cx="2178495" cy="330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5998" y="142167"/>
            <a:ext cx="6750497" cy="2893100"/>
          </a:xfrm>
          <a:prstGeom prst="rect">
            <a:avLst/>
          </a:prstGeom>
        </p:spPr>
        <p:txBody>
          <a:bodyPr wrap="square">
            <a:spAutoFit/>
          </a:bodyPr>
          <a:lstStyle/>
          <a:p>
            <a:pPr algn="just"/>
            <a:r>
              <a:rPr lang="ru-RU" sz="1300" b="1" dirty="0"/>
              <a:t>Гуриков С. Р.</a:t>
            </a:r>
            <a:r>
              <a:rPr lang="ru-RU" sz="1300" dirty="0"/>
              <a:t> </a:t>
            </a:r>
            <a:r>
              <a:rPr lang="ru-RU" sz="1300" b="1" dirty="0"/>
              <a:t>Основы алгоритмизации и программирования на Python : учебное пособие / С. Р. Гуриков. — Москва : ФОРУМ : ИНФРА-М, </a:t>
            </a:r>
            <a:r>
              <a:rPr lang="ru-RU" sz="1300" b="1" dirty="0" smtClean="0"/>
              <a:t>2023. </a:t>
            </a:r>
            <a:r>
              <a:rPr lang="ru-RU" sz="1300" b="1" dirty="0"/>
              <a:t>— 343 с. — (Среднее профессиональное образование). </a:t>
            </a:r>
            <a:endParaRPr lang="ru-RU" sz="1300" b="1" dirty="0" smtClean="0"/>
          </a:p>
          <a:p>
            <a:pPr algn="just"/>
            <a:endParaRPr lang="ru-RU" sz="1300" dirty="0"/>
          </a:p>
          <a:p>
            <a:pPr algn="just"/>
            <a:r>
              <a:rPr lang="ru-RU" sz="1300" dirty="0"/>
              <a:t>В учебном пособии рассмотрены основы алгоритмизации и программирования на языке Python. Содержится описание такого материала, как работа линейных, разветвляющихся и циклических структур, обработка списков, кортежей и вложенных последовательностей, создание модулей. Приведены примеры создания объектно-ориентированных и событийно-ориентированных программ. Кроме того, рассмотрены методы работы со строками, функциями, файлами. В конце каждой главы содержится набор контрольных вопросов и упражнений, задач для самостоятельного решения. В приложении приведены варианты к лабораторным работам по темам, изложенным в учебном пособии.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83617"/>
            <a:ext cx="2178495" cy="31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5999" y="3645024"/>
            <a:ext cx="6750496" cy="2893100"/>
          </a:xfrm>
          <a:prstGeom prst="rect">
            <a:avLst/>
          </a:prstGeom>
        </p:spPr>
        <p:txBody>
          <a:bodyPr wrap="square">
            <a:spAutoFit/>
          </a:bodyPr>
          <a:lstStyle/>
          <a:p>
            <a:pPr algn="just"/>
            <a:r>
              <a:rPr lang="ru-RU" sz="1300" b="1" dirty="0"/>
              <a:t>Гуриков С. Р.</a:t>
            </a:r>
            <a:r>
              <a:rPr lang="ru-RU" sz="1300" dirty="0"/>
              <a:t> </a:t>
            </a:r>
            <a:r>
              <a:rPr lang="ru-RU" sz="1300" b="1" dirty="0"/>
              <a:t>Основы алгоритмизации и программирования на языке Microsoft Visual Basic : учебное пособие / С. Р. Гуриков. — Москва : ИНФРА-М, </a:t>
            </a:r>
            <a:r>
              <a:rPr lang="ru-RU" sz="1300" b="1" dirty="0" smtClean="0"/>
              <a:t>2022. </a:t>
            </a:r>
            <a:r>
              <a:rPr lang="ru-RU" sz="1300" b="1" dirty="0"/>
              <a:t>— 594 с. — (Среднее профессиональное образование). </a:t>
            </a:r>
            <a:endParaRPr lang="ru-RU" sz="1300" b="1" dirty="0" smtClean="0"/>
          </a:p>
          <a:p>
            <a:pPr algn="just"/>
            <a:endParaRPr lang="ru-RU" sz="1300" dirty="0"/>
          </a:p>
          <a:p>
            <a:pPr algn="just"/>
            <a:r>
              <a:rPr lang="ru-RU" sz="1300" dirty="0"/>
              <a:t>В учебном пособии рассматриваются основы алгоритмизации и программирования на языке Microsoft Visual Basic. Содержит описание такого традиционного материала, необходимого для изучения основ алгоритмизации, как работа линейных, разветвляющихся и циклических структур, обработка одномерных и двумерных массивов, программирование с использованием функций и процедур, обработка строк и т.д. Обсуждаются типы данных, используемые в VB, сделан обзор основных элементов управления среды программирования, уделено внимание методам ввода и вывода данных. Также изложены вопросы работы с графикой на основе использования интерфейса GDI+. </a:t>
            </a:r>
          </a:p>
        </p:txBody>
      </p:sp>
    </p:spTree>
    <p:extLst>
      <p:ext uri="{BB962C8B-B14F-4D97-AF65-F5344CB8AC3E}">
        <p14:creationId xmlns:p14="http://schemas.microsoft.com/office/powerpoint/2010/main" val="25012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05" y="73020"/>
            <a:ext cx="2097090" cy="329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594" y="94641"/>
            <a:ext cx="6769901" cy="3093154"/>
          </a:xfrm>
          <a:prstGeom prst="rect">
            <a:avLst/>
          </a:prstGeom>
        </p:spPr>
        <p:txBody>
          <a:bodyPr wrap="square">
            <a:spAutoFit/>
          </a:bodyPr>
          <a:lstStyle/>
          <a:p>
            <a:pPr algn="just"/>
            <a:r>
              <a:rPr lang="ru-RU" sz="1300" b="1" dirty="0"/>
              <a:t>Фризен И. Г.</a:t>
            </a:r>
            <a:r>
              <a:rPr lang="ru-RU" sz="1300" dirty="0"/>
              <a:t> </a:t>
            </a:r>
            <a:r>
              <a:rPr lang="ru-RU" sz="1300" b="1" dirty="0"/>
              <a:t>Основы алгоритмизации и программирования (среда PascalABC.NET) : учебное пособие / И. Г. Фризен. — Москва : ФОРУМ : ИНФРА-М, 2023. — 392 с. — (Среднее профессиональное образование</a:t>
            </a:r>
            <a:r>
              <a:rPr lang="ru-RU" sz="1300" b="1" dirty="0" smtClean="0"/>
              <a:t>).</a:t>
            </a:r>
          </a:p>
          <a:p>
            <a:pPr algn="just"/>
            <a:endParaRPr lang="ru-RU" sz="1300" dirty="0"/>
          </a:p>
          <a:p>
            <a:pPr algn="just"/>
            <a:r>
              <a:rPr lang="ru-RU" sz="1300" dirty="0"/>
              <a:t>В данном пособии дисциплина изучается с помощью языка Pascal на базе приложения PascalABC.NET. Пособие рассматривает основные положения языка Pascal, разнообразные приемы программирования, начиная с простейших программ. Книга составлена с позиции изложения учебного материала таким образом, чтобы обучающиеся могли поэтапно видеть возможности языка Pascal, его практического применения, а также рассмотрения тонких мест составления конструкций программ. Книга содержит 104 примера, программы составления к ним подробно рассмотрены в тексте. Каждый пример сопровождается поясняющим рисунком результата работы программы. Каждая глава содержит блок самостоятельной работы и проверочных контрольных работ. </a:t>
            </a:r>
          </a:p>
        </p:txBody>
      </p:sp>
      <p:pic>
        <p:nvPicPr>
          <p:cNvPr id="6" name="Picture 2" descr="https://znanium.com/cover/1689/16895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05" y="3582076"/>
            <a:ext cx="2064232" cy="32408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2604" y="3582076"/>
            <a:ext cx="6750496" cy="1892826"/>
          </a:xfrm>
          <a:prstGeom prst="rect">
            <a:avLst/>
          </a:prstGeom>
        </p:spPr>
        <p:txBody>
          <a:bodyPr wrap="square">
            <a:spAutoFit/>
          </a:bodyPr>
          <a:lstStyle/>
          <a:p>
            <a:pPr algn="just"/>
            <a:r>
              <a:rPr lang="ru-RU" sz="1300" b="1" dirty="0"/>
              <a:t>Дорогов В. Г.</a:t>
            </a:r>
            <a:r>
              <a:rPr lang="ru-RU" sz="1300" dirty="0"/>
              <a:t> </a:t>
            </a:r>
            <a:r>
              <a:rPr lang="ru-RU" sz="1300" b="1" dirty="0"/>
              <a:t>Основы программирования на языке С : учебное пособие / В. Г. Дорогов, Е. Г. Дорогова ; под ред. Л. Г. Гагариной. — Москва : ФОРУМ : ИНФРА-М, </a:t>
            </a:r>
            <a:r>
              <a:rPr lang="ru-RU" sz="1300" b="1" dirty="0" smtClean="0"/>
              <a:t>2023. </a:t>
            </a:r>
            <a:r>
              <a:rPr lang="ru-RU" sz="1300" b="1" dirty="0"/>
              <a:t>— 224 с. — (Среднее профессиональное образование). </a:t>
            </a:r>
            <a:endParaRPr lang="ru-RU" sz="1300" b="1" dirty="0" smtClean="0"/>
          </a:p>
          <a:p>
            <a:pPr algn="just"/>
            <a:endParaRPr lang="ru-RU" sz="1300" dirty="0"/>
          </a:p>
          <a:p>
            <a:pPr algn="just"/>
            <a:r>
              <a:rPr lang="ru-RU" sz="1300" dirty="0"/>
              <a:t>Учебное пособие является начальным курсом программирования с примерами на языке С. Рассмотрены основы программирования, приемы и методы в стиле классического С. Может быть использовано как руководство по языку. Приводятся многочисленные примеры, оттестированные на компьютере. </a:t>
            </a:r>
          </a:p>
        </p:txBody>
      </p:sp>
    </p:spTree>
    <p:extLst>
      <p:ext uri="{BB962C8B-B14F-4D97-AF65-F5344CB8AC3E}">
        <p14:creationId xmlns:p14="http://schemas.microsoft.com/office/powerpoint/2010/main" val="416205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569660"/>
          </a:xfrm>
          <a:prstGeom prst="rect">
            <a:avLst/>
          </a:prstGeom>
        </p:spPr>
        <p:txBody>
          <a:bodyPr wrap="square">
            <a:spAutoFit/>
          </a:bodyPr>
          <a:lstStyle/>
          <a:p>
            <a:pPr algn="ctr"/>
            <a:r>
              <a:rPr lang="ru-RU" sz="3200" b="1" dirty="0" smtClean="0"/>
              <a:t>ОП.05 </a:t>
            </a:r>
          </a:p>
          <a:p>
            <a:pPr algn="ctr"/>
            <a:r>
              <a:rPr lang="ru-RU" sz="3200" b="1" dirty="0" smtClean="0"/>
              <a:t>ПРАВОВОЕ </a:t>
            </a:r>
            <a:r>
              <a:rPr lang="ru-RU" sz="3200" b="1" dirty="0"/>
              <a:t>ОБЕСПЕЧЕНИЕ ПРОФЕССИОНАЛЬНОЙ ДЕЯТЕЛЬНОСТИ</a:t>
            </a:r>
          </a:p>
        </p:txBody>
      </p:sp>
    </p:spTree>
    <p:extLst>
      <p:ext uri="{BB962C8B-B14F-4D97-AF65-F5344CB8AC3E}">
        <p14:creationId xmlns:p14="http://schemas.microsoft.com/office/powerpoint/2010/main" val="335036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20" y="-44833"/>
            <a:ext cx="2387770" cy="36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188639"/>
            <a:ext cx="6978082" cy="2693045"/>
          </a:xfrm>
          <a:prstGeom prst="rect">
            <a:avLst/>
          </a:prstGeom>
        </p:spPr>
        <p:txBody>
          <a:bodyPr wrap="square">
            <a:spAutoFit/>
          </a:bodyPr>
          <a:lstStyle/>
          <a:p>
            <a:pPr algn="just"/>
            <a:r>
              <a:rPr lang="ru-RU" sz="1300" b="1" dirty="0"/>
              <a:t>Волков А. М.</a:t>
            </a:r>
            <a:r>
              <a:rPr lang="ru-RU" sz="1300" i="1" dirty="0"/>
              <a:t> </a:t>
            </a:r>
            <a:r>
              <a:rPr lang="ru-RU" sz="1300" dirty="0"/>
              <a:t> </a:t>
            </a:r>
            <a:r>
              <a:rPr lang="ru-RU" sz="1300" b="1" dirty="0"/>
              <a:t>Правовое обеспечение профессиональной деятельности в IT-сфере. Схемы, таблицы, определения, комментарии : учебник для СПО / А. М. Волков, Е. А. Лютягина. — Москва : Издательство Юрайт, </a:t>
            </a:r>
            <a:r>
              <a:rPr lang="ru-RU" sz="1300" b="1" dirty="0" smtClean="0"/>
              <a:t>2024.</a:t>
            </a:r>
            <a:r>
              <a:rPr lang="ru-RU" sz="1300" b="1" dirty="0"/>
              <a:t> — 281 с. — (Профессиональное образование). </a:t>
            </a:r>
            <a:endParaRPr lang="ru-RU" sz="1300" b="1" dirty="0" smtClean="0"/>
          </a:p>
          <a:p>
            <a:pPr algn="just"/>
            <a:endParaRPr lang="ru-RU" sz="1300" dirty="0"/>
          </a:p>
          <a:p>
            <a:pPr algn="just"/>
            <a:r>
              <a:rPr lang="ru-RU" sz="1300" dirty="0"/>
              <a:t>В курсе собраны основные положения данной дисциплины, которые помогут понять, успешно реализовать и защитить свои права. Уже после изучения первых страниц можно на деле проверить, что схемы и таблицы помогут разобраться с дисциплиной. Впоследствии раскроется более четкая картина понятий государства и права, правовых отношений. Полученные знания можно легко адаптировать к любой дисциплине, в том числе и юридической, сделав ее максимально простой в изучении. Все, что для этого нужно, — внимательно изучить приемы и практики, внедрить их в свою учебу. </a:t>
            </a:r>
          </a:p>
        </p:txBody>
      </p:sp>
      <p:sp>
        <p:nvSpPr>
          <p:cNvPr id="5" name="Прямоугольник 4"/>
          <p:cNvSpPr/>
          <p:nvPr/>
        </p:nvSpPr>
        <p:spPr>
          <a:xfrm>
            <a:off x="2123728" y="3577782"/>
            <a:ext cx="6906074" cy="2092881"/>
          </a:xfrm>
          <a:prstGeom prst="rect">
            <a:avLst/>
          </a:prstGeom>
        </p:spPr>
        <p:txBody>
          <a:bodyPr wrap="square">
            <a:spAutoFit/>
          </a:bodyPr>
          <a:lstStyle/>
          <a:p>
            <a:pPr algn="just"/>
            <a:r>
              <a:rPr lang="ru-RU" sz="1300" b="1" dirty="0" smtClean="0"/>
              <a:t>Правовое </a:t>
            </a:r>
            <a:r>
              <a:rPr lang="ru-RU" sz="1300" b="1" dirty="0"/>
              <a:t>обеспечение профессиональной деятельности : учебник и практикум для СПО / А. П. Анисимов, А. Я. Рыженков, А. Ю. Чикильдина ; под редакцией А. Я. Рыженкова. — </a:t>
            </a:r>
            <a:r>
              <a:rPr lang="ru-RU" sz="1300" b="1" dirty="0" smtClean="0"/>
              <a:t>6-е </a:t>
            </a:r>
            <a:r>
              <a:rPr lang="ru-RU" sz="1300" b="1" dirty="0"/>
              <a:t>изд., перераб. и доп. — Москва : Издательство Юрайт, </a:t>
            </a:r>
            <a:r>
              <a:rPr lang="ru-RU" sz="1300" b="1" dirty="0" smtClean="0"/>
              <a:t>2024. </a:t>
            </a:r>
            <a:r>
              <a:rPr lang="ru-RU" sz="1300" b="1" dirty="0"/>
              <a:t>— </a:t>
            </a:r>
            <a:r>
              <a:rPr lang="ru-RU" sz="1300" b="1" dirty="0" smtClean="0"/>
              <a:t>344 </a:t>
            </a:r>
            <a:r>
              <a:rPr lang="ru-RU" sz="1300" b="1" dirty="0"/>
              <a:t>с. — (Профессиональное образование). </a:t>
            </a:r>
            <a:endParaRPr lang="ru-RU" sz="1300" b="1" dirty="0" smtClean="0"/>
          </a:p>
          <a:p>
            <a:pPr algn="just"/>
            <a:endParaRPr lang="ru-RU" sz="1300" dirty="0"/>
          </a:p>
          <a:p>
            <a:pPr algn="just"/>
            <a:r>
              <a:rPr lang="ru-RU" sz="13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2" y="3284984"/>
            <a:ext cx="23753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75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51" y="116632"/>
            <a:ext cx="2056185" cy="327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4" y="116632"/>
            <a:ext cx="6768752" cy="2492990"/>
          </a:xfrm>
          <a:prstGeom prst="rect">
            <a:avLst/>
          </a:prstGeom>
        </p:spPr>
        <p:txBody>
          <a:bodyPr wrap="square">
            <a:spAutoFit/>
          </a:bodyPr>
          <a:lstStyle/>
          <a:p>
            <a:pPr algn="just"/>
            <a:r>
              <a:rPr lang="ru-RU" sz="1300" b="1" dirty="0"/>
              <a:t>Некрасов С. И.</a:t>
            </a:r>
            <a:r>
              <a:rPr lang="ru-RU" sz="1300" dirty="0"/>
              <a:t> </a:t>
            </a:r>
            <a:r>
              <a:rPr lang="ru-RU" sz="1300" b="1" dirty="0"/>
              <a:t>Правовое обеспечение профессиональной деятельности : учебное пособие для СПО / С. И. Некрасов, Е. В. Зайцева-Савкович, А. В. Питрюк. — Москва : Юстиция, </a:t>
            </a:r>
            <a:r>
              <a:rPr lang="ru-RU" sz="1300" b="1" dirty="0" smtClean="0"/>
              <a:t>2024. </a:t>
            </a:r>
            <a:r>
              <a:rPr lang="ru-RU" sz="1300" b="1" dirty="0"/>
              <a:t>— 211 с. — (Среднее профессиональное образование). </a:t>
            </a:r>
            <a:endParaRPr lang="ru-RU" sz="1300" b="1" dirty="0" smtClean="0"/>
          </a:p>
          <a:p>
            <a:pPr algn="just"/>
            <a:endParaRPr lang="ru-RU" sz="1300" dirty="0"/>
          </a:p>
          <a:p>
            <a:pPr algn="just"/>
            <a:r>
              <a:rPr lang="ru-RU" sz="13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sp>
        <p:nvSpPr>
          <p:cNvPr id="6" name="Прямоугольник 5"/>
          <p:cNvSpPr/>
          <p:nvPr/>
        </p:nvSpPr>
        <p:spPr>
          <a:xfrm>
            <a:off x="2241442" y="3690544"/>
            <a:ext cx="6713917" cy="3046988"/>
          </a:xfrm>
          <a:prstGeom prst="rect">
            <a:avLst/>
          </a:prstGeom>
        </p:spPr>
        <p:txBody>
          <a:bodyPr wrap="square">
            <a:spAutoFit/>
          </a:bodyPr>
          <a:lstStyle/>
          <a:p>
            <a:pPr algn="just"/>
            <a:r>
              <a:rPr lang="ru-RU" sz="1200" b="1" dirty="0"/>
              <a:t>Российская Федерация. Законы. Конституция Российской Федерации</a:t>
            </a:r>
            <a:r>
              <a:rPr lang="ru-RU" sz="1200" dirty="0"/>
              <a:t> </a:t>
            </a:r>
            <a:r>
              <a:rPr lang="ru-RU" sz="1200" b="1" dirty="0"/>
              <a:t>с Гимном России. Новая редакция. С учетом образования в составе Российской Федерации новых субъектов. — Москва : Проспект, 2023. — 64 с. </a:t>
            </a:r>
            <a:endParaRPr lang="ru-RU" sz="1200" b="1" dirty="0" smtClean="0"/>
          </a:p>
          <a:p>
            <a:pPr algn="just"/>
            <a:endParaRPr lang="ru-RU" sz="1200" dirty="0"/>
          </a:p>
          <a:p>
            <a:pPr algn="just"/>
            <a:r>
              <a:rPr lang="ru-RU" sz="1200" dirty="0"/>
              <a:t>В издании приводится текст новой редакции Конституции Российской Федерации с учетом изменений, одобренных в ходе общероссийского голосования 1 июля 2020 г., вступивших в силу 4 июля 2020 г. (Указ Президента РФ от 3 июля 2020 г. № 445), а также с учетом принятия в Российскую Федерацию Луганской Народной Республики, Донецкой Народной Республики, Запорожской области, Херсонской области и образования в составе Российской Федерации новых субъектов (Федеральные конституционные законы от 4 октября 2022 г. № 5-ФКЗ, 6-ФКЗ, 7-ФКЗ, 8-ФКЗ), с поглавными извлечениями из Заключения Конституционного Суда РФ от 16 марта 2020 г. № 1-З о соответствии изменений (поправок) Конституции РФ и с извлечениями из постановлений Конституционного Суда РФ от 2 октября 2022 г. № 36-П, 37-П, 38-П, 39-П о проверке конституционности международных договоров об образовании в составе РФ новых субъектов.</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62" y="3690544"/>
            <a:ext cx="20538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71" r="12860"/>
          <a:stretch/>
        </p:blipFill>
        <p:spPr bwMode="auto">
          <a:xfrm>
            <a:off x="107504" y="3573016"/>
            <a:ext cx="2159970" cy="315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59716" y="3573016"/>
            <a:ext cx="6552728" cy="1015663"/>
          </a:xfrm>
          <a:prstGeom prst="rect">
            <a:avLst/>
          </a:prstGeom>
        </p:spPr>
        <p:txBody>
          <a:bodyPr wrap="square">
            <a:spAutoFit/>
          </a:bodyPr>
          <a:lstStyle/>
          <a:p>
            <a:pPr algn="just"/>
            <a:r>
              <a:rPr lang="ru-RU" sz="1200" b="1" dirty="0"/>
              <a:t>Российская Федерация. Законы. Гражданский кодекс Российской Федерации</a:t>
            </a:r>
            <a:r>
              <a:rPr lang="ru-RU" sz="1200" dirty="0"/>
              <a:t>. </a:t>
            </a:r>
            <a:r>
              <a:rPr lang="ru-RU" sz="1200" b="1" dirty="0"/>
              <a:t>Части 1, 2, 3, 4 по состоянию на 25 января 2023 г. + путеводитель по судебной практике и сравнительная таблица изменений. — Москва : Проспект, 2023. — 768 с. </a:t>
            </a:r>
            <a:endParaRPr lang="ru-RU" sz="1200" b="1" dirty="0" smtClean="0"/>
          </a:p>
          <a:p>
            <a:pPr algn="just"/>
            <a:endParaRPr lang="ru-RU" sz="1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96" y="290164"/>
            <a:ext cx="2202428"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404664"/>
            <a:ext cx="6408712" cy="646331"/>
          </a:xfrm>
          <a:prstGeom prst="rect">
            <a:avLst/>
          </a:prstGeom>
        </p:spPr>
        <p:txBody>
          <a:bodyPr wrap="square">
            <a:spAutoFit/>
          </a:bodyPr>
          <a:lstStyle/>
          <a:p>
            <a:pPr lvl="0" algn="just"/>
            <a:r>
              <a:rPr lang="ru-RU" sz="1200" b="1" dirty="0">
                <a:solidFill>
                  <a:prstClr val="white"/>
                </a:solidFill>
              </a:rPr>
              <a:t>Российская Федерация. Законы. Трудовой кодекс Российской Федерации</a:t>
            </a:r>
            <a:r>
              <a:rPr lang="ru-RU" sz="1200" dirty="0">
                <a:solidFill>
                  <a:prstClr val="white"/>
                </a:solidFill>
              </a:rPr>
              <a:t> </a:t>
            </a:r>
            <a:r>
              <a:rPr lang="ru-RU" sz="1200" b="1" dirty="0">
                <a:solidFill>
                  <a:prstClr val="white"/>
                </a:solidFill>
              </a:rPr>
              <a:t>по состоянию на 25 января 2023 г. + путеводитель по судебной практике и сравнительная таблица изменений. — Москва : Проспект, 2023. — 320 с. </a:t>
            </a:r>
          </a:p>
        </p:txBody>
      </p:sp>
    </p:spTree>
    <p:extLst>
      <p:ext uri="{BB962C8B-B14F-4D97-AF65-F5344CB8AC3E}">
        <p14:creationId xmlns:p14="http://schemas.microsoft.com/office/powerpoint/2010/main" val="20003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99792" y="1988840"/>
            <a:ext cx="6236229" cy="2862322"/>
          </a:xfrm>
          <a:prstGeom prst="rect">
            <a:avLst/>
          </a:prstGeom>
        </p:spPr>
        <p:txBody>
          <a:bodyPr wrap="square">
            <a:spAutoFit/>
          </a:bodyPr>
          <a:lstStyle/>
          <a:p>
            <a:pPr algn="just"/>
            <a:r>
              <a:rPr lang="ru-RU" sz="1200" b="1" dirty="0"/>
              <a:t>Основы права</a:t>
            </a:r>
            <a:r>
              <a:rPr lang="ru-RU" sz="1200" dirty="0"/>
              <a:t> : </a:t>
            </a:r>
            <a:r>
              <a:rPr lang="ru-RU" sz="1200" b="1" dirty="0"/>
              <a:t>учебник и практикум для СПО / А. А. Вологдин [и др.] ; под общей редакцией А. А. Вологдина. — 5</a:t>
            </a:r>
            <a:r>
              <a:rPr lang="ru-RU" sz="1200" b="1" dirty="0" smtClean="0"/>
              <a:t>-е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417 </a:t>
            </a:r>
            <a:r>
              <a:rPr lang="ru-RU" sz="1200" b="1" dirty="0"/>
              <a:t>с. — (Профессиональное образование). </a:t>
            </a:r>
            <a:endParaRPr lang="ru-RU" sz="1200" b="1" dirty="0" smtClean="0"/>
          </a:p>
          <a:p>
            <a:pPr algn="just"/>
            <a:endParaRPr lang="ru-RU" sz="1200" dirty="0"/>
          </a:p>
          <a:p>
            <a:pPr algn="just"/>
            <a:r>
              <a:rPr lang="ru-RU" sz="1200" dirty="0"/>
              <a:t>Содержание курса раскрывает основные понятия и категории права, систему отраслей российского права, включая конституционное, административное, гражданское, семейное, трудовое, финансовое, уголовное право, судебный процесс, соотношение и взаимодействие российского права с международным правом. Учтены последние изменения в Конституции Российской Федерации и законодательстве, в том числе реформирование Гражданского кодекса РФ, изменения в судебной системе Российской Федерации, создание Евразийского экономического союза (ЕАЭС). Серьезное внимание уделено правоотношениям с участием иностранного элемента. Для более точного понимания смысла юридических понятий составлен глоссарий.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12776"/>
            <a:ext cx="2808312"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87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znanium.com/cover/1836/1836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44" y="188640"/>
            <a:ext cx="2117006" cy="31260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46446" y="188640"/>
            <a:ext cx="6690050" cy="2677656"/>
          </a:xfrm>
          <a:prstGeom prst="rect">
            <a:avLst/>
          </a:prstGeom>
        </p:spPr>
        <p:txBody>
          <a:bodyPr wrap="square">
            <a:spAutoFit/>
          </a:bodyPr>
          <a:lstStyle/>
          <a:p>
            <a:pPr algn="just"/>
            <a:r>
              <a:rPr lang="ru-RU" sz="1200" b="1" dirty="0"/>
              <a:t>Васильков А. В.</a:t>
            </a:r>
            <a:r>
              <a:rPr lang="ru-RU" sz="1200" dirty="0"/>
              <a:t> </a:t>
            </a:r>
            <a:r>
              <a:rPr lang="ru-RU" sz="1200" b="1" dirty="0"/>
              <a:t>Безопасность и управление доступом в информационных системах : учебное пособие / А. В. Васильков, И. А. Васильков. — Москва : ФОРУМ : ИНФРА-М, 2022. — 368 с. — (Среднее профессиональное образование). </a:t>
            </a:r>
            <a:endParaRPr lang="ru-RU" sz="1200" b="1" dirty="0" smtClean="0"/>
          </a:p>
          <a:p>
            <a:pPr algn="just"/>
            <a:endParaRPr lang="ru-RU" sz="1200" dirty="0"/>
          </a:p>
          <a:p>
            <a:pPr algn="just"/>
            <a:r>
              <a:rPr lang="ru-RU" sz="1200" dirty="0"/>
              <a:t>В пособии предложены для изучения подходы, базовая концепция, принципы построения систем безопасности и оценки уровня безопасности информации в информационных системах, сетях и автоматизированных системах управления. С этих позиций рассматриваются информация и условия ее обработки в информационных системах: потенциальные угрозы, возможные каналы несанкционированного доступа, методы, средства и системы управления в условиях обеспечения безопасности. Цель учебного пособия — показать будущему специалисту возможность создания системы безопасности информации с гарантированными характеристиками, качеством и оптимальными затратами.</a:t>
            </a:r>
          </a:p>
        </p:txBody>
      </p:sp>
      <p:sp>
        <p:nvSpPr>
          <p:cNvPr id="7" name="Прямоугольник 6"/>
          <p:cNvSpPr/>
          <p:nvPr/>
        </p:nvSpPr>
        <p:spPr>
          <a:xfrm>
            <a:off x="2346446" y="3510096"/>
            <a:ext cx="6690050" cy="2862322"/>
          </a:xfrm>
          <a:prstGeom prst="rect">
            <a:avLst/>
          </a:prstGeom>
        </p:spPr>
        <p:txBody>
          <a:bodyPr wrap="square">
            <a:spAutoFit/>
          </a:bodyPr>
          <a:lstStyle/>
          <a:p>
            <a:pPr algn="just"/>
            <a:r>
              <a:rPr lang="ru-RU" sz="1200" b="1" dirty="0"/>
              <a:t>Афанасьев И. В.</a:t>
            </a:r>
            <a:r>
              <a:rPr lang="ru-RU" sz="1200" dirty="0"/>
              <a:t>  </a:t>
            </a:r>
            <a:r>
              <a:rPr lang="ru-RU" sz="1200" b="1" dirty="0"/>
              <a:t>Правовое обеспечение профессиональной деятельности : учебное пособие для СПО / И. В. Афанасьев, И. В. Афанасьева. — 2-е изд., перераб. и доп</a:t>
            </a:r>
            <a:r>
              <a:rPr lang="ru-RU" sz="1200" b="1" dirty="0" smtClean="0"/>
              <a:t>.</a:t>
            </a:r>
            <a:r>
              <a:rPr lang="ru-RU" sz="1200" dirty="0" smtClean="0"/>
              <a:t> </a:t>
            </a:r>
            <a:r>
              <a:rPr lang="ru-RU" sz="1200" b="1" dirty="0" smtClean="0"/>
              <a:t>— </a:t>
            </a:r>
            <a:r>
              <a:rPr lang="ru-RU" sz="1200" b="1" dirty="0"/>
              <a:t>Москва : Издательство Юрайт, </a:t>
            </a:r>
            <a:r>
              <a:rPr lang="ru-RU" sz="1200" b="1" dirty="0" smtClean="0"/>
              <a:t>2024. </a:t>
            </a:r>
            <a:r>
              <a:rPr lang="ru-RU" sz="1200" b="1" dirty="0"/>
              <a:t>— </a:t>
            </a:r>
            <a:r>
              <a:rPr lang="ru-RU" sz="1200" b="1" dirty="0" smtClean="0"/>
              <a:t>184 </a:t>
            </a:r>
            <a:r>
              <a:rPr lang="ru-RU" sz="1200" b="1" dirty="0"/>
              <a:t>с. — (Профессиональное образование). </a:t>
            </a:r>
            <a:endParaRPr lang="ru-RU" sz="1200" b="1" dirty="0" smtClean="0"/>
          </a:p>
          <a:p>
            <a:pPr algn="just"/>
            <a:endParaRPr lang="ru-RU" sz="1200" dirty="0"/>
          </a:p>
          <a:p>
            <a:pPr algn="just"/>
            <a:r>
              <a:rPr lang="ru-RU" sz="1200" dirty="0"/>
              <a:t>В пособии представлен широкий спектр правовых форм реализации профессиональной деятельности, достоинства и недостатки каждой из них. В конце каждой главы приведены вопросы и задания для закрепления теоретического материала. Приведен список нормативных правовых актов, рекомендованных для изучения, и список используемой научной литературы. Также представлена примерная рабочая программа по данному курсу, которая может быть полезной тем, кто преподает данную дисциплину, и тем, кто ее изучает с точки зрения формирования целостного представления о правовых вопросах, возникающих в процессе осуществления профессиональной деятельности, ее оценки и самооценки.</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9228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39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077218"/>
          </a:xfrm>
          <a:prstGeom prst="rect">
            <a:avLst/>
          </a:prstGeom>
        </p:spPr>
        <p:txBody>
          <a:bodyPr wrap="square">
            <a:spAutoFit/>
          </a:bodyPr>
          <a:lstStyle/>
          <a:p>
            <a:pPr algn="ctr"/>
            <a:r>
              <a:rPr lang="ru-RU" sz="3200" b="1" dirty="0" smtClean="0"/>
              <a:t>ОП.06 </a:t>
            </a:r>
          </a:p>
          <a:p>
            <a:pPr algn="ctr"/>
            <a:r>
              <a:rPr lang="ru-RU" sz="3200" b="1" dirty="0"/>
              <a:t>БЕЗОПАСНОСТЬ ЖИЗНЕДЕЯТЕЛЬНОСТИ</a:t>
            </a:r>
          </a:p>
        </p:txBody>
      </p:sp>
    </p:spTree>
    <p:extLst>
      <p:ext uri="{BB962C8B-B14F-4D97-AF65-F5344CB8AC3E}">
        <p14:creationId xmlns:p14="http://schemas.microsoft.com/office/powerpoint/2010/main" val="21491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0" y="-11697"/>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188640"/>
            <a:ext cx="6552728" cy="2893100"/>
          </a:xfrm>
          <a:prstGeom prst="rect">
            <a:avLst/>
          </a:prstGeom>
        </p:spPr>
        <p:txBody>
          <a:bodyPr wrap="square">
            <a:spAutoFit/>
          </a:bodyPr>
          <a:lstStyle/>
          <a:p>
            <a:pPr algn="just"/>
            <a:r>
              <a:rPr lang="ru-RU" sz="1300" b="1" dirty="0"/>
              <a:t>Гостев И. М.</a:t>
            </a:r>
            <a:r>
              <a:rPr lang="ru-RU" sz="1300" dirty="0"/>
              <a:t>  </a:t>
            </a:r>
            <a:r>
              <a:rPr lang="ru-RU" sz="1300" b="1" dirty="0"/>
              <a:t>Операционные системы : учебник и практикум для СПО / И. М. Гостев. — 2-е изд., испр. и доп. — Москва : Издательство Юрайт, </a:t>
            </a:r>
            <a:r>
              <a:rPr lang="ru-RU" sz="1300" b="1" dirty="0" smtClean="0"/>
              <a:t>2024. </a:t>
            </a:r>
            <a:r>
              <a:rPr lang="ru-RU" sz="1300" b="1" dirty="0"/>
              <a:t>— 164 с. — (Профессиональное образование). </a:t>
            </a:r>
            <a:endParaRPr lang="ru-RU" sz="1300" b="1" dirty="0" smtClean="0"/>
          </a:p>
          <a:p>
            <a:pPr algn="just"/>
            <a:endParaRPr lang="ru-RU" sz="1300" dirty="0"/>
          </a:p>
          <a:p>
            <a:pPr algn="just"/>
            <a:r>
              <a:rPr lang="ru-RU" sz="1300" dirty="0" smtClean="0"/>
              <a:t>В </a:t>
            </a:r>
            <a:r>
              <a:rPr lang="ru-RU" sz="1300" dirty="0" smtClean="0"/>
              <a:t>настоящее </a:t>
            </a:r>
            <a:r>
              <a:rPr lang="ru-RU" sz="1300" dirty="0"/>
              <a:t>время компьютерные науки стремительно развиваются. Новые версии операционных систем появляются каждые полтора-два года, поэтому было принято решение о включении в данный курс такого материала, который не будет устаревать. Содержание курса представляет собой некоторые наиболее общие принципы построения операционных систем, которые были разработаны более 50 лет назад и практически не изменились за прошедшее время. Курс может быть полезен как студентам, обучающимся по информационным специальностям, так и всем, кто хочет понять, как организованы операционные системы.</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44" y="3645024"/>
            <a:ext cx="1997791"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593872"/>
            <a:ext cx="6552728" cy="3093154"/>
          </a:xfrm>
          <a:prstGeom prst="rect">
            <a:avLst/>
          </a:prstGeom>
        </p:spPr>
        <p:txBody>
          <a:bodyPr wrap="square">
            <a:spAutoFit/>
          </a:bodyPr>
          <a:lstStyle/>
          <a:p>
            <a:pPr algn="just"/>
            <a:r>
              <a:rPr lang="ru-RU" sz="1300" b="1" dirty="0"/>
              <a:t>Партыка Т. Л.</a:t>
            </a:r>
            <a:r>
              <a:rPr lang="ru-RU" sz="1300" dirty="0"/>
              <a:t> </a:t>
            </a:r>
            <a:r>
              <a:rPr lang="ru-RU" sz="1300" b="1" dirty="0"/>
              <a:t>Операционные системы, среды и оболочки : учебное пособие / Т. Л. Партыка, И. И. Попов. — 5-e изд., перераб. и доп. — Москва : Форум : НИЦ ИНФРА-М, 2021. — 560 с.  — (Среднее профессиональное образование</a:t>
            </a:r>
            <a:r>
              <a:rPr lang="ru-RU" sz="1300" b="1" dirty="0" smtClean="0"/>
              <a:t>).</a:t>
            </a:r>
          </a:p>
          <a:p>
            <a:pPr algn="just"/>
            <a:endParaRPr lang="ru-RU" sz="1300" dirty="0"/>
          </a:p>
          <a:p>
            <a:pPr algn="just"/>
            <a:r>
              <a:rPr lang="ru-RU" sz="1300" dirty="0"/>
              <a:t>Рассматриваются общие принципы организации, состав, структура операционных систем и их оболочек, а также ряд конкретных систем. Значительное внимание уделяется проблемам управления информацией, процессами в ЭВМ и связи с оператором в рамках различных интерфейсов. В качестве примеров конкретных систем рассматриваются как ОС персональных компьютеров — MS DOS, Windows 3.x, 95/98/ME, NT/2000/XP/ Vista/W7, Mac OS, так и ОС для многопользовательских ЭВМ — OS 360/ 370/375, RSX, Unix, Linux. Рассмотрен ряд оболочек, расширяющих возможности ОС ЭВМ как с текстовым, так и с графическим интерфейсом.</a:t>
            </a:r>
            <a:r>
              <a:rPr lang="ru-RU" sz="1300" dirty="0" smtClean="0"/>
              <a:t> </a:t>
            </a:r>
            <a:endParaRPr lang="ru-RU" sz="1300" dirty="0"/>
          </a:p>
        </p:txBody>
      </p:sp>
    </p:spTree>
    <p:extLst>
      <p:ext uri="{BB962C8B-B14F-4D97-AF65-F5344CB8AC3E}">
        <p14:creationId xmlns:p14="http://schemas.microsoft.com/office/powerpoint/2010/main" val="925225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983617" cy="297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57794"/>
            <a:ext cx="6768752" cy="2893100"/>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 учебник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2024. </a:t>
            </a:r>
            <a:r>
              <a:rPr lang="ru-RU" sz="1300" b="1" dirty="0"/>
              <a:t>— </a:t>
            </a:r>
            <a:r>
              <a:rPr lang="ru-RU" sz="1300" b="1" dirty="0" smtClean="0"/>
              <a:t>222</a:t>
            </a:r>
            <a:r>
              <a:rPr lang="ru-RU" sz="1300" b="1" dirty="0"/>
              <a:t> с. — (Среднее профессиональное образование). </a:t>
            </a:r>
            <a:endParaRPr lang="ru-RU" sz="1300" b="1" dirty="0" smtClean="0"/>
          </a:p>
          <a:p>
            <a:pPr algn="just"/>
            <a:endParaRPr lang="ru-RU" sz="1300" dirty="0"/>
          </a:p>
          <a:p>
            <a:pPr algn="just"/>
            <a:r>
              <a:rPr lang="ru-RU" sz="13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4"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1983617" cy="29494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11879" y="3618137"/>
            <a:ext cx="6795597" cy="3093154"/>
          </a:xfrm>
          <a:prstGeom prst="rect">
            <a:avLst/>
          </a:prstGeom>
        </p:spPr>
        <p:txBody>
          <a:bodyPr wrap="square">
            <a:spAutoFit/>
          </a:bodyPr>
          <a:lstStyle/>
          <a:p>
            <a:pPr algn="just"/>
            <a:r>
              <a:rPr lang="ru-RU" sz="1300" b="1" dirty="0"/>
              <a:t>Микрюков В. Ю.</a:t>
            </a:r>
            <a:r>
              <a:rPr lang="ru-RU" sz="1300" dirty="0"/>
              <a:t> </a:t>
            </a:r>
            <a:r>
              <a:rPr lang="ru-RU" sz="1300" b="1" dirty="0"/>
              <a:t>Безопасность жизнедеятельности : учебник / В. Ю. Микрюков. — Москва : Кнорус, </a:t>
            </a:r>
            <a:r>
              <a:rPr lang="ru-RU" sz="1300" b="1" dirty="0" smtClean="0"/>
              <a:t>2024. — 282</a:t>
            </a:r>
            <a:r>
              <a:rPr lang="ru-RU" sz="1300" b="1" dirty="0"/>
              <a:t> с. — (Среднее профессиональное образование). </a:t>
            </a:r>
            <a:endParaRPr lang="ru-RU" sz="1300" b="1" dirty="0" smtClean="0"/>
          </a:p>
          <a:p>
            <a:pPr algn="just"/>
            <a:endParaRPr lang="ru-RU" sz="1300" dirty="0"/>
          </a:p>
          <a:p>
            <a:pPr algn="just"/>
            <a:r>
              <a:rPr lang="ru-RU" sz="1300" dirty="0"/>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spTree>
    <p:extLst>
      <p:ext uri="{BB962C8B-B14F-4D97-AF65-F5344CB8AC3E}">
        <p14:creationId xmlns:p14="http://schemas.microsoft.com/office/powerpoint/2010/main" val="95375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4" y="224269"/>
            <a:ext cx="2031154" cy="310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1279" y="87378"/>
            <a:ext cx="6717840" cy="3293209"/>
          </a:xfrm>
          <a:prstGeom prst="rect">
            <a:avLst/>
          </a:prstGeom>
        </p:spPr>
        <p:txBody>
          <a:bodyPr wrap="square">
            <a:spAutoFit/>
          </a:bodyPr>
          <a:lstStyle/>
          <a:p>
            <a:pPr algn="just"/>
            <a:r>
              <a:rPr lang="ru-RU" sz="1300" b="1" dirty="0"/>
              <a:t>Обеспечение безопасности при чрезвычайных ситуациях</a:t>
            </a:r>
            <a:r>
              <a:rPr lang="ru-RU" sz="1300" dirty="0"/>
              <a:t> </a:t>
            </a:r>
            <a:r>
              <a:rPr lang="ru-RU" sz="1300" b="1" dirty="0"/>
              <a:t>: учебник / В. А. Бондаренко, С. И. Евтушенко, В. А. Лепихова [и др.]. — 2-е изд. — Москва : РИОР : Инфра-М, </a:t>
            </a:r>
            <a:r>
              <a:rPr lang="ru-RU" sz="1300" b="1" dirty="0" smtClean="0"/>
              <a:t>2024. </a:t>
            </a:r>
            <a:r>
              <a:rPr lang="ru-RU" sz="1300" b="1" dirty="0"/>
              <a:t>— 224 с. — (Среднее профессиональное образование). </a:t>
            </a:r>
            <a:endParaRPr lang="ru-RU" sz="1300" b="1" dirty="0" smtClean="0"/>
          </a:p>
          <a:p>
            <a:pPr algn="just"/>
            <a:endParaRPr lang="ru-RU" sz="1300" dirty="0"/>
          </a:p>
          <a:p>
            <a:pPr algn="just"/>
            <a:r>
              <a:rPr lang="ru-RU" sz="13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sp>
        <p:nvSpPr>
          <p:cNvPr id="5" name="Прямоугольник 4"/>
          <p:cNvSpPr/>
          <p:nvPr/>
        </p:nvSpPr>
        <p:spPr>
          <a:xfrm>
            <a:off x="2300266" y="3573016"/>
            <a:ext cx="6664222" cy="2893100"/>
          </a:xfrm>
          <a:prstGeom prst="rect">
            <a:avLst/>
          </a:prstGeom>
        </p:spPr>
        <p:txBody>
          <a:bodyPr wrap="square">
            <a:spAutoFit/>
          </a:bodyPr>
          <a:lstStyle/>
          <a:p>
            <a:pPr algn="just"/>
            <a:r>
              <a:rPr lang="ru-RU" sz="1300" b="1" dirty="0"/>
              <a:t>Беляков Г. И.</a:t>
            </a:r>
            <a:r>
              <a:rPr lang="ru-RU" sz="1300" i="1" dirty="0"/>
              <a:t> </a:t>
            </a:r>
            <a:r>
              <a:rPr lang="ru-RU" sz="1300" dirty="0"/>
              <a:t> </a:t>
            </a:r>
            <a:r>
              <a:rPr lang="ru-RU" sz="1300" b="1" dirty="0"/>
              <a:t>Основы обеспечения жизнедеятельности и выживание в чрезвычайных ситуациях : учебник для СПО / Г. И. Беляков. — </a:t>
            </a:r>
            <a:r>
              <a:rPr lang="ru-RU" sz="1300" b="1" dirty="0" smtClean="0"/>
              <a:t>4-е </a:t>
            </a:r>
            <a:r>
              <a:rPr lang="ru-RU" sz="1300" b="1" dirty="0"/>
              <a:t>изд., перераб. и доп. — Москва : Издательство Юрайт, </a:t>
            </a:r>
            <a:r>
              <a:rPr lang="ru-RU" sz="1300" b="1" dirty="0" smtClean="0"/>
              <a:t>2024.</a:t>
            </a:r>
            <a:r>
              <a:rPr lang="ru-RU" sz="1300" b="1" dirty="0"/>
              <a:t> — </a:t>
            </a:r>
            <a:r>
              <a:rPr lang="ru-RU" sz="1300" b="1" dirty="0" smtClean="0"/>
              <a:t>641</a:t>
            </a:r>
            <a:r>
              <a:rPr lang="ru-RU" sz="1300" b="1" dirty="0"/>
              <a:t> с. — (Профессиональное образование). </a:t>
            </a:r>
            <a:endParaRPr lang="ru-RU" sz="1300" b="1" dirty="0" smtClean="0"/>
          </a:p>
          <a:p>
            <a:pPr algn="just"/>
            <a:endParaRPr lang="ru-RU" sz="1300" dirty="0"/>
          </a:p>
          <a:p>
            <a:pPr algn="just"/>
            <a:r>
              <a:rPr lang="ru-RU" sz="13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8194" name="Picture 2"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2" y="3243693"/>
            <a:ext cx="2389681" cy="373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7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22" y="1694086"/>
            <a:ext cx="2112022" cy="317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410304"/>
            <a:ext cx="6552728" cy="3893374"/>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Практикум : учебное пособие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2024. </a:t>
            </a:r>
            <a:r>
              <a:rPr lang="ru-RU" sz="1300" b="1" dirty="0"/>
              <a:t>— </a:t>
            </a:r>
            <a:r>
              <a:rPr lang="ru-RU" sz="1300" b="1" dirty="0" smtClean="0"/>
              <a:t>155 с</a:t>
            </a:r>
            <a:r>
              <a:rPr lang="ru-RU" sz="1300" b="1" dirty="0"/>
              <a:t>. — (Среднее профессиональное образование</a:t>
            </a:r>
            <a:r>
              <a:rPr lang="ru-RU" sz="1300" b="1" dirty="0" smtClean="0"/>
              <a:t>).</a:t>
            </a:r>
          </a:p>
          <a:p>
            <a:pPr algn="just"/>
            <a:endParaRPr lang="ru-RU" sz="1300" dirty="0"/>
          </a:p>
          <a:p>
            <a:pPr algn="just"/>
            <a:r>
              <a:rPr lang="ru-RU" sz="13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r>
              <a:rPr lang="ru-RU" sz="1300" dirty="0" smtClean="0"/>
              <a:t> </a:t>
            </a:r>
            <a:endParaRPr lang="ru-RU" sz="1300" dirty="0"/>
          </a:p>
        </p:txBody>
      </p:sp>
    </p:spTree>
    <p:extLst>
      <p:ext uri="{BB962C8B-B14F-4D97-AF65-F5344CB8AC3E}">
        <p14:creationId xmlns:p14="http://schemas.microsoft.com/office/powerpoint/2010/main" val="359354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3" y="260648"/>
            <a:ext cx="205005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50030" y="188640"/>
            <a:ext cx="6714458" cy="3293209"/>
          </a:xfrm>
          <a:prstGeom prst="rect">
            <a:avLst/>
          </a:prstGeom>
        </p:spPr>
        <p:txBody>
          <a:bodyPr wrap="square">
            <a:spAutoFit/>
          </a:bodyPr>
          <a:lstStyle/>
          <a:p>
            <a:pPr algn="just"/>
            <a:r>
              <a:rPr lang="ru-RU" sz="13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300" b="1" dirty="0" smtClean="0"/>
              <a:t>2024. </a:t>
            </a:r>
            <a:r>
              <a:rPr lang="ru-RU" sz="1300" b="1" dirty="0"/>
              <a:t>— </a:t>
            </a:r>
            <a:r>
              <a:rPr lang="ru-RU" sz="1300" b="1" dirty="0" smtClean="0"/>
              <a:t>155 </a:t>
            </a:r>
            <a:r>
              <a:rPr lang="ru-RU" sz="1300" b="1" dirty="0"/>
              <a:t>с. — (Среднее профессиональное образование</a:t>
            </a:r>
            <a:r>
              <a:rPr lang="ru-RU" sz="1300" b="1" dirty="0" smtClean="0"/>
              <a:t>).</a:t>
            </a:r>
          </a:p>
          <a:p>
            <a:pPr algn="just"/>
            <a:endParaRPr lang="ru-RU" sz="1300" b="1" dirty="0"/>
          </a:p>
          <a:p>
            <a:pPr algn="just"/>
            <a:r>
              <a:rPr lang="ru-RU" sz="13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sp>
        <p:nvSpPr>
          <p:cNvPr id="5" name="Прямоугольник 4"/>
          <p:cNvSpPr/>
          <p:nvPr/>
        </p:nvSpPr>
        <p:spPr>
          <a:xfrm>
            <a:off x="2298863" y="3600505"/>
            <a:ext cx="6665623" cy="2893100"/>
          </a:xfrm>
          <a:prstGeom prst="rect">
            <a:avLst/>
          </a:prstGeom>
        </p:spPr>
        <p:txBody>
          <a:bodyPr wrap="square">
            <a:spAutoFit/>
          </a:bodyPr>
          <a:lstStyle/>
          <a:p>
            <a:pPr algn="just"/>
            <a:r>
              <a:rPr lang="ru-RU" sz="1300" b="1" dirty="0"/>
              <a:t>Резчиков Е. А.</a:t>
            </a:r>
            <a:r>
              <a:rPr lang="ru-RU" sz="1300" i="1" dirty="0"/>
              <a:t> </a:t>
            </a:r>
            <a:r>
              <a:rPr lang="ru-RU" sz="1300" dirty="0"/>
              <a:t> </a:t>
            </a:r>
            <a:r>
              <a:rPr lang="ru-RU" sz="1300" b="1" dirty="0"/>
              <a:t>Безопасность жизнедеятельности : учебник для СПО / Е. А. Резчиков, А. В. Рязанцева. — </a:t>
            </a:r>
            <a:r>
              <a:rPr lang="ru-RU" sz="1300" b="1" dirty="0" smtClean="0"/>
              <a:t>3-е </a:t>
            </a:r>
            <a:r>
              <a:rPr lang="ru-RU" sz="1300" b="1" dirty="0"/>
              <a:t>изд., перераб. и доп. — Москва : Издательство Юрайт, </a:t>
            </a:r>
            <a:r>
              <a:rPr lang="ru-RU" sz="1300" b="1" dirty="0" smtClean="0"/>
              <a:t>2024.</a:t>
            </a:r>
            <a:r>
              <a:rPr lang="ru-RU" sz="1300" b="1" dirty="0"/>
              <a:t> — </a:t>
            </a:r>
            <a:r>
              <a:rPr lang="ru-RU" sz="1300" b="1" dirty="0" smtClean="0"/>
              <a:t>634</a:t>
            </a:r>
            <a:r>
              <a:rPr lang="ru-RU" sz="1300" b="1" dirty="0"/>
              <a:t> с. — (Профессиональное образование). </a:t>
            </a:r>
            <a:endParaRPr lang="ru-RU" sz="1300" b="1" dirty="0" smtClean="0"/>
          </a:p>
          <a:p>
            <a:pPr algn="just"/>
            <a:endParaRPr lang="ru-RU" sz="1300" dirty="0"/>
          </a:p>
          <a:p>
            <a:pPr algn="just"/>
            <a:r>
              <a:rPr lang="ru-RU" sz="1300" dirty="0" smtClean="0"/>
              <a:t>Данный </a:t>
            </a:r>
            <a:r>
              <a:rPr lang="ru-RU" sz="1300" dirty="0"/>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300" dirty="0" smtClean="0"/>
              <a:t>При </a:t>
            </a:r>
            <a:r>
              <a:rPr lang="ru-RU" sz="1300" dirty="0"/>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pic>
        <p:nvPicPr>
          <p:cNvPr id="9218" name="Picture 2"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5" y="3212976"/>
            <a:ext cx="239073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4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6950" y="156556"/>
            <a:ext cx="6769546" cy="3093154"/>
          </a:xfrm>
          <a:prstGeom prst="rect">
            <a:avLst/>
          </a:prstGeom>
        </p:spPr>
        <p:txBody>
          <a:bodyPr wrap="square">
            <a:spAutoFit/>
          </a:bodyPr>
          <a:lstStyle/>
          <a:p>
            <a:pPr algn="just"/>
            <a:r>
              <a:rPr lang="ru-RU" sz="1300" b="1" dirty="0"/>
              <a:t>Белов С. В.</a:t>
            </a:r>
            <a:r>
              <a:rPr lang="ru-RU" sz="1300" dirty="0"/>
              <a:t>  </a:t>
            </a:r>
            <a:r>
              <a:rPr lang="ru-RU" sz="1300" b="1" dirty="0"/>
              <a:t>Безопасность жизнедеятельности и защита окружающей среды (техносферная безопасность) : учебник для среднего профессионального образования / С. В. Белов. — 6-е изд., перераб. и доп. — Москва : Издательство Юрайт, 2024. — 638 с. — (Профессиональное образование).</a:t>
            </a:r>
            <a:endParaRPr lang="ru-RU" sz="1300" b="1" dirty="0" smtClean="0"/>
          </a:p>
          <a:p>
            <a:pPr algn="just"/>
            <a:endParaRPr lang="ru-RU" sz="1300" dirty="0"/>
          </a:p>
          <a:p>
            <a:pPr algn="just"/>
            <a:r>
              <a:rPr lang="ru-RU" sz="1300" dirty="0"/>
              <a:t>В курсе изложены вопросы возникновения учений о безопасности жизнедеятельности человека и защите окружающей его среды. Рассмотрены теоретические основы учения о человеко- и природозащитной деятельности, описаны современный мир опасностей (естественных, антропогенных, техногенных и др.) и проблемы техносферной безопасности. Подробно раскрыты вопросы защиты человека и природы от различных видов опасностей. Рассмотрены мониторинг и контроль опасностей в глобальном масштабе и более подробно в пределах Российской Федерации и отдельных ее территорий, а также государственное управление безопасностью жизнедеятельности человека и защитой окружающей среды.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525"/>
            <a:ext cx="2359089"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960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077218"/>
          </a:xfrm>
          <a:prstGeom prst="rect">
            <a:avLst/>
          </a:prstGeom>
        </p:spPr>
        <p:txBody>
          <a:bodyPr wrap="square">
            <a:spAutoFit/>
          </a:bodyPr>
          <a:lstStyle/>
          <a:p>
            <a:pPr algn="ctr"/>
            <a:r>
              <a:rPr lang="ru-RU" sz="3200" b="1" dirty="0" smtClean="0"/>
              <a:t>ОП.07 </a:t>
            </a:r>
          </a:p>
          <a:p>
            <a:pPr algn="ctr"/>
            <a:r>
              <a:rPr lang="ru-RU" sz="3200" b="1" dirty="0"/>
              <a:t>ЭКОНОМИКА ОТРАСЛИ</a:t>
            </a:r>
          </a:p>
        </p:txBody>
      </p:sp>
    </p:spTree>
    <p:extLst>
      <p:ext uri="{BB962C8B-B14F-4D97-AF65-F5344CB8AC3E}">
        <p14:creationId xmlns:p14="http://schemas.microsoft.com/office/powerpoint/2010/main" val="2064811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82" y="129308"/>
            <a:ext cx="212482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2760" y="116632"/>
            <a:ext cx="6671727" cy="2877711"/>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 учебник / В. Д. Грибов, В. П. Грузинов, В. А. Кузьменко. — Москва : КноРус, </a:t>
            </a:r>
            <a:r>
              <a:rPr lang="ru-RU" sz="1300" b="1" dirty="0" smtClean="0"/>
              <a:t>2023. </a:t>
            </a:r>
            <a:r>
              <a:rPr lang="ru-RU" sz="1300" b="1" dirty="0"/>
              <a:t>— 407 с. — (Среднее профессиональное образование). </a:t>
            </a:r>
            <a:endParaRPr lang="ru-RU" sz="1300" b="1" dirty="0" smtClean="0"/>
          </a:p>
          <a:p>
            <a:pPr algn="just"/>
            <a:endParaRPr lang="ru-RU" sz="1300" dirty="0"/>
          </a:p>
          <a:p>
            <a:pPr algn="just"/>
            <a:r>
              <a:rPr lang="ru-RU" sz="13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a:t>
            </a:r>
            <a:r>
              <a:rPr lang="ru-RU" sz="1200" dirty="0"/>
              <a:t>расчетов.</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04" y="3572833"/>
            <a:ext cx="2105205" cy="316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92760" y="3572833"/>
            <a:ext cx="6671727" cy="2092881"/>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Практикум : учебное пособие / В. Д. Грибов. — Москва : КноРус, </a:t>
            </a:r>
            <a:r>
              <a:rPr lang="ru-RU" sz="1300" b="1" dirty="0" smtClean="0"/>
              <a:t>2024. </a:t>
            </a:r>
            <a:r>
              <a:rPr lang="ru-RU" sz="1300" b="1" dirty="0"/>
              <a:t>— 196 с</a:t>
            </a:r>
            <a:r>
              <a:rPr lang="ru-RU" sz="1300" b="1" dirty="0" smtClean="0"/>
              <a:t>. </a:t>
            </a:r>
            <a:r>
              <a:rPr lang="ru-RU" sz="1300" b="1" dirty="0"/>
              <a:t>— </a:t>
            </a:r>
            <a:r>
              <a:rPr lang="ru-RU" sz="1300" b="1" dirty="0" smtClean="0"/>
              <a:t>(Среднее профессиональное </a:t>
            </a:r>
            <a:r>
              <a:rPr lang="ru-RU" sz="1300" b="1" dirty="0"/>
              <a:t>образование</a:t>
            </a:r>
            <a:r>
              <a:rPr lang="ru-RU" sz="1300" b="1" dirty="0" smtClean="0"/>
              <a:t>).</a:t>
            </a:r>
          </a:p>
          <a:p>
            <a:pPr algn="just"/>
            <a:endParaRPr lang="ru-RU" sz="1300" dirty="0"/>
          </a:p>
          <a:p>
            <a:pPr algn="just"/>
            <a:r>
              <a:rPr lang="ru-RU" sz="13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r>
              <a:rPr lang="ru-RU" sz="1300" dirty="0" smtClean="0"/>
              <a:t> </a:t>
            </a:r>
            <a:endParaRPr lang="ru-RU" sz="1300" dirty="0"/>
          </a:p>
        </p:txBody>
      </p:sp>
    </p:spTree>
    <p:extLst>
      <p:ext uri="{BB962C8B-B14F-4D97-AF65-F5344CB8AC3E}">
        <p14:creationId xmlns:p14="http://schemas.microsoft.com/office/powerpoint/2010/main" val="703762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8565" y="116632"/>
            <a:ext cx="6737931" cy="2092881"/>
          </a:xfrm>
          <a:prstGeom prst="rect">
            <a:avLst/>
          </a:prstGeom>
        </p:spPr>
        <p:txBody>
          <a:bodyPr wrap="square">
            <a:spAutoFit/>
          </a:bodyPr>
          <a:lstStyle/>
          <a:p>
            <a:pPr algn="just"/>
            <a:r>
              <a:rPr lang="ru-RU" sz="1300" b="1" dirty="0"/>
              <a:t>Экономика отрасли</a:t>
            </a:r>
            <a:r>
              <a:rPr lang="ru-RU" sz="1300" dirty="0"/>
              <a:t> </a:t>
            </a:r>
            <a:r>
              <a:rPr lang="ru-RU" sz="1300" b="1" dirty="0"/>
              <a:t>информационных систем</a:t>
            </a:r>
            <a:r>
              <a:rPr lang="ru-RU" sz="1300" dirty="0"/>
              <a:t> : </a:t>
            </a:r>
            <a:r>
              <a:rPr lang="ru-RU" sz="1300" b="1" dirty="0"/>
              <a:t>учебное пособие для СПО / А. Л. Рыжко, Н. А. Рыжко, Н. М. Лобанова, Е. О. Кучинская. — 2-е изд., испр. и доп. — Москва : Издательство Юрайт, </a:t>
            </a:r>
            <a:r>
              <a:rPr lang="ru-RU" sz="1300" b="1" dirty="0" smtClean="0"/>
              <a:t>2024. </a:t>
            </a:r>
            <a:r>
              <a:rPr lang="ru-RU" sz="1300" b="1" dirty="0"/>
              <a:t>— 176 с. — (Профессиональное образование). </a:t>
            </a:r>
            <a:endParaRPr lang="ru-RU" sz="1300" b="1" dirty="0" smtClean="0"/>
          </a:p>
          <a:p>
            <a:pPr algn="just"/>
            <a:endParaRPr lang="ru-RU" sz="1300" dirty="0"/>
          </a:p>
          <a:p>
            <a:pPr algn="just"/>
            <a:r>
              <a:rPr lang="ru-RU" sz="1300" dirty="0"/>
              <a:t>Учебное пособие посвящено экономике информационных систем. В нем дана терминология экономики информационных систем и ее базовые понятия, рассмотрены методы определения затрат в контексте жизненного цикла информационных систем, изложены вопросы финансирования проектов и экономической эффективности информационных систем. </a:t>
            </a:r>
          </a:p>
        </p:txBody>
      </p:sp>
      <p:sp>
        <p:nvSpPr>
          <p:cNvPr id="5" name="Прямоугольник 4"/>
          <p:cNvSpPr/>
          <p:nvPr/>
        </p:nvSpPr>
        <p:spPr>
          <a:xfrm>
            <a:off x="2298565" y="3601166"/>
            <a:ext cx="6703701" cy="2492990"/>
          </a:xfrm>
          <a:prstGeom prst="rect">
            <a:avLst/>
          </a:prstGeom>
        </p:spPr>
        <p:txBody>
          <a:bodyPr wrap="square">
            <a:spAutoFit/>
          </a:bodyPr>
          <a:lstStyle/>
          <a:p>
            <a:pPr algn="just"/>
            <a:r>
              <a:rPr lang="ru-RU" sz="1300" b="1" dirty="0"/>
              <a:t>Фомин В. И.</a:t>
            </a:r>
            <a:r>
              <a:rPr lang="ru-RU" sz="1300" dirty="0"/>
              <a:t>  </a:t>
            </a:r>
            <a:r>
              <a:rPr lang="ru-RU" sz="1300" b="1" dirty="0"/>
              <a:t>Менеджмент: информационный бизнес : учебное пособие для СПО / В. И. Фомин. — </a:t>
            </a:r>
            <a:r>
              <a:rPr lang="ru-RU" sz="1300" b="1" dirty="0" smtClean="0"/>
              <a:t>4-е </a:t>
            </a:r>
            <a:r>
              <a:rPr lang="ru-RU" sz="1300" b="1" dirty="0"/>
              <a:t>изд., испр. и доп. — Москва : Издательство Юрайт, </a:t>
            </a:r>
            <a:r>
              <a:rPr lang="ru-RU" sz="1300" b="1" dirty="0" smtClean="0"/>
              <a:t>2024. </a:t>
            </a:r>
            <a:r>
              <a:rPr lang="ru-RU" sz="1300" b="1" dirty="0"/>
              <a:t>— </a:t>
            </a:r>
            <a:r>
              <a:rPr lang="ru-RU" sz="1300" b="1" dirty="0" smtClean="0"/>
              <a:t>251 </a:t>
            </a:r>
            <a:r>
              <a:rPr lang="ru-RU" sz="1300" b="1" dirty="0"/>
              <a:t>с. — (Профессиональное образование). </a:t>
            </a:r>
            <a:endParaRPr lang="ru-RU" sz="1300" b="1" dirty="0" smtClean="0"/>
          </a:p>
          <a:p>
            <a:pPr algn="just"/>
            <a:endParaRPr lang="ru-RU" sz="1300" dirty="0"/>
          </a:p>
          <a:p>
            <a:pPr algn="just"/>
            <a:r>
              <a:rPr lang="ru-RU" sz="1300" dirty="0"/>
              <a:t>Рассматриваются вопросы становления, развития и функционирования в современных условиях мировой и отечественной индустрии информации, рынка информационных продуктов, технологий и услуг. Раскрыты понятия информационного бизнеса, информационного маркетинга, ценообразования, оценки ресурсов и затрат на предприятиях индустрии информации. Освещены проблемы правовой охраны интеллектуальной и промышленной собственности в индустрии информации, рассмотрены законодательные акты в данной сфере. </a:t>
            </a:r>
          </a:p>
        </p:txBody>
      </p:sp>
      <p:pic>
        <p:nvPicPr>
          <p:cNvPr id="6146" name="Picture 2" descr="Обложка книги МЕНЕДЖМЕНТ: ИНФОРМАЦИОННЫЙ БИЗНЕС Фомин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2028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19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5856"/>
            <a:ext cx="2502062" cy="373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3546" y="116632"/>
            <a:ext cx="6552728" cy="1938992"/>
          </a:xfrm>
          <a:prstGeom prst="rect">
            <a:avLst/>
          </a:prstGeom>
        </p:spPr>
        <p:txBody>
          <a:bodyPr wrap="square">
            <a:spAutoFit/>
          </a:bodyPr>
          <a:lstStyle/>
          <a:p>
            <a:pPr algn="just"/>
            <a:r>
              <a:rPr lang="ru-RU" sz="1200" b="1" dirty="0"/>
              <a:t>Колышкин А. В.</a:t>
            </a:r>
            <a:r>
              <a:rPr lang="ru-RU" sz="1200" dirty="0"/>
              <a:t> </a:t>
            </a:r>
            <a:r>
              <a:rPr lang="ru-RU" sz="1200" b="1" dirty="0"/>
              <a:t>Экономика организации : учебник и практикум для СПО / А. В. Колышкин [и др.] ; под редакцией А. В. Колышкина, С. А. Смирнова. — 2-е изд. — Москва : Издательство Юрайт, 2024. — 498 с. — (Профессиональное образование</a:t>
            </a:r>
            <a:r>
              <a:rPr lang="ru-RU" sz="1200" b="1" dirty="0" smtClean="0"/>
              <a:t>).</a:t>
            </a:r>
          </a:p>
          <a:p>
            <a:pPr algn="just"/>
            <a:endParaRPr lang="ru-RU" sz="1200" b="1" dirty="0"/>
          </a:p>
          <a:p>
            <a:pPr algn="just"/>
            <a:r>
              <a:rPr lang="ru-RU" sz="1200" dirty="0"/>
              <a:t>Удачное сочетание классического подхода к подаче материала и открытости к последним изменениям, происходящим в экономике организации, — важная особенность настоящего курса, способствующая развитию у студентов практического экономического мышления и умения видеть возможности для оптимизации деятельности.</a:t>
            </a:r>
            <a:r>
              <a:rPr lang="ru-RU" sz="1200" dirty="0" smtClean="0"/>
              <a:t> </a:t>
            </a:r>
            <a:endParaRPr lang="ru-RU" sz="1200" dirty="0"/>
          </a:p>
        </p:txBody>
      </p:sp>
      <p:sp>
        <p:nvSpPr>
          <p:cNvPr id="9" name="Прямоугольник 8"/>
          <p:cNvSpPr/>
          <p:nvPr/>
        </p:nvSpPr>
        <p:spPr>
          <a:xfrm>
            <a:off x="2353546" y="3643802"/>
            <a:ext cx="6552728" cy="2677656"/>
          </a:xfrm>
          <a:prstGeom prst="rect">
            <a:avLst/>
          </a:prstGeom>
        </p:spPr>
        <p:txBody>
          <a:bodyPr wrap="square">
            <a:spAutoFit/>
          </a:bodyPr>
          <a:lstStyle/>
          <a:p>
            <a:pPr algn="just"/>
            <a:r>
              <a:rPr lang="ru-RU" sz="1200" b="1" dirty="0"/>
              <a:t>Сергеев А. А. Бизнес-планирование : учебник и практикум для СПО / А. А. Сергеев. — </a:t>
            </a:r>
            <a:r>
              <a:rPr lang="ru-RU" sz="1200" b="1" dirty="0" smtClean="0"/>
              <a:t>5-е </a:t>
            </a:r>
            <a:r>
              <a:rPr lang="ru-RU" sz="1200" b="1" dirty="0"/>
              <a:t>изд., испр. и доп. — Москва : Юрайт, </a:t>
            </a:r>
            <a:r>
              <a:rPr lang="ru-RU" sz="1200" b="1" dirty="0" smtClean="0"/>
              <a:t>2024. </a:t>
            </a:r>
            <a:r>
              <a:rPr lang="ru-RU" sz="1200" b="1" dirty="0"/>
              <a:t>— </a:t>
            </a:r>
            <a:r>
              <a:rPr lang="ru-RU" sz="1200" b="1" dirty="0" smtClean="0"/>
              <a:t>435 </a:t>
            </a:r>
            <a:r>
              <a:rPr lang="ru-RU" sz="1200" b="1" dirty="0"/>
              <a:t>с. — (Профессиональное образование). </a:t>
            </a:r>
            <a:endParaRPr lang="ru-RU" sz="1200" b="1" dirty="0" smtClean="0"/>
          </a:p>
          <a:p>
            <a:pPr algn="just"/>
            <a:endParaRPr lang="ru-RU" sz="1200" dirty="0"/>
          </a:p>
          <a:p>
            <a:pPr algn="just"/>
            <a:r>
              <a:rPr lang="ru-RU" sz="1200" dirty="0"/>
              <a:t>Структура учебника приближена к структуре инвестиционного бизнес-плана - это восемь глав, соответствующих частям бизнес-плана. Каждая глава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 В заключительной главе учебника приведен пример составления бизнес-плана с пояснениями и расчетами.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2" y="3314700"/>
            <a:ext cx="2462066"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01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3046988"/>
          </a:xfrm>
          <a:prstGeom prst="rect">
            <a:avLst/>
          </a:prstGeom>
        </p:spPr>
        <p:txBody>
          <a:bodyPr wrap="square">
            <a:spAutoFit/>
          </a:bodyPr>
          <a:lstStyle/>
          <a:p>
            <a:pPr algn="just"/>
            <a:r>
              <a:rPr lang="ru-RU" sz="1200" b="1" dirty="0"/>
              <a:t>Организация производства. Практический курс : учебное пособие для среднего профессионального образования / И. Н. Иванов [и др.] ; под общей редакцией И. Н. Иванова. — Москва : Издательство Юрайт, 2024. — 334 с.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pic>
        <p:nvPicPr>
          <p:cNvPr id="10242" name="Picture 2" descr="Обложка книги ОРГАНИЗАЦИЯ ПРОИЗВОДСТВА. ПРАКТИЧЕСКИЙ КУРС Под общ. ред. Иванова И. 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1850"/>
            <a:ext cx="2592288" cy="37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5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9050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5106" y="211499"/>
            <a:ext cx="6699381" cy="1892826"/>
          </a:xfrm>
          <a:prstGeom prst="rect">
            <a:avLst/>
          </a:prstGeom>
        </p:spPr>
        <p:txBody>
          <a:bodyPr wrap="square">
            <a:spAutoFit/>
          </a:bodyPr>
          <a:lstStyle/>
          <a:p>
            <a:pPr algn="just"/>
            <a:r>
              <a:rPr lang="ru-RU" sz="1300" b="1" dirty="0"/>
              <a:t>Рудаков А. В.</a:t>
            </a:r>
            <a:r>
              <a:rPr lang="ru-RU" sz="1300" dirty="0"/>
              <a:t> </a:t>
            </a:r>
            <a:r>
              <a:rPr lang="ru-RU" sz="1300" b="1" dirty="0"/>
              <a:t>Операционные системы и среды : учебник / А. В. Рудаков. — Москва : КУРС : ИНФРА-М, </a:t>
            </a:r>
            <a:r>
              <a:rPr lang="ru-RU" sz="1300" b="1" dirty="0" smtClean="0"/>
              <a:t>2024. </a:t>
            </a:r>
            <a:r>
              <a:rPr lang="ru-RU" sz="1300" b="1" dirty="0"/>
              <a:t>— 304 с.  — (Среднее профессиональное образование). </a:t>
            </a:r>
            <a:endParaRPr lang="ru-RU" sz="1300" b="1" dirty="0" smtClean="0"/>
          </a:p>
          <a:p>
            <a:pPr algn="just"/>
            <a:endParaRPr lang="ru-RU" sz="1300" dirty="0"/>
          </a:p>
          <a:p>
            <a:pPr algn="just"/>
            <a:r>
              <a:rPr lang="ru-RU" sz="1300" dirty="0"/>
              <a:t>В учебнике рассматривается история возникновения, современное состояние, архитектура, основные принципы организации и перспективы развития операционных систем. Также в учебнике содержится материал посвященный сервисному программному обеспечению, работе по обслуживанию компьютера и действиям в нештатных ситуациях.</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3" y="3573016"/>
            <a:ext cx="193412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65107" y="3429000"/>
            <a:ext cx="6699380" cy="2939266"/>
          </a:xfrm>
          <a:prstGeom prst="rect">
            <a:avLst/>
          </a:prstGeom>
        </p:spPr>
        <p:txBody>
          <a:bodyPr wrap="square">
            <a:spAutoFit/>
          </a:bodyPr>
          <a:lstStyle/>
          <a:p>
            <a:pPr algn="just"/>
            <a:r>
              <a:rPr lang="ru-RU" sz="1400" b="1" dirty="0"/>
              <a:t>Кириченко А. А. Операционные системы. Практикум : учебное пособие / А. А. Кириченко, С. В. Назаров, Л. П. Гудыно. — Москва : КноРус, 2022. — 372 с. </a:t>
            </a:r>
            <a:endParaRPr lang="ru-RU" sz="1400" b="1" dirty="0" smtClean="0"/>
          </a:p>
          <a:p>
            <a:pPr algn="just"/>
            <a:endParaRPr lang="ru-RU" sz="1300" b="1" dirty="0"/>
          </a:p>
          <a:p>
            <a:pPr algn="just"/>
            <a:r>
              <a:rPr lang="ru-RU" sz="1300" dirty="0"/>
              <a:t>Содержит материал, обеспечивающий проведение практических, лабораторных, семинарских занятий и курсовое проектирование по основам построения и функционирования современных операционных систем. Рассмотрены организация пользовательского интерфейса на основе современной командной оболочки PowerShell, мультипрограммные вычислительные процессы, управление памятью и устройствами, файловые системы. Уделено внимание вопросам безопасности, защите и восстановлению операционных систем и их сетевым возможностям, а также средствам виртуализации и организации множественных прикладных сред.</a:t>
            </a:r>
          </a:p>
        </p:txBody>
      </p:sp>
    </p:spTree>
    <p:extLst>
      <p:ext uri="{BB962C8B-B14F-4D97-AF65-F5344CB8AC3E}">
        <p14:creationId xmlns:p14="http://schemas.microsoft.com/office/powerpoint/2010/main" val="844928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569660"/>
          </a:xfrm>
          <a:prstGeom prst="rect">
            <a:avLst/>
          </a:prstGeom>
        </p:spPr>
        <p:txBody>
          <a:bodyPr wrap="square">
            <a:spAutoFit/>
          </a:bodyPr>
          <a:lstStyle/>
          <a:p>
            <a:pPr algn="ctr"/>
            <a:r>
              <a:rPr lang="ru-RU" sz="3200" b="1" dirty="0" smtClean="0"/>
              <a:t>ОП.08 </a:t>
            </a:r>
          </a:p>
          <a:p>
            <a:pPr algn="ctr"/>
            <a:r>
              <a:rPr lang="ru-RU" sz="3200" b="1" dirty="0"/>
              <a:t>ОСНОВЫ ПРОЕКТИРОВАНИЯ БАЗ ДАННЫХ</a:t>
            </a:r>
          </a:p>
        </p:txBody>
      </p:sp>
    </p:spTree>
    <p:extLst>
      <p:ext uri="{BB962C8B-B14F-4D97-AF65-F5344CB8AC3E}">
        <p14:creationId xmlns:p14="http://schemas.microsoft.com/office/powerpoint/2010/main" val="2232431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16632"/>
            <a:ext cx="6543600" cy="2308324"/>
          </a:xfrm>
          <a:prstGeom prst="rect">
            <a:avLst/>
          </a:prstGeom>
        </p:spPr>
        <p:txBody>
          <a:bodyPr wrap="square">
            <a:spAutoFit/>
          </a:bodyPr>
          <a:lstStyle/>
          <a:p>
            <a:pPr algn="just"/>
            <a:r>
              <a:rPr lang="ru-RU" sz="1200" b="1" dirty="0"/>
              <a:t>Советов Б. Я.</a:t>
            </a:r>
            <a:r>
              <a:rPr lang="ru-RU" sz="1200" dirty="0"/>
              <a:t>  </a:t>
            </a:r>
            <a:r>
              <a:rPr lang="ru-RU" sz="1200" b="1" dirty="0"/>
              <a:t>Базы данных : учебник для СПО / Б. Я. Советов, В. В. Цехановский, В. Д. Чертовской.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403 </a:t>
            </a:r>
            <a:r>
              <a:rPr lang="ru-RU" sz="1200" b="1" dirty="0"/>
              <a:t>с. — (Профессиональное образование). </a:t>
            </a:r>
            <a:endParaRPr lang="ru-RU" sz="1200" b="1" dirty="0" smtClean="0"/>
          </a:p>
          <a:p>
            <a:pPr algn="just"/>
            <a:endParaRPr lang="ru-RU" sz="1200" dirty="0"/>
          </a:p>
          <a:p>
            <a:pPr algn="just"/>
            <a:r>
              <a:rPr lang="ru-RU" sz="1200" dirty="0"/>
              <a:t>Цель данного учебника систематизация и упорядочение имеющегося материала по базам данных. Рассмотрены как устоявшиеся теоретические вопросы, так и новые аспекты, мало или несистемно отраженные в отечественной и переводной литературе (локальные, распределенные, объектно-ориентированные базы данных, их хранилища). Отличительная особенность издания заключается в том, что рассмотрение теоретических вопросов сопровождается компьютерной реализацией, что позволяет лучше понять работу с базами данных. </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66" y="3547345"/>
            <a:ext cx="2124878" cy="312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566033"/>
            <a:ext cx="6543600" cy="1938992"/>
          </a:xfrm>
          <a:prstGeom prst="rect">
            <a:avLst/>
          </a:prstGeom>
        </p:spPr>
        <p:txBody>
          <a:bodyPr wrap="square">
            <a:spAutoFit/>
          </a:bodyPr>
          <a:lstStyle/>
          <a:p>
            <a:pPr algn="just"/>
            <a:r>
              <a:rPr lang="ru-RU" sz="1200" b="1" dirty="0"/>
              <a:t>Федорова Г. Н.</a:t>
            </a:r>
            <a:r>
              <a:rPr lang="ru-RU" sz="1200" dirty="0"/>
              <a:t> </a:t>
            </a:r>
            <a:r>
              <a:rPr lang="ru-RU" sz="1200" b="1" dirty="0"/>
              <a:t>Основы проектирования баз данных: учебник / Г. Н. Федорова. —</a:t>
            </a:r>
            <a:r>
              <a:rPr lang="ru-RU" sz="1200" b="1" dirty="0" smtClean="0"/>
              <a:t> </a:t>
            </a:r>
            <a:r>
              <a:rPr lang="ru-RU" sz="1200" b="1" dirty="0"/>
              <a:t>Москва : ИЦ «Академия», 2020. —</a:t>
            </a:r>
            <a:r>
              <a:rPr lang="ru-RU" sz="1200" b="1" dirty="0" smtClean="0"/>
              <a:t> </a:t>
            </a:r>
            <a:r>
              <a:rPr lang="ru-RU" sz="1200" b="1" dirty="0"/>
              <a:t>224 с.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Учебное издание предназначено для изучения общепрофессиональной дисциплины «Основы проектирования баз данных». </a:t>
            </a:r>
            <a:r>
              <a:rPr lang="ru-RU" sz="1200" dirty="0" smtClean="0"/>
              <a:t>Дана </a:t>
            </a:r>
            <a:r>
              <a:rPr lang="ru-RU" sz="1200" dirty="0"/>
              <a:t>характеристика моделей представления данных. Подробно рассмотрена реляционная модель. Изложены теоретические основы проектирования баз данных. Рассмотрены возможности языка SQL для работы с реляционными базами данных. Материал содержит большое количество примеров, что способствует более глубокому его усвоению.</a:t>
            </a:r>
          </a:p>
        </p:txBody>
      </p:sp>
      <p:pic>
        <p:nvPicPr>
          <p:cNvPr id="11266" name="Picture 2" descr="Обложка книги БАЗЫ ДАННЫХ  Б. Я. Советов,  В. В. Цехановский,  В. Д. Чертовской.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99393"/>
            <a:ext cx="2681635" cy="367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72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7" y="-27383"/>
            <a:ext cx="2212188" cy="359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0" y="188640"/>
            <a:ext cx="6696745" cy="2308324"/>
          </a:xfrm>
          <a:prstGeom prst="rect">
            <a:avLst/>
          </a:prstGeom>
        </p:spPr>
        <p:txBody>
          <a:bodyPr wrap="square">
            <a:spAutoFit/>
          </a:bodyPr>
          <a:lstStyle/>
          <a:p>
            <a:pPr algn="just"/>
            <a:r>
              <a:rPr lang="ru-RU" sz="1200" b="1" dirty="0"/>
              <a:t>Стружкин Н. П.  Базы данных: проектирование : учебник для СПО / Н. П. Стружкин, В. В. Годин. — Москва : Издательство Юрайт, </a:t>
            </a:r>
            <a:r>
              <a:rPr lang="ru-RU" sz="1200" b="1" dirty="0" smtClean="0"/>
              <a:t>2024. </a:t>
            </a:r>
            <a:r>
              <a:rPr lang="ru-RU" sz="1200" b="1" dirty="0"/>
              <a:t>— 477 с. — (Профессиональное образование). </a:t>
            </a:r>
            <a:endParaRPr lang="ru-RU" sz="1200" b="1" dirty="0" smtClean="0"/>
          </a:p>
          <a:p>
            <a:pPr algn="just"/>
            <a:endParaRPr lang="ru-RU" sz="1200" dirty="0"/>
          </a:p>
          <a:p>
            <a:pPr algn="just"/>
            <a:r>
              <a:rPr lang="ru-RU" sz="1200" dirty="0"/>
              <a:t>В курсе дано подробное описание современных подходов к проектированию баз данных, раскрыты основные инструментальные средства. Курс включает в себя основные понятия, термины, методы теории логического и физического моделирования данных. Курс включает большое количество примеров использования инструментальных средств проектирования баз данных, в том числе описательные примеры и графический материал. В курсе в полной мере отражены принципы решения важнейших практических задач создания эффективного контента информационных систем.</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 y="3393463"/>
            <a:ext cx="2482102" cy="359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0" y="3731939"/>
            <a:ext cx="6696746" cy="2492990"/>
          </a:xfrm>
          <a:prstGeom prst="rect">
            <a:avLst/>
          </a:prstGeom>
        </p:spPr>
        <p:txBody>
          <a:bodyPr wrap="square">
            <a:spAutoFit/>
          </a:bodyPr>
          <a:lstStyle/>
          <a:p>
            <a:pPr algn="just"/>
            <a:r>
              <a:rPr lang="ru-RU" sz="1200" b="1" dirty="0"/>
              <a:t>Стружкин Н. П.</a:t>
            </a:r>
            <a:r>
              <a:rPr lang="ru-RU" sz="1200" dirty="0"/>
              <a:t>  </a:t>
            </a:r>
            <a:r>
              <a:rPr lang="ru-RU" sz="1200" b="1" dirty="0"/>
              <a:t>Базы данных: проектирование. Практикум : учебное пособие для СПО / Н. П. Стружкин, В. В. Годин. — Москва : Издательство Юрайт, </a:t>
            </a:r>
            <a:r>
              <a:rPr lang="ru-RU" sz="1200" b="1" dirty="0" smtClean="0"/>
              <a:t>2024. </a:t>
            </a:r>
            <a:r>
              <a:rPr lang="ru-RU" sz="1200" b="1" dirty="0"/>
              <a:t>— 291 с. — (Профессиональное образование). </a:t>
            </a:r>
            <a:endParaRPr lang="ru-RU" sz="1200" b="1" dirty="0" smtClean="0"/>
          </a:p>
          <a:p>
            <a:pPr algn="just"/>
            <a:endParaRPr lang="ru-RU" sz="1200" dirty="0"/>
          </a:p>
          <a:p>
            <a:pPr algn="just"/>
            <a:r>
              <a:rPr lang="ru-RU" sz="1200" dirty="0"/>
              <a:t>В учебном пособии рассматривается практическое применение теоретических основ разработки и реализации баз данных. Данное издание является практикумом к одноименному учебнику авторов. Книга позволяет приобрести практические навыки создания модели базы данных, готовой к внедрению в информационную систему в качестве физической базы данных. В учебном пособии методические материалы представляется набором тестовых заданий, примером заданий для наработки практических навыков и закрепления теоретических знаний, а также творческих заданий по закреплению сведений об особенностях построения и работы баз данных.</a:t>
            </a:r>
          </a:p>
        </p:txBody>
      </p:sp>
    </p:spTree>
    <p:extLst>
      <p:ext uri="{BB962C8B-B14F-4D97-AF65-F5344CB8AC3E}">
        <p14:creationId xmlns:p14="http://schemas.microsoft.com/office/powerpoint/2010/main" val="209068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42101" cy="350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7182" y="166229"/>
            <a:ext cx="6819314" cy="1938992"/>
          </a:xfrm>
          <a:prstGeom prst="rect">
            <a:avLst/>
          </a:prstGeom>
        </p:spPr>
        <p:txBody>
          <a:bodyPr wrap="square">
            <a:spAutoFit/>
          </a:bodyPr>
          <a:lstStyle/>
          <a:p>
            <a:pPr algn="just"/>
            <a:r>
              <a:rPr lang="ru-RU" sz="1200" b="1" dirty="0"/>
              <a:t>Илюшечкин В. М.</a:t>
            </a:r>
            <a:r>
              <a:rPr lang="ru-RU" sz="1200" dirty="0"/>
              <a:t>  </a:t>
            </a:r>
            <a:r>
              <a:rPr lang="ru-RU" sz="1200" b="1" dirty="0"/>
              <a:t>Основы использования и проектирования баз данных : учебник для СПО / В. М. Илюшечкин. — испр. и доп. — Москва : Издательство Юрайт, </a:t>
            </a:r>
            <a:r>
              <a:rPr lang="ru-RU" sz="1200" b="1" dirty="0" smtClean="0"/>
              <a:t>2024. </a:t>
            </a:r>
            <a:r>
              <a:rPr lang="ru-RU" sz="1200" b="1" dirty="0"/>
              <a:t>— 213 с. — (Профессиональное образование). </a:t>
            </a:r>
            <a:endParaRPr lang="ru-RU" sz="1200" b="1" dirty="0" smtClean="0"/>
          </a:p>
          <a:p>
            <a:pPr algn="just"/>
            <a:endParaRPr lang="ru-RU" sz="1200" dirty="0"/>
          </a:p>
          <a:p>
            <a:pPr algn="just"/>
            <a:r>
              <a:rPr lang="ru-RU" sz="1200" dirty="0"/>
              <a:t>В учебнике содержатся теоретические и практические сведения о современных системах управления базами данных (СУБД), об использовании и проектировании баз данных. Рассматриваются языковые и программные средства СУБД и систем автоматизации проектирования баз данных. Приведены примеры создания инфологических и даталогических моделей, позволяющие студентам научиться проектировать базы данных.</a:t>
            </a:r>
          </a:p>
        </p:txBody>
      </p:sp>
      <p:pic>
        <p:nvPicPr>
          <p:cNvPr id="4" name="Picture 4" descr="https://znanium.com/cover/1190/11906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05069"/>
            <a:ext cx="2057838" cy="31202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48464" y="3405069"/>
            <a:ext cx="6788032" cy="2677656"/>
          </a:xfrm>
          <a:prstGeom prst="rect">
            <a:avLst/>
          </a:prstGeom>
        </p:spPr>
        <p:txBody>
          <a:bodyPr wrap="square">
            <a:spAutoFit/>
          </a:bodyPr>
          <a:lstStyle/>
          <a:p>
            <a:pPr algn="just"/>
            <a:r>
              <a:rPr lang="ru-RU" sz="1200" b="1" dirty="0"/>
              <a:t>Голицына О. Л.</a:t>
            </a:r>
            <a:r>
              <a:rPr lang="ru-RU" sz="1200" dirty="0"/>
              <a:t> </a:t>
            </a:r>
            <a:r>
              <a:rPr lang="ru-RU" sz="1200" b="1" dirty="0"/>
              <a:t>Основы проектирования баз данных : учебное пособие / О. Л. Голицына, Т. Л. Партыка, И. И. Попов. — 2-е изд., перераб. и доп. — Москва : ФОРУМ : ИНФРА-М, 2021. — 416 с.  — (Среднее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основные подходы и направления развития систем баз данных. Анализируются классические машинно-ориентированные формы представления информации и данных. Рассматриваются типовые модели физической и логической организации данных. Исследуется архитектура средств доступа к данным. На примере системы FoxPro (система программирования с элементами СУБД) иллюстрируются практические аспекты разработки фактографических и документальных информационных систем. Достаточно подробно описываются возможности SQL как базового языка для профессиональной работы с реляционными базами данных. Необходимое внимание уделяется проблемам моделирования и проектирования баз данных. </a:t>
            </a:r>
          </a:p>
        </p:txBody>
      </p:sp>
    </p:spTree>
    <p:extLst>
      <p:ext uri="{BB962C8B-B14F-4D97-AF65-F5344CB8AC3E}">
        <p14:creationId xmlns:p14="http://schemas.microsoft.com/office/powerpoint/2010/main" val="230436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znanium.com/cover/1189/1189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29" y="137533"/>
            <a:ext cx="2167123" cy="31139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31098" y="147938"/>
            <a:ext cx="6653336" cy="2492990"/>
          </a:xfrm>
          <a:prstGeom prst="rect">
            <a:avLst/>
          </a:prstGeom>
        </p:spPr>
        <p:txBody>
          <a:bodyPr wrap="square">
            <a:spAutoFit/>
          </a:bodyPr>
          <a:lstStyle/>
          <a:p>
            <a:pPr algn="just"/>
            <a:r>
              <a:rPr lang="ru-RU" sz="1200" b="1" dirty="0"/>
              <a:t>Шустова Л. И.</a:t>
            </a:r>
            <a:r>
              <a:rPr lang="ru-RU" sz="1200" dirty="0"/>
              <a:t> </a:t>
            </a:r>
            <a:r>
              <a:rPr lang="ru-RU" sz="1200" b="1" dirty="0"/>
              <a:t>Базы данных : учебник / Л. И. Шустова, О. В. Тараканов. — Москва : ИНФРА-М, 2021. — 304 с.   — (Среднее профессиональное образование</a:t>
            </a:r>
            <a:r>
              <a:rPr lang="ru-RU" sz="1200" b="1" dirty="0" smtClean="0"/>
              <a:t>).</a:t>
            </a:r>
          </a:p>
          <a:p>
            <a:pPr algn="just"/>
            <a:endParaRPr lang="ru-RU" sz="1200" dirty="0"/>
          </a:p>
          <a:p>
            <a:pPr algn="just"/>
            <a:r>
              <a:rPr lang="ru-RU" sz="1200" dirty="0"/>
              <a:t>Учебник предназначен для изучения основ проектирования и реализации реляционных баз данных. Достаточно подробно рассматриваются фундаментальные понятия и принципы организации моделей данных «сущность - связь» и реляционной модели данных, включающие в себя основные характеристики структурных компонентов, манипуляционную и целостную части с использованием элементов теории множеств, реляционной алгебры и реляционного исчисления. Описаны основные этапы создания и использования системы базы данных: определение семантических зависимостей на разных уровнях абстракции; проектирование с учетом принципов нормализации; реализация и сопровождение с использованием декларативного языка. </a:t>
            </a:r>
          </a:p>
        </p:txBody>
      </p:sp>
      <p:sp>
        <p:nvSpPr>
          <p:cNvPr id="3" name="Прямоугольник 2"/>
          <p:cNvSpPr/>
          <p:nvPr/>
        </p:nvSpPr>
        <p:spPr>
          <a:xfrm>
            <a:off x="2311152" y="3499063"/>
            <a:ext cx="6653336" cy="2123658"/>
          </a:xfrm>
          <a:prstGeom prst="rect">
            <a:avLst/>
          </a:prstGeom>
        </p:spPr>
        <p:txBody>
          <a:bodyPr wrap="square">
            <a:spAutoFit/>
          </a:bodyPr>
          <a:lstStyle/>
          <a:p>
            <a:pPr algn="just"/>
            <a:r>
              <a:rPr lang="ru-RU" sz="1200" b="1" dirty="0"/>
              <a:t>Кумскова И. А.</a:t>
            </a:r>
            <a:r>
              <a:rPr lang="ru-RU" sz="1200" dirty="0"/>
              <a:t> </a:t>
            </a:r>
            <a:r>
              <a:rPr lang="ru-RU" sz="1200" b="1" dirty="0"/>
              <a:t>Базы данных : учебник / И. А. Кумскова. — Москва : КноРус, </a:t>
            </a:r>
            <a:r>
              <a:rPr lang="ru-RU" sz="1200" b="1" dirty="0" smtClean="0"/>
              <a:t>2024. </a:t>
            </a:r>
            <a:r>
              <a:rPr lang="ru-RU" sz="1200" b="1" dirty="0"/>
              <a:t>— </a:t>
            </a:r>
            <a:r>
              <a:rPr lang="ru-RU" sz="1200" b="1" dirty="0" smtClean="0"/>
              <a:t>400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Рассматриваются вопросы последовательной нормализации отношений, построения ER-модели и использования CASE-систем при проектировании. Описаны технологии организации процессов обработки информации в базе данных с использованием структурного языка программирования, языка SQL и визуальных средств среды Visual FoxPro. Представлены возможности встроенных средств среды разработки Visual FoxPro по аспектам управления базой данных, защите базы данных, реализации многопользовательского режима работы с базой данных.</a:t>
            </a:r>
            <a:r>
              <a:rPr lang="ru-RU" sz="1200" dirty="0" smtClean="0"/>
              <a:t> </a:t>
            </a:r>
            <a:endParaRPr lang="ru-RU" sz="1200"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29" y="3497264"/>
            <a:ext cx="2167123" cy="3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042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569660"/>
          </a:xfrm>
          <a:prstGeom prst="rect">
            <a:avLst/>
          </a:prstGeom>
        </p:spPr>
        <p:txBody>
          <a:bodyPr wrap="square">
            <a:spAutoFit/>
          </a:bodyPr>
          <a:lstStyle/>
          <a:p>
            <a:pPr algn="ctr"/>
            <a:r>
              <a:rPr lang="ru-RU" sz="3200" b="1" dirty="0" smtClean="0"/>
              <a:t>ОП.09 </a:t>
            </a:r>
          </a:p>
          <a:p>
            <a:pPr algn="ctr"/>
            <a:r>
              <a:rPr lang="ru-RU" sz="3200" b="1" dirty="0"/>
              <a:t>СТАНДАРТИЗАЦИЯ, СЕРТИФИКАЦИЯ И ТЕХНИЧЕСКОЕ ДОКУМЕНТОВЕДЕНИЕ</a:t>
            </a:r>
          </a:p>
        </p:txBody>
      </p:sp>
    </p:spTree>
    <p:extLst>
      <p:ext uri="{BB962C8B-B14F-4D97-AF65-F5344CB8AC3E}">
        <p14:creationId xmlns:p14="http://schemas.microsoft.com/office/powerpoint/2010/main" val="2164878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39"/>
            <a:ext cx="2099957" cy="337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88640"/>
            <a:ext cx="6696744" cy="3416320"/>
          </a:xfrm>
          <a:prstGeom prst="rect">
            <a:avLst/>
          </a:prstGeom>
        </p:spPr>
        <p:txBody>
          <a:bodyPr wrap="square">
            <a:spAutoFit/>
          </a:bodyPr>
          <a:lstStyle/>
          <a:p>
            <a:pPr algn="just"/>
            <a:r>
              <a:rPr lang="ru-RU" sz="1200" b="1" dirty="0"/>
              <a:t>Проектирование информационных систем. Стандартизация, техническое документирование информационных систем : учебное пособие для СПО / Т. В. Гвоздева, Б. А. Баллод. — 2-е изд., стер. — Санкт-Петербург : Лань, 2021. — 216 с. — </a:t>
            </a:r>
            <a:r>
              <a:rPr lang="ru-RU" sz="1200" b="1" dirty="0" smtClean="0"/>
              <a:t>(Среднее профессиональное </a:t>
            </a:r>
            <a:r>
              <a:rPr lang="ru-RU" sz="1200" b="1" dirty="0"/>
              <a:t>образование). </a:t>
            </a:r>
          </a:p>
          <a:p>
            <a:pPr algn="just"/>
            <a:endParaRPr lang="ru-RU" sz="1200" dirty="0"/>
          </a:p>
          <a:p>
            <a:pPr algn="just"/>
            <a:r>
              <a:rPr lang="ru-RU" sz="1200" dirty="0"/>
              <a:t>Учебное пособие посвящено вопросам стандартизации процессов разработки и проектирования информационных систем и </a:t>
            </a:r>
            <a:r>
              <a:rPr lang="ru-RU" sz="1200" dirty="0" smtClean="0"/>
              <a:t>технологий</a:t>
            </a:r>
            <a:r>
              <a:rPr lang="ru-RU" sz="1200" dirty="0"/>
              <a:t>. В пособии приведена классификация информационных систем и базовых информационных технологий (ИТ), рассматриваются характеристики и принципы их стандартизации как на национальном, так и международном уровне, а также деятельность по сертификации и лицензированию информационных процессов, продуктов и услуг. </a:t>
            </a:r>
            <a:r>
              <a:rPr lang="ru-RU" sz="1200" dirty="0" smtClean="0"/>
              <a:t>Подробно </a:t>
            </a:r>
            <a:r>
              <a:rPr lang="ru-RU" sz="1200" dirty="0"/>
              <a:t>рассмотрены вопросы взаимосвязи между требованиями нормативных документов и процессами разработки и проектирования ин-формационных систем в соответствии со сферами их применения. Представлена нормативная схема документирования процессов </a:t>
            </a:r>
            <a:r>
              <a:rPr lang="ru-RU" sz="1200" dirty="0" smtClean="0"/>
              <a:t>разработки </a:t>
            </a:r>
            <a:r>
              <a:rPr lang="ru-RU" sz="1200" dirty="0"/>
              <a:t>информационных систем и последовательность действий по подготовке технических документов проекта на основе требований отечественных стандартов 2, 19 и 34 группы. </a:t>
            </a:r>
          </a:p>
        </p:txBody>
      </p:sp>
      <p:sp>
        <p:nvSpPr>
          <p:cNvPr id="4" name="Прямоугольник 3"/>
          <p:cNvSpPr/>
          <p:nvPr/>
        </p:nvSpPr>
        <p:spPr>
          <a:xfrm>
            <a:off x="2339752" y="3568523"/>
            <a:ext cx="6696744" cy="2492990"/>
          </a:xfrm>
          <a:prstGeom prst="rect">
            <a:avLst/>
          </a:prstGeom>
        </p:spPr>
        <p:txBody>
          <a:bodyPr wrap="square">
            <a:spAutoFit/>
          </a:bodyPr>
          <a:lstStyle/>
          <a:p>
            <a:pPr algn="just"/>
            <a:endParaRPr lang="ru-RU" sz="1200" b="1" dirty="0" smtClean="0"/>
          </a:p>
          <a:p>
            <a:pPr algn="just"/>
            <a:r>
              <a:rPr lang="ru-RU" sz="1200" b="1" dirty="0" smtClean="0"/>
              <a:t>Ляпина </a:t>
            </a:r>
            <a:r>
              <a:rPr lang="ru-RU" sz="1200" b="1" dirty="0"/>
              <a:t>О. П.</a:t>
            </a:r>
            <a:r>
              <a:rPr lang="ru-RU" sz="1200" dirty="0"/>
              <a:t> </a:t>
            </a:r>
            <a:r>
              <a:rPr lang="ru-RU" sz="1200" b="1" dirty="0"/>
              <a:t>Стандартизация, сертификация и техническое документоведение : учебник / О. П. Ляпина. — Москва : Академия, 2020. — 208 с. — (Профессиональное образование). </a:t>
            </a:r>
          </a:p>
          <a:p>
            <a:pPr algn="just"/>
            <a:endParaRPr lang="ru-RU" sz="1200" b="1" dirty="0" smtClean="0"/>
          </a:p>
          <a:p>
            <a:pPr algn="just"/>
            <a:r>
              <a:rPr lang="ru-RU" sz="1200" dirty="0" smtClean="0"/>
              <a:t>Учебное </a:t>
            </a:r>
            <a:r>
              <a:rPr lang="ru-RU" sz="1200" dirty="0"/>
              <a:t>издание предназначено для изучения общепрофессиональной дисциплины «Стандартизация, сертификация и техническое документоведение</a:t>
            </a:r>
            <a:r>
              <a:rPr lang="ru-RU" sz="1200" dirty="0" smtClean="0"/>
              <a:t>». Приведены </a:t>
            </a:r>
            <a:r>
              <a:rPr lang="ru-RU" sz="1200" dirty="0"/>
              <a:t>основные термины, понятия и методы в области стандартизации, сертификации программных средств и информационных систем управления. Рассмотрены российские и международные стандарты в области организации разработки, эксплуатации и оценки качества информационных продуктов и услуг, принципы их применения и практический опыт разработки информационных продуктов.</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3717031"/>
            <a:ext cx="2099957" cy="295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274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4156" y="135225"/>
            <a:ext cx="6555130" cy="2308324"/>
          </a:xfrm>
          <a:prstGeom prst="rect">
            <a:avLst/>
          </a:prstGeom>
        </p:spPr>
        <p:txBody>
          <a:bodyPr wrap="square">
            <a:spAutoFit/>
          </a:bodyPr>
          <a:lstStyle/>
          <a:p>
            <a:pPr algn="just"/>
            <a:r>
              <a:rPr lang="ru-RU" sz="1200" b="1" dirty="0"/>
              <a:t>Бардаев Э. А. Документоведение: учебник / Э. А. Бардаев, А. В. Кравченко, Г. А. Шевцова. —</a:t>
            </a:r>
            <a:r>
              <a:rPr lang="ru-RU" sz="1200" b="1" dirty="0" smtClean="0"/>
              <a:t> </a:t>
            </a:r>
            <a:r>
              <a:rPr lang="ru-RU" sz="1200" b="1" dirty="0"/>
              <a:t>Москва : ИЦ «Академия», 2020. —</a:t>
            </a:r>
            <a:r>
              <a:rPr lang="ru-RU" sz="1200" b="1" dirty="0" smtClean="0"/>
              <a:t> </a:t>
            </a:r>
            <a:r>
              <a:rPr lang="ru-RU" sz="1200" b="1" dirty="0"/>
              <a:t>192 с.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smtClean="0"/>
              <a:t>Рассмотрены </a:t>
            </a:r>
            <a:r>
              <a:rPr lang="ru-RU" sz="1200" dirty="0"/>
              <a:t>сущность, роль и значение документов в человеческом обществе, документы как информация, сведения, сообщения и информационные ресурсы, документационное обеспечение функционального процесса в организации, документооборот, способы и средства документирования, структура документа, его составление и оформление, классификация документов и систем документации. Освещены методика регламентации состава конфиденциальных документов, работа с ними и современные методы использования компьютерных информационных технологий.</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1" y="116632"/>
            <a:ext cx="2169148" cy="309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53" y="3425087"/>
            <a:ext cx="2171696" cy="333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4156" y="3425087"/>
            <a:ext cx="6555129" cy="1938992"/>
          </a:xfrm>
          <a:prstGeom prst="rect">
            <a:avLst/>
          </a:prstGeom>
        </p:spPr>
        <p:txBody>
          <a:bodyPr wrap="square">
            <a:spAutoFit/>
          </a:bodyPr>
          <a:lstStyle/>
          <a:p>
            <a:pPr algn="just"/>
            <a:r>
              <a:rPr lang="ru-RU" sz="1200" b="1" dirty="0"/>
              <a:t>Шишмарев В. Ю.</a:t>
            </a:r>
            <a:r>
              <a:rPr lang="ru-RU" sz="1200" dirty="0"/>
              <a:t> </a:t>
            </a:r>
            <a:r>
              <a:rPr lang="ru-RU" sz="1200" b="1" dirty="0"/>
              <a:t>Метрология, стандартизация и сертификация : учебник / В. Ю. Шишмарев. — Москва : КноРус, </a:t>
            </a:r>
            <a:r>
              <a:rPr lang="ru-RU" sz="1200" b="1" dirty="0" smtClean="0"/>
              <a:t>2024.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Изложены основные нормативные, организационные, научно-методические и юридические положения современных стандартов, касающиеся технического регулирования, метрологии, стандартизации, сертификации, деклараций соответствия и оценки качества в Российской Федерации и на международном уровне; введен раздел, посвященный современным вопросам технического регулирования.</a:t>
            </a:r>
          </a:p>
        </p:txBody>
      </p:sp>
    </p:spTree>
    <p:extLst>
      <p:ext uri="{BB962C8B-B14F-4D97-AF65-F5344CB8AC3E}">
        <p14:creationId xmlns:p14="http://schemas.microsoft.com/office/powerpoint/2010/main" val="1510356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74509"/>
            <a:ext cx="6678487" cy="2123658"/>
          </a:xfrm>
          <a:prstGeom prst="rect">
            <a:avLst/>
          </a:prstGeom>
        </p:spPr>
        <p:txBody>
          <a:bodyPr wrap="square">
            <a:spAutoFit/>
          </a:bodyPr>
          <a:lstStyle/>
          <a:p>
            <a:pPr algn="just"/>
            <a:r>
              <a:rPr lang="ru-RU" sz="1200" b="1" dirty="0"/>
              <a:t>Документоведение</a:t>
            </a:r>
            <a:r>
              <a:rPr lang="ru-RU" sz="1200" dirty="0"/>
              <a:t> </a:t>
            </a:r>
            <a:r>
              <a:rPr lang="ru-RU" sz="1200" b="1" dirty="0"/>
              <a:t>: учебник и практикум для СПО / Л. А. Доронина [и др.] ; под редакцией Л. А. Дорониной.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336 </a:t>
            </a:r>
            <a:r>
              <a:rPr lang="ru-RU" sz="1200" b="1" dirty="0"/>
              <a:t>с. — (Профессиональное образование). </a:t>
            </a:r>
            <a:endParaRPr lang="ru-RU" sz="1200" b="1" dirty="0" smtClean="0"/>
          </a:p>
          <a:p>
            <a:pPr algn="just"/>
            <a:endParaRPr lang="ru-RU" sz="1200" dirty="0"/>
          </a:p>
          <a:p>
            <a:pPr algn="just"/>
            <a:r>
              <a:rPr lang="ru-RU" sz="1200" dirty="0"/>
              <a:t>Данный учебник посвящен современному документоведению, его теоретическим и практическим основам. Книга содержит подробный материал о функциях и свойствах документа, понятиях стандартизации, унификации, классификации систем документации. В издании приведены основные законодательные и нормативно-методические акты Российской Федерации, правила составления и оформления различных видов документов. Обширное приложение включает образцы современной управленческой документации.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65527"/>
            <a:ext cx="2160240" cy="316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665527"/>
            <a:ext cx="6750496" cy="1938992"/>
          </a:xfrm>
          <a:prstGeom prst="rect">
            <a:avLst/>
          </a:prstGeom>
        </p:spPr>
        <p:txBody>
          <a:bodyPr wrap="square">
            <a:spAutoFit/>
          </a:bodyPr>
          <a:lstStyle/>
          <a:p>
            <a:pPr algn="just"/>
            <a:r>
              <a:rPr lang="ru-RU" sz="1200" b="1" dirty="0"/>
              <a:t>Канке А. А. Метрология, стандартизация, сертификация : учебник / А</a:t>
            </a:r>
            <a:r>
              <a:rPr lang="ru-RU" sz="1200" b="1" dirty="0" smtClean="0"/>
              <a:t>. А</a:t>
            </a:r>
            <a:r>
              <a:rPr lang="ru-RU" sz="1200" b="1" dirty="0"/>
              <a:t>. Канке, И</a:t>
            </a:r>
            <a:r>
              <a:rPr lang="ru-RU" sz="1200" b="1" dirty="0" smtClean="0"/>
              <a:t>. П</a:t>
            </a:r>
            <a:r>
              <a:rPr lang="ru-RU" sz="1200" b="1" dirty="0"/>
              <a:t>. Кошевая. — 2-е изд., перераб. и доп. — Москва : ИНФРА-М, 2023. — 363 с. — (Среднее профессиональное образование). </a:t>
            </a:r>
            <a:endParaRPr lang="ru-RU" sz="1200" b="1" dirty="0" smtClean="0"/>
          </a:p>
          <a:p>
            <a:pPr algn="just"/>
            <a:endParaRPr lang="ru-RU" sz="1200" dirty="0"/>
          </a:p>
          <a:p>
            <a:pPr algn="just"/>
            <a:r>
              <a:rPr lang="ru-RU" sz="1200" dirty="0"/>
              <a:t>В учебнике охватываются новейшие аспекты развития метрологии, стандартизации и сертификации в результате реформирования системы технического регулирования в Российской Федерации. Изложены базовые понятия в области метрологии, стандартизации и сертификации, раскрыто содержание обеспечивающих подсистем, характеризующих полный спектр инструментов и способов осуществления основных процедур. </a:t>
            </a:r>
          </a:p>
        </p:txBody>
      </p:sp>
      <p:pic>
        <p:nvPicPr>
          <p:cNvPr id="12290" name="Picture 2" descr="Обложка книги ДОКУМЕНТОВЕДЕНИЕ Под ред. Дорониной Л.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1"/>
            <a:ext cx="2608980" cy="383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42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13602" y="116632"/>
            <a:ext cx="6782833" cy="2308324"/>
          </a:xfrm>
          <a:prstGeom prst="rect">
            <a:avLst/>
          </a:prstGeom>
        </p:spPr>
        <p:txBody>
          <a:bodyPr wrap="square">
            <a:spAutoFit/>
          </a:bodyPr>
          <a:lstStyle/>
          <a:p>
            <a:pPr algn="just"/>
            <a:r>
              <a:rPr lang="ru-RU" sz="1200" b="1" dirty="0"/>
              <a:t>Сергеев А. Г.</a:t>
            </a:r>
            <a:r>
              <a:rPr lang="ru-RU" sz="1200" dirty="0"/>
              <a:t>  </a:t>
            </a:r>
            <a:r>
              <a:rPr lang="ru-RU" sz="1200" b="1" dirty="0"/>
              <a:t>Стандартизация и сертификация : учебник и практикум для СПО / А. Г. Сергеев, В. В. Терегеря. — 4-е изд., перераб. и доп.</a:t>
            </a:r>
            <a:r>
              <a:rPr lang="ru-RU" sz="1200" dirty="0"/>
              <a:t> </a:t>
            </a:r>
            <a:r>
              <a:rPr lang="ru-RU" sz="1200" b="1" dirty="0" smtClean="0"/>
              <a:t>— </a:t>
            </a:r>
            <a:r>
              <a:rPr lang="ru-RU" sz="1200" b="1" dirty="0"/>
              <a:t>Москва : Издательство Юрайт, </a:t>
            </a:r>
            <a:r>
              <a:rPr lang="ru-RU" sz="1200" b="1" dirty="0" smtClean="0"/>
              <a:t>2024. </a:t>
            </a:r>
            <a:r>
              <a:rPr lang="ru-RU" sz="1200" b="1" dirty="0"/>
              <a:t>— </a:t>
            </a:r>
            <a:r>
              <a:rPr lang="ru-RU" sz="1200" b="1" dirty="0" smtClean="0"/>
              <a:t>348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средства и методы проведения работ по различным видам стандартизации и сертификации. Изложены научно-технические, нормативно-методические и организационные основы стандартизации и сертификации продукции и услуг. С целью гармонизации работ в области стандартизации и сертификации подробно рассмотрены методология и практика сертификации за рубежом. Приведено большое число примеров и справочных данных в виде таблиц и диаграмм. После каждой главы даются контрольные вопросы и задания.</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 y="3321029"/>
            <a:ext cx="2224796" cy="35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13603" y="3574986"/>
            <a:ext cx="6801455" cy="3046988"/>
          </a:xfrm>
          <a:prstGeom prst="rect">
            <a:avLst/>
          </a:prstGeom>
        </p:spPr>
        <p:txBody>
          <a:bodyPr wrap="square">
            <a:spAutoFit/>
          </a:bodyPr>
          <a:lstStyle/>
          <a:p>
            <a:pPr algn="just"/>
            <a:r>
              <a:rPr lang="ru-RU" sz="1200" b="1" dirty="0"/>
              <a:t>Райкова Е. Ю.</a:t>
            </a:r>
            <a:r>
              <a:rPr lang="ru-RU" sz="1200" dirty="0"/>
              <a:t>  </a:t>
            </a:r>
            <a:r>
              <a:rPr lang="ru-RU" sz="1200" b="1" dirty="0"/>
              <a:t>Стандартизация, метрология, подтверждение соответствия : учебник для СПО / Е. Ю. Райкова. — Москва : Издательство Юрайт, </a:t>
            </a:r>
            <a:r>
              <a:rPr lang="ru-RU" sz="1200" b="1" dirty="0" smtClean="0"/>
              <a:t>2024. </a:t>
            </a:r>
            <a:r>
              <a:rPr lang="ru-RU" sz="1200" b="1" dirty="0"/>
              <a:t>— 349 с. — (Профессиональное образование). </a:t>
            </a:r>
            <a:endParaRPr lang="ru-RU" sz="1200" b="1" dirty="0" smtClean="0"/>
          </a:p>
          <a:p>
            <a:pPr algn="just"/>
            <a:endParaRPr lang="ru-RU" sz="1200" dirty="0"/>
          </a:p>
          <a:p>
            <a:pPr algn="just"/>
            <a:r>
              <a:rPr lang="ru-RU" sz="1200" dirty="0"/>
              <a:t>Учебник содержит обобщенный материал по вопросам стандартизации, оценочной деятельности, метрологического надзора и контроля. Подробно рассмотрены вопросы организации процедур, подтверждающих соответствие с учетом изменений, происходящих в экономике в связи со вступлением России в ВТО. Освещены практические вопросы, связанные с техническим регулированием и стандартизацией, а также документы, сопровождающие эту деятельность на различных уровнях, современные подходы в оценочной деятельности, порядок проведения процедуры подтверждения соответствия, методики поверки и калибровки. Материал учебника актуализирован в связи с принятием новых технических регламентов Российской Федерации и Таможенного союза и новых национальных стандартов. В конце каждой главы представлены вопросы и задания, которые помогут учащимся осуществить контроль знаний.</a:t>
            </a:r>
          </a:p>
        </p:txBody>
      </p:sp>
      <p:pic>
        <p:nvPicPr>
          <p:cNvPr id="13314" name="Picture 2" descr="Обложка книги СТАНДАРТИЗАЦИЯ И СЕРТИФИКАЦИЯ Сергеев А. Г., Терегеря В.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48" y="-187789"/>
            <a:ext cx="2501500" cy="363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2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7034" y="188640"/>
            <a:ext cx="6575446" cy="2492990"/>
          </a:xfrm>
          <a:prstGeom prst="rect">
            <a:avLst/>
          </a:prstGeom>
        </p:spPr>
        <p:txBody>
          <a:bodyPr wrap="square">
            <a:spAutoFit/>
          </a:bodyPr>
          <a:lstStyle/>
          <a:p>
            <a:pPr algn="just"/>
            <a:r>
              <a:rPr lang="ru-RU" sz="1300" b="1" dirty="0" smtClean="0"/>
              <a:t>Операционные </a:t>
            </a:r>
            <a:r>
              <a:rPr lang="ru-RU" sz="1300" b="1" dirty="0"/>
              <a:t>системы. Основы UNIX : учебное пособие / А. Б. Вавренюк, О. К. Курышева, С. В. Кутепов, В. В. Макаров. — Москва : ИНФРА-М, </a:t>
            </a:r>
            <a:r>
              <a:rPr lang="ru-RU" sz="1300" b="1" dirty="0" smtClean="0"/>
              <a:t>2023. </a:t>
            </a:r>
            <a:r>
              <a:rPr lang="ru-RU" sz="1300" b="1" dirty="0"/>
              <a:t>— 160 с. — (Среднее профессиональное образование). </a:t>
            </a:r>
            <a:endParaRPr lang="ru-RU" sz="1300" b="1" dirty="0" smtClean="0"/>
          </a:p>
          <a:p>
            <a:pPr algn="just"/>
            <a:endParaRPr lang="ru-RU" sz="1300" b="1" dirty="0"/>
          </a:p>
          <a:p>
            <a:pPr algn="just"/>
            <a:r>
              <a:rPr lang="ru-RU" sz="1300" dirty="0"/>
              <a:t>В учебном пособии рассматриваются основы командного интерфейса операционных систем семейства UNIX. Большое внимание уделено практическому использованию команд системы и возможностей языка программирования, предоставляемых оболочкой shell. В пособие включены также некоторые разделы, посвященные основам администрирования и сетевым средствам ОС. В конце каждого раздела находятся вопросы для самоконтроля, в приложении содержится большое количество примеров написания shell-процедур. </a:t>
            </a:r>
          </a:p>
        </p:txBody>
      </p:sp>
    </p:spTree>
    <p:extLst>
      <p:ext uri="{BB962C8B-B14F-4D97-AF65-F5344CB8AC3E}">
        <p14:creationId xmlns:p14="http://schemas.microsoft.com/office/powerpoint/2010/main" val="2844789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04" y="2276872"/>
            <a:ext cx="1520299"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79711" y="332656"/>
            <a:ext cx="6961435" cy="5632311"/>
          </a:xfrm>
          <a:prstGeom prst="rect">
            <a:avLst/>
          </a:prstGeom>
        </p:spPr>
        <p:txBody>
          <a:bodyPr wrap="square">
            <a:spAutoFit/>
          </a:bodyPr>
          <a:lstStyle/>
          <a:p>
            <a:pPr algn="just"/>
            <a:r>
              <a:rPr lang="ru-RU" sz="1200" b="1" dirty="0"/>
              <a:t>Радкевич  Я. М.</a:t>
            </a:r>
            <a:r>
              <a:rPr lang="ru-RU" sz="1200" dirty="0"/>
              <a:t>  </a:t>
            </a:r>
            <a:r>
              <a:rPr lang="ru-RU" sz="1200" b="1" dirty="0"/>
              <a:t>Метрология, стандартизация и сертификация в 3 ч. Часть 1. Метрология : учебник для СПО / Я. М. Радкевич, А. Г. Схиртладзе. — 5-е изд., перераб. и доп. — Москва : Издательство Юрайт, </a:t>
            </a:r>
            <a:r>
              <a:rPr lang="ru-RU" sz="1200" b="1" dirty="0" smtClean="0"/>
              <a:t>2024. </a:t>
            </a:r>
            <a:r>
              <a:rPr lang="ru-RU" sz="1200" b="1" dirty="0"/>
              <a:t>— 235 с. — (Профессиональное образование). </a:t>
            </a:r>
          </a:p>
          <a:p>
            <a:pPr algn="just"/>
            <a:endParaRPr lang="ru-RU" sz="1200" b="1" dirty="0" smtClean="0"/>
          </a:p>
          <a:p>
            <a:pPr algn="just"/>
            <a:endParaRPr lang="ru-RU" sz="1200" b="1" dirty="0"/>
          </a:p>
          <a:p>
            <a:pPr algn="just"/>
            <a:r>
              <a:rPr lang="ru-RU" sz="1200" b="1" dirty="0" smtClean="0"/>
              <a:t>Радкевич  </a:t>
            </a:r>
            <a:r>
              <a:rPr lang="ru-RU" sz="1200" b="1" dirty="0"/>
              <a:t>Я. М.</a:t>
            </a:r>
            <a:r>
              <a:rPr lang="ru-RU" sz="1200" dirty="0"/>
              <a:t> </a:t>
            </a:r>
            <a:r>
              <a:rPr lang="ru-RU" sz="1200" b="1" dirty="0"/>
              <a:t>Метрология, стандартизация и сертификация в 3 ч. Часть 2. Стандартизация : учебник для СПО / Я. М. Радкевич, А. Г. Схиртладзе. — 5-е изд., перераб. и доп. — Москва : Издательство Юрайт, </a:t>
            </a:r>
            <a:r>
              <a:rPr lang="ru-RU" sz="1200" b="1" dirty="0" smtClean="0"/>
              <a:t>2024. </a:t>
            </a:r>
            <a:r>
              <a:rPr lang="ru-RU" sz="1200" b="1" dirty="0"/>
              <a:t>— 481 с. — (Профессиональное образование). </a:t>
            </a:r>
            <a:endParaRPr lang="ru-RU" sz="1200" b="1" dirty="0" smtClean="0"/>
          </a:p>
          <a:p>
            <a:pPr algn="just"/>
            <a:endParaRPr lang="ru-RU" sz="1200" b="1" dirty="0"/>
          </a:p>
          <a:p>
            <a:pPr algn="just"/>
            <a:endParaRPr lang="ru-RU" sz="1200" b="1" dirty="0" smtClean="0"/>
          </a:p>
          <a:p>
            <a:pPr algn="just"/>
            <a:r>
              <a:rPr lang="ru-RU" sz="1200" b="1" dirty="0"/>
              <a:t>Радкевич  Я. М.  Метрология, стандартизация и сертификация в 3 ч. Часть 3. Сертификация : учебник для СПО / Я. М. Радкевич, А. Г. Схиртладзе. — 5-е изд., перераб. и доп. — Москва : Издательство Юрайт, </a:t>
            </a:r>
            <a:r>
              <a:rPr lang="ru-RU" sz="1200" b="1" dirty="0" smtClean="0"/>
              <a:t>2024. </a:t>
            </a:r>
            <a:r>
              <a:rPr lang="ru-RU" sz="1200" b="1" dirty="0"/>
              <a:t>— 132 с. — (Профессиональное образование). </a:t>
            </a:r>
            <a:endParaRPr lang="ru-RU" sz="1200" b="1" dirty="0" smtClean="0"/>
          </a:p>
          <a:p>
            <a:pPr algn="just"/>
            <a:endParaRPr lang="ru-RU" sz="1200" dirty="0"/>
          </a:p>
          <a:p>
            <a:pPr algn="just"/>
            <a:r>
              <a:rPr lang="ru-RU" sz="1200" dirty="0"/>
              <a:t>В учебнике изложены основные понятия и определения в области стандартизации основных норм взаимозаменяемости, рассмотрены принципы построения системы допусков и посадок; основные нормы взаимозаменяемости типовых соединений деталей машин. Приведены методы обоснования требований к точности основных сопряжений, стандартизации геометрических параметров деталей, организационные, научно-технические и нормативно-методические основы сертификации продукции и услуг. Приведены важнейшие сведения о физических величинах и единицах их измерения; математических методах обработки результатов измерения, положения Государственной системы стандартизации РФ. </a:t>
            </a:r>
          </a:p>
          <a:p>
            <a:pPr algn="just"/>
            <a:r>
              <a:rPr lang="ru-RU" sz="1200" dirty="0" smtClean="0"/>
              <a:t>Задачей </a:t>
            </a:r>
            <a:r>
              <a:rPr lang="ru-RU" sz="1200" dirty="0"/>
              <a:t>учебника является формирование у студентов знаний, умений и навыков с целью обеспечения более высокой эффективности работы. Полученные знания будут полезны как для производителей продукции, так и для специалистов по реализации продукции и менеджеров.</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67" y="4473395"/>
            <a:ext cx="1544798" cy="241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19" y="0"/>
            <a:ext cx="1539846" cy="240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400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06488" cy="330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39044" y="188640"/>
            <a:ext cx="6797452" cy="2308324"/>
          </a:xfrm>
          <a:prstGeom prst="rect">
            <a:avLst/>
          </a:prstGeom>
        </p:spPr>
        <p:txBody>
          <a:bodyPr wrap="square">
            <a:spAutoFit/>
          </a:bodyPr>
          <a:lstStyle/>
          <a:p>
            <a:pPr algn="just"/>
            <a:r>
              <a:rPr lang="ru-RU" sz="1200" b="1" dirty="0"/>
              <a:t>Герасимова Е. Б.</a:t>
            </a:r>
            <a:r>
              <a:rPr lang="ru-RU" sz="1200" dirty="0"/>
              <a:t> </a:t>
            </a:r>
            <a:r>
              <a:rPr lang="ru-RU" sz="1200" b="1" dirty="0"/>
              <a:t>Метрология, стандартизация и сертификация : учебное пособие / Е. Б. Герасимова, Б. И. Герасимов. — 2-е изд. — Москва : ФОРУМ : ИНФРА-М, </a:t>
            </a:r>
            <a:r>
              <a:rPr lang="ru-RU" sz="1200" b="1" dirty="0" smtClean="0"/>
              <a:t>2024.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В пособии в доступной и лаконичной форме раскрываются основные понятия и состояния функционирования метрологии, стандартизации и сертификации. Миссия, видение и кредо системного взаимодействия метрологии, стандартизации и сертификации изучаются как институты качества жизни. Развитие систем «Метрология», «Стандартизация» и «Сертификация» как институтов качества реализуется в рамках стратегии TQM (Total Quality Management — Всеобщего менеджмента качества) и институционального поля закона Российской Федерации «О техническом регулировании». </a:t>
            </a:r>
          </a:p>
        </p:txBody>
      </p:sp>
    </p:spTree>
    <p:extLst>
      <p:ext uri="{BB962C8B-B14F-4D97-AF65-F5344CB8AC3E}">
        <p14:creationId xmlns:p14="http://schemas.microsoft.com/office/powerpoint/2010/main" val="4162456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2132856"/>
            <a:ext cx="8136904" cy="1077218"/>
          </a:xfrm>
          <a:prstGeom prst="rect">
            <a:avLst/>
          </a:prstGeom>
        </p:spPr>
        <p:txBody>
          <a:bodyPr wrap="square">
            <a:spAutoFit/>
          </a:bodyPr>
          <a:lstStyle/>
          <a:p>
            <a:pPr algn="ctr"/>
            <a:r>
              <a:rPr lang="ru-RU" sz="3200" b="1" dirty="0" smtClean="0"/>
              <a:t>ОП.10 </a:t>
            </a:r>
          </a:p>
          <a:p>
            <a:pPr algn="ctr"/>
            <a:r>
              <a:rPr lang="ru-RU" sz="3200" b="1" dirty="0"/>
              <a:t>ЧИСЛЕННЫЕ МЕТОДЫ</a:t>
            </a:r>
            <a:endParaRPr lang="ru-RU" sz="3200" dirty="0"/>
          </a:p>
        </p:txBody>
      </p:sp>
    </p:spTree>
    <p:extLst>
      <p:ext uri="{BB962C8B-B14F-4D97-AF65-F5344CB8AC3E}">
        <p14:creationId xmlns:p14="http://schemas.microsoft.com/office/powerpoint/2010/main" val="2391558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1126"/>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16632"/>
            <a:ext cx="6840760" cy="2677656"/>
          </a:xfrm>
          <a:prstGeom prst="rect">
            <a:avLst/>
          </a:prstGeom>
        </p:spPr>
        <p:txBody>
          <a:bodyPr wrap="square">
            <a:spAutoFit/>
          </a:bodyPr>
          <a:lstStyle/>
          <a:p>
            <a:pPr algn="just"/>
            <a:r>
              <a:rPr lang="ru-RU" sz="1200" b="1" dirty="0"/>
              <a:t>Численные методы : учебник и практикум для СПО / У. Г. Пирумов [и др.] ; под редакцией У. Г. Пирумова. — 5-е изд., перераб. и доп. — Москва : Издательство Юрайт, 2024. — 421 с. — (Профессиональное образование</a:t>
            </a:r>
            <a:r>
              <a:rPr lang="ru-RU" sz="1200" b="1" dirty="0" smtClean="0"/>
              <a:t>).</a:t>
            </a:r>
          </a:p>
          <a:p>
            <a:pPr algn="just"/>
            <a:endParaRPr lang="ru-RU" sz="1200" dirty="0"/>
          </a:p>
          <a:p>
            <a:pPr algn="just"/>
            <a:r>
              <a:rPr lang="ru-RU" sz="1200" dirty="0"/>
              <a:t>Учебник написан известными учеными и высококвалифицированными специалистами, имеющими большой опыт преподавательской работы. Он предназначен для освоения читателями навыков применения численных методов при решении конкретных задач. С этой целью изложение материала построено по единой схеме, включающей постановку задачи, описание алгоритма решения, детально разобранные типовые примеры, демонстрирующие работу изучаемого алгоритма. В предлагаемых задачах требуется довести результат до конкретных численных значений. В качестве ответа представлено точное (аналитическое) решение. Это позволит читателю самостоятельно провести анализ поведения погрешности численного решения в зависимости от параметров метода.</a:t>
            </a:r>
          </a:p>
        </p:txBody>
      </p:sp>
      <p:sp>
        <p:nvSpPr>
          <p:cNvPr id="4" name="Прямоугольник 3"/>
          <p:cNvSpPr/>
          <p:nvPr/>
        </p:nvSpPr>
        <p:spPr>
          <a:xfrm>
            <a:off x="2195736" y="3630004"/>
            <a:ext cx="6840760" cy="1200329"/>
          </a:xfrm>
          <a:prstGeom prst="rect">
            <a:avLst/>
          </a:prstGeom>
        </p:spPr>
        <p:txBody>
          <a:bodyPr wrap="square">
            <a:spAutoFit/>
          </a:bodyPr>
          <a:lstStyle/>
          <a:p>
            <a:pPr algn="just"/>
            <a:r>
              <a:rPr lang="ru-RU" sz="1200" b="1" dirty="0"/>
              <a:t>Лапчик М. П.</a:t>
            </a:r>
            <a:r>
              <a:rPr lang="ru-RU" sz="1200" dirty="0"/>
              <a:t> </a:t>
            </a:r>
            <a:r>
              <a:rPr lang="ru-RU" sz="1200" b="1" dirty="0"/>
              <a:t>Численные методы: учебник / М. П. Лапчик, М. И. Рагулина, Е. К. Хеннер; под ред. М.П. Лапчика. — 2-е изд. стер. — Москва : ИЦ «Академия», 2020. — 256 с. — (Профессиональное образование). </a:t>
            </a:r>
            <a:endParaRPr lang="ru-RU" sz="1200" b="1" dirty="0" smtClean="0"/>
          </a:p>
          <a:p>
            <a:pPr algn="just"/>
            <a:endParaRPr lang="ru-RU" sz="1200" dirty="0"/>
          </a:p>
          <a:p>
            <a:pPr algn="just"/>
            <a:r>
              <a:rPr lang="ru-RU" sz="1200" dirty="0" smtClean="0"/>
              <a:t>Изложены основные теоретические сведения о  численных методах решения задач, рассматриваются </a:t>
            </a:r>
            <a:r>
              <a:rPr lang="ru-RU" sz="1200" dirty="0"/>
              <a:t>способы </a:t>
            </a:r>
            <a:r>
              <a:rPr lang="ru-RU" sz="1200" dirty="0" smtClean="0"/>
              <a:t>их компьютерной реализации. </a:t>
            </a:r>
            <a:endParaRPr lang="ru-RU"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80" y="3627039"/>
            <a:ext cx="2062755" cy="311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13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2" y="188639"/>
            <a:ext cx="2132974" cy="327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0267" y="188639"/>
            <a:ext cx="6768887" cy="2308324"/>
          </a:xfrm>
          <a:prstGeom prst="rect">
            <a:avLst/>
          </a:prstGeom>
        </p:spPr>
        <p:txBody>
          <a:bodyPr wrap="square">
            <a:spAutoFit/>
          </a:bodyPr>
          <a:lstStyle/>
          <a:p>
            <a:pPr algn="just"/>
            <a:r>
              <a:rPr lang="ru-RU" sz="1200" b="1" dirty="0"/>
              <a:t>Колдаев В. Д.</a:t>
            </a:r>
            <a:r>
              <a:rPr lang="ru-RU" sz="1200" dirty="0"/>
              <a:t> </a:t>
            </a:r>
            <a:r>
              <a:rPr lang="ru-RU" sz="1200" b="1" dirty="0"/>
              <a:t>Численные методы и программирование : учебное пособие / В. Д. Колдаев ; под ред. проф. Л. Г. Гагариной. — Москва : ИД «ФОРУМ» : ИНФРА-М, 2023. — 336 с. — (Среднее профессиональное образование</a:t>
            </a:r>
            <a:r>
              <a:rPr lang="ru-RU" sz="1200" b="1" dirty="0" smtClean="0"/>
              <a:t>).</a:t>
            </a:r>
          </a:p>
          <a:p>
            <a:pPr algn="just"/>
            <a:endParaRPr lang="ru-RU" sz="1200" dirty="0"/>
          </a:p>
          <a:p>
            <a:pPr algn="just"/>
            <a:r>
              <a:rPr lang="ru-RU" sz="1200" dirty="0"/>
              <a:t>Предложен широкий круг алгоритмов, сгруппированных по темам, для решения типичных задач, встречающихся в инженерных расчетах численными методами. Прикладная направленность отличает пособие от большинства учебников по численным методам, в которых, как правило, изложение ограничивается только теорией. Описание методов ориентировано на конкретную реализацию соответствующих алгоритмов на ПЭВМ. Пособие содержит большое количество заданий для самостоятельного решения. Даны рекомендации методологического плана по изучению тем в рамках курса математического моделирования. </a:t>
            </a:r>
          </a:p>
        </p:txBody>
      </p:sp>
      <p:sp>
        <p:nvSpPr>
          <p:cNvPr id="3" name="Прямоугольник 2"/>
          <p:cNvSpPr/>
          <p:nvPr/>
        </p:nvSpPr>
        <p:spPr>
          <a:xfrm>
            <a:off x="2286764" y="3707604"/>
            <a:ext cx="6762390" cy="2492990"/>
          </a:xfrm>
          <a:prstGeom prst="rect">
            <a:avLst/>
          </a:prstGeom>
        </p:spPr>
        <p:txBody>
          <a:bodyPr wrap="square">
            <a:spAutoFit/>
          </a:bodyPr>
          <a:lstStyle/>
          <a:p>
            <a:pPr algn="just"/>
            <a:r>
              <a:rPr lang="ru-RU" sz="1200" b="1" dirty="0"/>
              <a:t>Зенков А. В</a:t>
            </a:r>
            <a:r>
              <a:rPr lang="ru-RU" sz="1200" dirty="0"/>
              <a:t>.  </a:t>
            </a:r>
            <a:r>
              <a:rPr lang="ru-RU" sz="1200" b="1" dirty="0"/>
              <a:t>Численные методы : учебное пособие для СПО / А. В. Зенков</a:t>
            </a:r>
            <a:r>
              <a:rPr lang="ru-RU" sz="1200" b="1" dirty="0" smtClean="0"/>
              <a:t>. </a:t>
            </a:r>
            <a:r>
              <a:rPr lang="ru-RU" sz="1200" b="1" dirty="0"/>
              <a:t>—  2-е изд., перераб. и доп. </a:t>
            </a:r>
            <a:r>
              <a:rPr lang="ru-RU" sz="1200" b="1" dirty="0" smtClean="0"/>
              <a:t> </a:t>
            </a:r>
            <a:r>
              <a:rPr lang="ru-RU" sz="1200" b="1" dirty="0"/>
              <a:t>— Москва : Издательство Юрайт, </a:t>
            </a:r>
            <a:r>
              <a:rPr lang="ru-RU" sz="1200" b="1" dirty="0" smtClean="0"/>
              <a:t>2024. </a:t>
            </a:r>
            <a:r>
              <a:rPr lang="ru-RU" sz="1200" b="1" dirty="0"/>
              <a:t>— </a:t>
            </a:r>
            <a:r>
              <a:rPr lang="ru-RU" sz="1200" b="1" dirty="0" smtClean="0"/>
              <a:t>136 </a:t>
            </a:r>
            <a:r>
              <a:rPr lang="ru-RU" sz="1200" b="1" dirty="0"/>
              <a:t>с. — (Профессиональное образование</a:t>
            </a:r>
            <a:r>
              <a:rPr lang="ru-RU" sz="1200" b="1" dirty="0" smtClean="0"/>
              <a:t>).</a:t>
            </a:r>
          </a:p>
          <a:p>
            <a:pPr algn="just"/>
            <a:endParaRPr lang="ru-RU" sz="1200" dirty="0"/>
          </a:p>
          <a:p>
            <a:pPr algn="just"/>
            <a:r>
              <a:rPr lang="ru-RU" sz="1200" dirty="0"/>
              <a:t>В результате изучения данного курса студенты должны узнать сравнительные преимущества и недостатки аналитического и численного подходов к решению математических задач, основные ситуации, в которых требуется использование приближенных методов решения типовых математических задач, сильные и слабые стороны различных численных методов, научиться оценивать точность результата, полученного численным методом, выбирать подходящий метод приближенных вычислений. В пособии наряду с теоретическими сведениями и примерами решения задач приводятся индивидуальные задания для лабораторных работ, которые предполагаются к выполнению в пакете Mathcad.</a:t>
            </a:r>
          </a:p>
        </p:txBody>
      </p:sp>
      <p:pic>
        <p:nvPicPr>
          <p:cNvPr id="14338" name="Picture 2" descr="Обложка книги ЧИСЛЕННЫЕ МЕТОДЫ Зенков А.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67" y="3313955"/>
            <a:ext cx="2736304" cy="374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01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88640"/>
            <a:ext cx="6840760" cy="2308324"/>
          </a:xfrm>
          <a:prstGeom prst="rect">
            <a:avLst/>
          </a:prstGeom>
        </p:spPr>
        <p:txBody>
          <a:bodyPr wrap="square">
            <a:spAutoFit/>
          </a:bodyPr>
          <a:lstStyle/>
          <a:p>
            <a:pPr algn="just"/>
            <a:r>
              <a:rPr lang="ru-RU" sz="1200" b="1" dirty="0"/>
              <a:t>Гателюк О. В.</a:t>
            </a:r>
            <a:r>
              <a:rPr lang="ru-RU" sz="1200" dirty="0"/>
              <a:t>  </a:t>
            </a:r>
            <a:r>
              <a:rPr lang="ru-RU" sz="1200" b="1" dirty="0"/>
              <a:t>Численные методы : учебное пособие для СПО/ О. В. Гателюк, Ш. К. Исмаилов, Н. В. Манюкова. — Москва : Издательство Юрайт, </a:t>
            </a:r>
            <a:r>
              <a:rPr lang="ru-RU" sz="1200" b="1" dirty="0" smtClean="0"/>
              <a:t>2024. </a:t>
            </a:r>
            <a:r>
              <a:rPr lang="ru-RU" sz="1200" b="1" dirty="0"/>
              <a:t>— </a:t>
            </a:r>
            <a:r>
              <a:rPr lang="ru-RU" sz="1200" b="1" dirty="0" smtClean="0"/>
              <a:t>110 </a:t>
            </a:r>
            <a:r>
              <a:rPr lang="ru-RU" sz="1200" b="1" dirty="0"/>
              <a:t>с. — (Профессиональное образование). </a:t>
            </a:r>
            <a:endParaRPr lang="ru-RU" sz="1200" b="1" dirty="0" smtClean="0"/>
          </a:p>
          <a:p>
            <a:pPr algn="just"/>
            <a:endParaRPr lang="ru-RU" sz="1200" dirty="0" smtClean="0"/>
          </a:p>
          <a:p>
            <a:pPr algn="just"/>
            <a:r>
              <a:rPr lang="ru-RU" sz="1200" dirty="0" smtClean="0"/>
              <a:t>В пособии </a:t>
            </a:r>
            <a:r>
              <a:rPr lang="ru-RU" sz="1200" dirty="0"/>
              <a:t>рассматриваются базовые понятия численных методов, а также возможности их практического применения при решении реальных профессиональных задач в области экономики и техники, с использованием различных функций, встроенных в MS Excel. Для формирования практических навыков в изучаемой предметной области пособие содержит примеры решения задач, снабженные пошаговыми алгоритмами действий. В конце каждой главы представлены задания для самостоятельной работы, в приложениях приведены контрольные вопросы и задания, а также задания к типовому расчету.</a:t>
            </a:r>
          </a:p>
        </p:txBody>
      </p:sp>
      <p:pic>
        <p:nvPicPr>
          <p:cNvPr id="15362" name="Picture 2" descr="Обложка книги ЧИСЛЕННЫЕ МЕТОДЫ Гателюк О. В., Исмаилов Ш. К., Манюкова Н.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22" y="-171400"/>
            <a:ext cx="255498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08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077218"/>
          </a:xfrm>
          <a:prstGeom prst="rect">
            <a:avLst/>
          </a:prstGeom>
        </p:spPr>
        <p:txBody>
          <a:bodyPr wrap="square">
            <a:spAutoFit/>
          </a:bodyPr>
          <a:lstStyle/>
          <a:p>
            <a:pPr algn="ctr"/>
            <a:r>
              <a:rPr lang="ru-RU" sz="3200" b="1" dirty="0" smtClean="0"/>
              <a:t>ОП.11 </a:t>
            </a:r>
          </a:p>
          <a:p>
            <a:pPr algn="ctr"/>
            <a:r>
              <a:rPr lang="ru-RU" sz="3200" b="1" dirty="0"/>
              <a:t>КОМПЬЮТЕРНЫЕ СЕТИ</a:t>
            </a:r>
            <a:endParaRPr lang="ru-RU" sz="3200" dirty="0"/>
          </a:p>
        </p:txBody>
      </p:sp>
    </p:spTree>
    <p:extLst>
      <p:ext uri="{BB962C8B-B14F-4D97-AF65-F5344CB8AC3E}">
        <p14:creationId xmlns:p14="http://schemas.microsoft.com/office/powerpoint/2010/main" val="3287255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88640"/>
            <a:ext cx="6840760" cy="2677656"/>
          </a:xfrm>
          <a:prstGeom prst="rect">
            <a:avLst/>
          </a:prstGeom>
        </p:spPr>
        <p:txBody>
          <a:bodyPr wrap="square">
            <a:spAutoFit/>
          </a:bodyPr>
          <a:lstStyle/>
          <a:p>
            <a:pPr algn="just"/>
            <a:r>
              <a:rPr lang="ru-RU" sz="1200" b="1" dirty="0"/>
              <a:t>Сети и телекоммуникации</a:t>
            </a:r>
            <a:r>
              <a:rPr lang="ru-RU" sz="1200" dirty="0"/>
              <a:t> : </a:t>
            </a:r>
            <a:r>
              <a:rPr lang="ru-RU" sz="1200" b="1" dirty="0"/>
              <a:t>учебник и практикум для СПО / К. Е. Самуйлов [и др.] ; под редакцией К. Е. Самуйлова, И. А. Шалимова, Д. С. Кулябова. — 2-е изд., перераб. и доп.</a:t>
            </a:r>
            <a:r>
              <a:rPr lang="ru-RU" sz="1200" b="1" dirty="0" smtClean="0"/>
              <a:t>— </a:t>
            </a:r>
            <a:r>
              <a:rPr lang="ru-RU" sz="1200" b="1" dirty="0"/>
              <a:t>Москва : Издательство Юрайт, </a:t>
            </a:r>
            <a:r>
              <a:rPr lang="ru-RU" sz="1200" b="1" dirty="0" smtClean="0"/>
              <a:t>2024. </a:t>
            </a:r>
            <a:r>
              <a:rPr lang="ru-RU" sz="1200" b="1" dirty="0"/>
              <a:t>— </a:t>
            </a:r>
            <a:r>
              <a:rPr lang="ru-RU" sz="1200" b="1" dirty="0" smtClean="0"/>
              <a:t>464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рассматриваются актуальные концепции современного состояния сетей и систем передачи информации. Изложены аспекты и уровни организации сетей — от физического до уровня приложений модели взаимодействия открытых систем. Дается описание идеальной модели взаимодействия открытых систем телекоммуникации. Раскрываются основные модели, технологии и протоколы доступа различных сред передачи данных. В курсе в полной мере отражены принципы построения сетей передачи данных и настройки сетевого оборудования. Курс наполнен информативным наглядным материалом, что способствует лучшему усвоению тематики предмета.</a:t>
            </a:r>
          </a:p>
        </p:txBody>
      </p:sp>
      <p:pic>
        <p:nvPicPr>
          <p:cNvPr id="40964" name="Picture 4" descr="https://znanium.com/cover/1714/1714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473866"/>
            <a:ext cx="1968154" cy="319861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729" y="3473866"/>
            <a:ext cx="6840759" cy="2677656"/>
          </a:xfrm>
          <a:prstGeom prst="rect">
            <a:avLst/>
          </a:prstGeom>
        </p:spPr>
        <p:txBody>
          <a:bodyPr wrap="square">
            <a:spAutoFit/>
          </a:bodyPr>
          <a:lstStyle/>
          <a:p>
            <a:pPr algn="just"/>
            <a:r>
              <a:rPr lang="ru-RU" sz="1200" b="1" dirty="0"/>
              <a:t>Максимов Н. В.</a:t>
            </a:r>
            <a:r>
              <a:rPr lang="ru-RU" sz="1200" dirty="0"/>
              <a:t> </a:t>
            </a:r>
            <a:r>
              <a:rPr lang="ru-RU" sz="1200" b="1" dirty="0"/>
              <a:t>Компьютерные сети : учебное пособие / Н. В. Максимов, И. И. Попов. — 6-e изд., перераб. и доп. — Москва : Форум: НИЦ ИНФРА-М, 2022. — 464 с. — (Среднее профессиональное образование</a:t>
            </a:r>
            <a:r>
              <a:rPr lang="ru-RU" sz="1200" b="1" dirty="0" smtClean="0"/>
              <a:t>).</a:t>
            </a:r>
          </a:p>
          <a:p>
            <a:pPr algn="just"/>
            <a:endParaRPr lang="ru-RU" sz="1200" dirty="0"/>
          </a:p>
          <a:p>
            <a:pPr algn="just"/>
            <a:r>
              <a:rPr lang="ru-RU" sz="1200" dirty="0"/>
              <a:t>Рассматриваются вопросы организации сетевых архитектур, типы, топология, методы доступа, среда передачи, аппаратные компоненты компьютерных сетей, а также методы пакетной передачи данных, модель OSI, задачи и функции по уровням модели OSI. Описываются локальные сети, технологии доступа к глобальным информационным ресурсам, адресация в сетях, способы проверки правильности передачи данных, межсетевое взаимодействие, принципы маршрутизации пакетов. Значительное внимание уделяется процессам, протоколам и форматам данных пользовательского (прикладного) уровня сетей — доступ к информационным ресурсам Internet и других сетей с помощью распределенных файловых и информационных систем.</a:t>
            </a:r>
          </a:p>
        </p:txBody>
      </p:sp>
      <p:pic>
        <p:nvPicPr>
          <p:cNvPr id="16386" name="Picture 2" descr="Обложка книги СЕТИ И ТЕЛЕКОММУНИКАЦИИ Под ред. Самуйлова К. Е., Шалимова И.А., Кулябова Д.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37453"/>
            <a:ext cx="2482974"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50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0" y="116632"/>
            <a:ext cx="2258010" cy="310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7770" y="116632"/>
            <a:ext cx="6656717" cy="2123658"/>
          </a:xfrm>
          <a:prstGeom prst="rect">
            <a:avLst/>
          </a:prstGeom>
        </p:spPr>
        <p:txBody>
          <a:bodyPr wrap="square">
            <a:spAutoFit/>
          </a:bodyPr>
          <a:lstStyle/>
          <a:p>
            <a:pPr algn="just"/>
            <a:r>
              <a:rPr lang="ru-RU" sz="1200" b="1" dirty="0"/>
              <a:t>Кузин А. В.</a:t>
            </a:r>
            <a:r>
              <a:rPr lang="ru-RU" sz="1200" dirty="0"/>
              <a:t> </a:t>
            </a:r>
            <a:r>
              <a:rPr lang="ru-RU" sz="1200" b="1" dirty="0"/>
              <a:t>Компьютерные сети : учебное пособие / А. В. Кузин. — 4-e изд., перераб. и доп. — Москва : Форум : НИЦ ИНФРА-М, </a:t>
            </a:r>
            <a:r>
              <a:rPr lang="ru-RU" sz="1200" b="1" dirty="0" smtClean="0"/>
              <a:t>2024</a:t>
            </a:r>
            <a:r>
              <a:rPr lang="ru-RU" sz="1200" b="1" dirty="0"/>
              <a:t>. — 190 с.: ил. — (Среднее профессиональное образование). </a:t>
            </a:r>
            <a:endParaRPr lang="ru-RU" sz="1200" b="1" dirty="0" smtClean="0"/>
          </a:p>
          <a:p>
            <a:pPr algn="just"/>
            <a:endParaRPr lang="ru-RU" sz="1200" dirty="0"/>
          </a:p>
          <a:p>
            <a:pPr algn="just"/>
            <a:r>
              <a:rPr lang="ru-RU" sz="1200" dirty="0"/>
              <a:t>Рассматриваются общие вопросы построения компьютерных сетей: сетевые архитектуры, аппаратные компоненты, линии связи, сетевые модели, задачи и функции по уровням сетевой модели OSI, различия и особенности распространенных протоколов разных уровней, принципы адресации в сети, методы доступа к среде передачи данных. Приводятся особенности основных операционных систем, структура и информационные услуги территориальных сетей.</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6" y="3573016"/>
            <a:ext cx="2201993" cy="305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7770" y="3573016"/>
            <a:ext cx="6631931" cy="1892826"/>
          </a:xfrm>
          <a:prstGeom prst="rect">
            <a:avLst/>
          </a:prstGeom>
        </p:spPr>
        <p:txBody>
          <a:bodyPr wrap="square">
            <a:spAutoFit/>
          </a:bodyPr>
          <a:lstStyle/>
          <a:p>
            <a:pPr algn="just"/>
            <a:r>
              <a:rPr lang="ru-RU" sz="1300" b="1" dirty="0"/>
              <a:t>Исаченко О. В.</a:t>
            </a:r>
            <a:r>
              <a:rPr lang="ru-RU" sz="1300" dirty="0"/>
              <a:t> </a:t>
            </a:r>
            <a:r>
              <a:rPr lang="ru-RU" sz="1300" b="1" dirty="0"/>
              <a:t>Программное обеспечение компьютерных сетей : учебное пособие / О. В. Исаченко. — 2-е изд., испр. и доп. — Москва : ИНФРА-М, </a:t>
            </a:r>
            <a:r>
              <a:rPr lang="ru-RU" sz="1300" b="1" dirty="0" smtClean="0"/>
              <a:t>2024. </a:t>
            </a:r>
            <a:r>
              <a:rPr lang="ru-RU" sz="1300" b="1" dirty="0"/>
              <a:t>— 158 с. — (Среднее профессиональное образование</a:t>
            </a:r>
            <a:r>
              <a:rPr lang="ru-RU" sz="1300" b="1" dirty="0" smtClean="0"/>
              <a:t>).</a:t>
            </a:r>
          </a:p>
          <a:p>
            <a:pPr algn="just"/>
            <a:endParaRPr lang="ru-RU" sz="1300" dirty="0"/>
          </a:p>
          <a:p>
            <a:pPr algn="just"/>
            <a:r>
              <a:rPr lang="ru-RU" sz="1300" dirty="0"/>
              <a:t>Учебное пособие включает сведения об основных видах программного обеспечения компьютерных сетей, современных Web-технологиях и популярных средствах разработки Web-приложений.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spTree>
    <p:extLst>
      <p:ext uri="{BB962C8B-B14F-4D97-AF65-F5344CB8AC3E}">
        <p14:creationId xmlns:p14="http://schemas.microsoft.com/office/powerpoint/2010/main" val="1037899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 y="188639"/>
            <a:ext cx="2140354" cy="32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4863" y="188639"/>
            <a:ext cx="6693498" cy="2862322"/>
          </a:xfrm>
          <a:prstGeom prst="rect">
            <a:avLst/>
          </a:prstGeom>
        </p:spPr>
        <p:txBody>
          <a:bodyPr wrap="square">
            <a:spAutoFit/>
          </a:bodyPr>
          <a:lstStyle/>
          <a:p>
            <a:pPr algn="just"/>
            <a:r>
              <a:rPr lang="ru-RU" sz="1200" b="1" dirty="0"/>
              <a:t>Лисьев Г. А.</a:t>
            </a:r>
            <a:r>
              <a:rPr lang="ru-RU" sz="1200" dirty="0"/>
              <a:t> </a:t>
            </a:r>
            <a:r>
              <a:rPr lang="ru-RU" sz="1200" b="1" dirty="0"/>
              <a:t>Программное обеспечение компьютерных сетей и web-серверов : учебное пособие / Г. А. Лисьев, П. Ю. Романов, Ю. И. Аскерко. — Москва : ИНФРА-М, 2023. — 145 с. — (Среднее профессиональное образование</a:t>
            </a:r>
            <a:r>
              <a:rPr lang="ru-RU" sz="1200" b="1" dirty="0" smtClean="0"/>
              <a:t>).</a:t>
            </a:r>
          </a:p>
          <a:p>
            <a:pPr algn="just"/>
            <a:endParaRPr lang="ru-RU" sz="1200" dirty="0"/>
          </a:p>
          <a:p>
            <a:pPr algn="just"/>
            <a:r>
              <a:rPr lang="ru-RU" sz="1200" dirty="0"/>
              <a:t>В учебном пособии предложена система учебных заданий, позволяющих ознакомиться с языками и системами web-программирования: HTML, JavaScript, PHP. Каждый пункт пособия представляет собой практическую работу, позволяющую реализовать отдельный фрагмент проекта. В результате последовательного изучения теории и выполнения практических заданий студенты создают макет web-сайта, который содержит упрощенную систему управления базами данных. Изложение материала сопровождается большим количеством иллюстраций, предлагаются упражнения и вопросы для самоконтроля. Отдельной главой выделен практикум, который позволит преподавателям создать собственный набор контролирующих материалов (фонд оценочных средств), включающий контрольные работы, тесты, курсовые работы, дипломные проекты. </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75274"/>
            <a:ext cx="2102769" cy="30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9122" y="3575274"/>
            <a:ext cx="6670915" cy="2677656"/>
          </a:xfrm>
          <a:prstGeom prst="rect">
            <a:avLst/>
          </a:prstGeom>
        </p:spPr>
        <p:txBody>
          <a:bodyPr wrap="square">
            <a:spAutoFit/>
          </a:bodyPr>
          <a:lstStyle/>
          <a:p>
            <a:pPr algn="just"/>
            <a:r>
              <a:rPr lang="ru-RU" sz="1200" b="1" dirty="0"/>
              <a:t>Назаров А. В.</a:t>
            </a:r>
            <a:r>
              <a:rPr lang="ru-RU" sz="1200" dirty="0"/>
              <a:t> </a:t>
            </a:r>
            <a:r>
              <a:rPr lang="ru-RU" sz="1200" b="1" dirty="0"/>
              <a:t>Эксплуатация объектов сетевой инфраструктуры : учебник / А. В. Назаров, А. Н. Енгалычев, В. П. Мельников. — Москва : КУРС ; ИНФРА-М, </a:t>
            </a:r>
            <a:r>
              <a:rPr lang="ru-RU" sz="1200" b="1" dirty="0" smtClean="0"/>
              <a:t>2023. </a:t>
            </a:r>
            <a:r>
              <a:rPr lang="ru-RU" sz="1200" b="1" dirty="0"/>
              <a:t>— 360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вопросы классификации, аппаратно-программной организации и эксплуатации объектов сетевой инфраструктуры (ОСИ), обсуждается значение проектной и эксплуатационной документации, вопросы организации и проведения профилактики ОСИ, влияния расширяемости и масштабируемости сети на жизнеспособность ОСИ. Описываются схемы и способы послеаварийного восстановления работоспособности ОСИ, применение резервного копирования данных, вопросы организации работ по восстановлению функционирования сети. Освещаются принципы локализации неисправностей ОСИ, вопросы выбора аппаратуры, используемой для этой цели, дается представление о диагностике неисправностей ОСИ. </a:t>
            </a:r>
          </a:p>
        </p:txBody>
      </p:sp>
    </p:spTree>
    <p:extLst>
      <p:ext uri="{BB962C8B-B14F-4D97-AF65-F5344CB8AC3E}">
        <p14:creationId xmlns:p14="http://schemas.microsoft.com/office/powerpoint/2010/main" val="78195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132856"/>
            <a:ext cx="6840760" cy="1569660"/>
          </a:xfrm>
          <a:prstGeom prst="rect">
            <a:avLst/>
          </a:prstGeom>
        </p:spPr>
        <p:txBody>
          <a:bodyPr wrap="square">
            <a:spAutoFit/>
          </a:bodyPr>
          <a:lstStyle/>
          <a:p>
            <a:pPr algn="ctr"/>
            <a:r>
              <a:rPr lang="ru-RU" sz="3200" b="1" dirty="0" smtClean="0"/>
              <a:t>ОП.02 </a:t>
            </a:r>
          </a:p>
          <a:p>
            <a:pPr algn="ctr"/>
            <a:r>
              <a:rPr lang="ru-RU" sz="3200" b="1" dirty="0" smtClean="0"/>
              <a:t>АРХИТЕКТУРА АППАРАТНЫХ СРЕДСТВ</a:t>
            </a:r>
            <a:endParaRPr lang="ru-RU" sz="3200" b="1" dirty="0"/>
          </a:p>
        </p:txBody>
      </p:sp>
    </p:spTree>
    <p:extLst>
      <p:ext uri="{BB962C8B-B14F-4D97-AF65-F5344CB8AC3E}">
        <p14:creationId xmlns:p14="http://schemas.microsoft.com/office/powerpoint/2010/main" val="1079299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569660"/>
          </a:xfrm>
          <a:prstGeom prst="rect">
            <a:avLst/>
          </a:prstGeom>
        </p:spPr>
        <p:txBody>
          <a:bodyPr wrap="square">
            <a:spAutoFit/>
          </a:bodyPr>
          <a:lstStyle/>
          <a:p>
            <a:pPr algn="ctr"/>
            <a:r>
              <a:rPr lang="ru-RU" sz="3200" b="1" dirty="0" smtClean="0"/>
              <a:t>ОП.12 </a:t>
            </a:r>
          </a:p>
          <a:p>
            <a:pPr algn="ctr"/>
            <a:r>
              <a:rPr lang="ru-RU" sz="3200" b="1" dirty="0"/>
              <a:t>МЕНЕДЖМЕНТ В ПРОФЕССИОНАЛЬНОЙ ДЕЯТЕЛЬНОСТИ</a:t>
            </a:r>
            <a:endParaRPr lang="ru-RU" sz="3200" dirty="0"/>
          </a:p>
        </p:txBody>
      </p:sp>
    </p:spTree>
    <p:extLst>
      <p:ext uri="{BB962C8B-B14F-4D97-AF65-F5344CB8AC3E}">
        <p14:creationId xmlns:p14="http://schemas.microsoft.com/office/powerpoint/2010/main" val="2698520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недж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1"/>
            <a:ext cx="2171327" cy="32569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78830" y="116631"/>
            <a:ext cx="6696744" cy="1569660"/>
          </a:xfrm>
          <a:prstGeom prst="rect">
            <a:avLst/>
          </a:prstGeom>
        </p:spPr>
        <p:txBody>
          <a:bodyPr wrap="square">
            <a:spAutoFit/>
          </a:bodyPr>
          <a:lstStyle/>
          <a:p>
            <a:pPr algn="just"/>
            <a:r>
              <a:rPr lang="ru-RU" sz="1200" b="1" dirty="0"/>
              <a:t>Казначевская Г. Б.</a:t>
            </a:r>
            <a:r>
              <a:rPr lang="ru-RU" sz="1200" dirty="0"/>
              <a:t> </a:t>
            </a:r>
            <a:r>
              <a:rPr lang="ru-RU" sz="1200" b="1" dirty="0"/>
              <a:t>Менеджмент : учебник / Г.Б. Казначевская. — Москва : КноРус, </a:t>
            </a:r>
            <a:r>
              <a:rPr lang="ru-RU" sz="1200" b="1" dirty="0" smtClean="0"/>
              <a:t>2024.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pic>
        <p:nvPicPr>
          <p:cNvPr id="4" name="Picture 2" descr="https://znanium.com/cover/1185/1185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50" y="3617620"/>
            <a:ext cx="2141780" cy="30517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59941" y="3617620"/>
            <a:ext cx="6715633" cy="1754326"/>
          </a:xfrm>
          <a:prstGeom prst="rect">
            <a:avLst/>
          </a:prstGeom>
        </p:spPr>
        <p:txBody>
          <a:bodyPr wrap="square">
            <a:spAutoFit/>
          </a:bodyPr>
          <a:lstStyle/>
          <a:p>
            <a:pPr algn="just"/>
            <a:r>
              <a:rPr lang="ru-RU" sz="1200" b="1" dirty="0"/>
              <a:t>Виханский О. С. Менеджмент : учебник / О. С. Виханский, А. И. Наумов. — </a:t>
            </a:r>
            <a:r>
              <a:rPr lang="ru-RU" sz="1200" b="1" dirty="0" smtClean="0"/>
              <a:t>2-e </a:t>
            </a:r>
            <a:r>
              <a:rPr lang="ru-RU" sz="1200" b="1" dirty="0"/>
              <a:t>изд., перераб. и доп. — Москва : Магистр: НИЦ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В учебнике освещается широкий круг вопросов менеджмента в деловой организации, функционирующей вконкурентной 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 </a:t>
            </a:r>
          </a:p>
        </p:txBody>
      </p:sp>
    </p:spTree>
    <p:extLst>
      <p:ext uri="{BB962C8B-B14F-4D97-AF65-F5344CB8AC3E}">
        <p14:creationId xmlns:p14="http://schemas.microsoft.com/office/powerpoint/2010/main" val="2326910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74"/>
            <a:ext cx="2290407" cy="357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31571" y="116632"/>
            <a:ext cx="6768751" cy="3046988"/>
          </a:xfrm>
          <a:prstGeom prst="rect">
            <a:avLst/>
          </a:prstGeom>
        </p:spPr>
        <p:txBody>
          <a:bodyPr wrap="square">
            <a:spAutoFit/>
          </a:bodyPr>
          <a:lstStyle/>
          <a:p>
            <a:pPr algn="just"/>
            <a:r>
              <a:rPr lang="ru-RU" sz="1200" b="1" dirty="0"/>
              <a:t>Романова Ю. Д.</a:t>
            </a:r>
            <a:r>
              <a:rPr lang="ru-RU" sz="1200" dirty="0"/>
              <a:t>  </a:t>
            </a:r>
            <a:r>
              <a:rPr lang="ru-RU" sz="1200" b="1" dirty="0"/>
              <a:t>Информационные технологии в управлении персоналом : учебник и практикум для СПО / Ю. Д. Романова, Т. А. Винтова, П. Е. Коваль. — 3-е изд., перераб. и доп. — Москва : Издательство Юрайт, </a:t>
            </a:r>
            <a:r>
              <a:rPr lang="ru-RU" sz="1200" b="1" dirty="0" smtClean="0"/>
              <a:t>2024. </a:t>
            </a:r>
            <a:r>
              <a:rPr lang="ru-RU" sz="1200" b="1" dirty="0"/>
              <a:t>— 271 с. — (Профессиональное образование). </a:t>
            </a:r>
            <a:endParaRPr lang="ru-RU" sz="1200" b="1" dirty="0" smtClean="0"/>
          </a:p>
          <a:p>
            <a:pPr algn="just"/>
            <a:endParaRPr lang="ru-RU" sz="1200" dirty="0"/>
          </a:p>
          <a:p>
            <a:pPr algn="just"/>
            <a:r>
              <a:rPr lang="ru-RU" sz="1200" dirty="0"/>
              <a:t>Целью изучения дисциплины является формирование целостного представления об информации и информационных ресурсах, информационных системах и технологиях, их роли в решении задач управления персоналом. Издание основано на современных концепциях и подходах управления предприятием и экономикой в целом, снабжено практическими заданиями и примерами, поясняющими изложенный материал. Книга содержит практикум, включающий практические работы по освоению программных продуктов по управлению персоналом. Контрольные вопросы и задания будут способствовать повышению качества обучения студентов, формированию у них способности применять в профессиональной деятельности современные информационные технологии в управлении персоналом.</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56992"/>
            <a:ext cx="2231571" cy="348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31570" y="3613017"/>
            <a:ext cx="6770375" cy="2123658"/>
          </a:xfrm>
          <a:prstGeom prst="rect">
            <a:avLst/>
          </a:prstGeom>
        </p:spPr>
        <p:txBody>
          <a:bodyPr wrap="square">
            <a:spAutoFit/>
          </a:bodyPr>
          <a:lstStyle/>
          <a:p>
            <a:pPr algn="just"/>
            <a:r>
              <a:rPr lang="ru-RU" sz="1200" b="1" dirty="0"/>
              <a:t>Информационные технологии в менеджменте</a:t>
            </a:r>
            <a:r>
              <a:rPr lang="ru-RU" sz="1200" dirty="0"/>
              <a:t> </a:t>
            </a:r>
            <a:r>
              <a:rPr lang="ru-RU" sz="1200" b="1" dirty="0"/>
              <a:t>(управлении) : учебник и практикум для СПО / Ю. Д. Романова [и др.] ; под редакцией Ю. Д. Романовой.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467 </a:t>
            </a:r>
            <a:r>
              <a:rPr lang="ru-RU" sz="1200" b="1" dirty="0"/>
              <a:t>с. — (Профессиональное образование). </a:t>
            </a:r>
            <a:endParaRPr lang="ru-RU" sz="1200" b="1" dirty="0" smtClean="0"/>
          </a:p>
          <a:p>
            <a:pPr algn="just"/>
            <a:endParaRPr lang="ru-RU" sz="1200" dirty="0"/>
          </a:p>
          <a:p>
            <a:pPr algn="just"/>
            <a:r>
              <a:rPr lang="ru-RU" sz="1200" dirty="0"/>
              <a:t>Курс поможет сформировать целостное представление об информации и информационных ресурсах, информационных системах и технологиях, их роли в решении задач менеджмента в эпоху цифровой экономики. Курс основан на современных концепциях и подходах управления предприятием и экономикой в целом. Структура курса сформирована с учетом аспектов и тенденций развития современных цифровых информационно-коммуникационных технологий. </a:t>
            </a:r>
          </a:p>
        </p:txBody>
      </p:sp>
    </p:spTree>
    <p:extLst>
      <p:ext uri="{BB962C8B-B14F-4D97-AF65-F5344CB8AC3E}">
        <p14:creationId xmlns:p14="http://schemas.microsoft.com/office/powerpoint/2010/main" val="3276684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8" y="131499"/>
            <a:ext cx="2220364" cy="32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31500"/>
            <a:ext cx="6624736" cy="2862322"/>
          </a:xfrm>
          <a:prstGeom prst="rect">
            <a:avLst/>
          </a:prstGeom>
        </p:spPr>
        <p:txBody>
          <a:bodyPr wrap="square">
            <a:spAutoFit/>
          </a:bodyPr>
          <a:lstStyle/>
          <a:p>
            <a:pPr algn="just"/>
            <a:r>
              <a:rPr lang="ru-RU" sz="1200" b="1" dirty="0"/>
              <a:t>Кибанов А. Я. Управление персоналом : учебное пособие / А.Я. Кибанов. — Москва : КноРус, 2022. — </a:t>
            </a:r>
            <a:r>
              <a:rPr lang="ru-RU" sz="1200" b="1" dirty="0" smtClean="0"/>
              <a:t>201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Обобщены результаты зарубежных и отечественных теоретических исследований и практический опыт в области управления персоналом организаций различных форм собственности и уровней управления, а также опыт образовательных учреждений в преподавании данной дисциплины. Рассматриваются следующие вопросы: концепция, принципы и методы управления и построения системы управления персоналом; цели, функции и организационная структура системы управления персоналом; формирование кадровой политики и стратегия управления персоналом; сущность и содержание кадрового планирования и оперативного плана работы с персоналом; технология найма, профориентации, трудовой адаптации; мотивация и стимулирование, организация и нормирование труда персонала. Содержит практические задания по темам изучаемой дисциплины.</a:t>
            </a:r>
          </a:p>
        </p:txBody>
      </p:sp>
      <p:sp>
        <p:nvSpPr>
          <p:cNvPr id="7" name="Прямоугольник 6"/>
          <p:cNvSpPr/>
          <p:nvPr/>
        </p:nvSpPr>
        <p:spPr>
          <a:xfrm>
            <a:off x="2311069" y="3645024"/>
            <a:ext cx="6656650" cy="1754326"/>
          </a:xfrm>
          <a:prstGeom prst="rect">
            <a:avLst/>
          </a:prstGeom>
        </p:spPr>
        <p:txBody>
          <a:bodyPr wrap="square">
            <a:spAutoFit/>
          </a:bodyPr>
          <a:lstStyle/>
          <a:p>
            <a:pPr algn="just"/>
            <a:r>
              <a:rPr lang="ru-RU" sz="1200" b="1" dirty="0"/>
              <a:t>Маслова В. М.</a:t>
            </a:r>
            <a:r>
              <a:rPr lang="ru-RU" sz="1200" dirty="0"/>
              <a:t> </a:t>
            </a:r>
            <a:r>
              <a:rPr lang="ru-RU" sz="1200" b="1" dirty="0"/>
              <a:t>Управление персоналом : учебник и практикум для СПО / В. М. Маслова. — </a:t>
            </a:r>
            <a:r>
              <a:rPr lang="ru-RU" sz="1200" b="1" dirty="0" smtClean="0"/>
              <a:t>5-е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451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рассмотрены вопросы не только по системе управления персоналом, процессу подбора и введения в должность работников, но и по формированию и продвижению корпоративной культуры в организации, методам оценки результативности персонала организации, оценке результатов работы по управлению персоналом.</a:t>
            </a:r>
          </a:p>
        </p:txBody>
      </p:sp>
      <p:pic>
        <p:nvPicPr>
          <p:cNvPr id="17410" name="Picture 2" descr="Обложка книги УПРАВЛЕНИЕ ПЕРСОНАЛОМ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664296" cy="382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38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2505671"/>
            <a:ext cx="8136904" cy="1569660"/>
          </a:xfrm>
          <a:prstGeom prst="rect">
            <a:avLst/>
          </a:prstGeom>
        </p:spPr>
        <p:txBody>
          <a:bodyPr wrap="square">
            <a:spAutoFit/>
          </a:bodyPr>
          <a:lstStyle/>
          <a:p>
            <a:pPr algn="ctr"/>
            <a:r>
              <a:rPr lang="ru-RU" sz="3200" b="1" dirty="0" smtClean="0"/>
              <a:t>ОП.13</a:t>
            </a:r>
          </a:p>
          <a:p>
            <a:pPr algn="ctr"/>
            <a:r>
              <a:rPr lang="ru-RU" sz="3200" b="1" dirty="0"/>
              <a:t>УПРАВЛЕНИЕ (МЕНЕДЖМЕНТ) ИНФОРМАЦИОННЫМИ РЕСУРСАМИ</a:t>
            </a:r>
            <a:endParaRPr lang="ru-RU" sz="3200" dirty="0"/>
          </a:p>
        </p:txBody>
      </p:sp>
    </p:spTree>
    <p:extLst>
      <p:ext uri="{BB962C8B-B14F-4D97-AF65-F5344CB8AC3E}">
        <p14:creationId xmlns:p14="http://schemas.microsoft.com/office/powerpoint/2010/main" val="777487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2" y="116632"/>
            <a:ext cx="6696745" cy="3046988"/>
          </a:xfrm>
          <a:prstGeom prst="rect">
            <a:avLst/>
          </a:prstGeom>
        </p:spPr>
        <p:txBody>
          <a:bodyPr wrap="square">
            <a:spAutoFit/>
          </a:bodyPr>
          <a:lstStyle/>
          <a:p>
            <a:pPr algn="just"/>
            <a:r>
              <a:rPr lang="ru-RU" sz="1200" b="1" dirty="0"/>
              <a:t>Информационные технологии в менеджменте</a:t>
            </a:r>
            <a:r>
              <a:rPr lang="ru-RU" sz="1200" dirty="0"/>
              <a:t> </a:t>
            </a:r>
            <a:r>
              <a:rPr lang="ru-RU" sz="1200" b="1" dirty="0"/>
              <a:t>: учебник и практикум для СПО / Е. В. Майорова [и др.] ; под редакцией Е. В. Майоровой. — Москва : Издательство Юрайт, </a:t>
            </a:r>
            <a:r>
              <a:rPr lang="ru-RU" sz="1200" b="1" dirty="0" smtClean="0"/>
              <a:t>2024. </a:t>
            </a:r>
            <a:r>
              <a:rPr lang="ru-RU" sz="1200" b="1" dirty="0"/>
              <a:t>— 368 с. — (Профессиональное образование</a:t>
            </a:r>
            <a:r>
              <a:rPr lang="ru-RU" sz="1200" b="1" dirty="0" smtClean="0"/>
              <a:t>).</a:t>
            </a:r>
          </a:p>
          <a:p>
            <a:pPr algn="just"/>
            <a:endParaRPr lang="ru-RU" sz="1200" dirty="0"/>
          </a:p>
          <a:p>
            <a:pPr algn="just"/>
            <a:r>
              <a:rPr lang="ru-RU" sz="1200" dirty="0"/>
              <a:t>Современный этап развития общества неразрывно связан с внедрением новых информационных технологий в различных сферах деятельности человека. Учебная дисциплина «Информационные технологии в менеджменте» изучает теоретические вопросы применения информационных технологий и процессы обработки данных. В учебнике рассмотрена классификация информационных технологий и автоматизированных информационных систем для обеспечения эффективной управленческой деятельности, принципы функционирования компьютерных сетей и облачных сервисов. Рассмотрены актуальные программные средства современного офиса, изложены основы информационного моделирования бизнес-процессов и аналитической обработки данных. Помимо теоретических вопросов учебник содержит практические и тестовые задания для закрепления материала.</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 y="3356991"/>
            <a:ext cx="2257433" cy="352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3" y="3597493"/>
            <a:ext cx="6696744" cy="2862322"/>
          </a:xfrm>
          <a:prstGeom prst="rect">
            <a:avLst/>
          </a:prstGeom>
        </p:spPr>
        <p:txBody>
          <a:bodyPr wrap="square">
            <a:spAutoFit/>
          </a:bodyPr>
          <a:lstStyle/>
          <a:p>
            <a:pPr algn="just"/>
            <a:r>
              <a:rPr lang="ru-RU" sz="1200" b="1" dirty="0"/>
              <a:t>Плахотникова М. А.</a:t>
            </a:r>
            <a:r>
              <a:rPr lang="ru-RU" sz="1200" dirty="0"/>
              <a:t>  </a:t>
            </a:r>
            <a:r>
              <a:rPr lang="ru-RU" sz="1200" b="1" dirty="0"/>
              <a:t>Информационные технологии в менеджменте : учебник и практикум для СПО / М. А. Плахотникова, Ю. В. Вертакова. — 2-е изд., перераб. и доп. — Москва : Издательство Юрайт, </a:t>
            </a:r>
            <a:r>
              <a:rPr lang="ru-RU" sz="1200" b="1" dirty="0" smtClean="0"/>
              <a:t>2024. </a:t>
            </a:r>
            <a:r>
              <a:rPr lang="ru-RU" sz="1200" b="1" dirty="0"/>
              <a:t>— 326 с. — (Профессиональное образование). </a:t>
            </a:r>
            <a:endParaRPr lang="ru-RU" sz="1200" b="1" dirty="0" smtClean="0"/>
          </a:p>
          <a:p>
            <a:pPr algn="just"/>
            <a:endParaRPr lang="ru-RU" sz="1200" dirty="0"/>
          </a:p>
          <a:p>
            <a:pPr algn="just"/>
            <a:r>
              <a:rPr lang="ru-RU" sz="1200" dirty="0"/>
              <a:t>В курсе систематизированы знания и факты, касающиеся информатизации управленческой деятельности, они изложены в строгой последовательности и наиболее доступным языком. Даны развернутые сведения о возможности, необходимости и эффективности использования информационного ресурса, информационных систем и технологий в сфере управления. Рассмотрена роль автоматизированных рабочих мест в работе менеджеров всех уровней управления. Кроме того, описываются современные подходы к реинжинирингу бизнес-процессов и построению информационных систем в разрезе управленческой деятельности, а также делается акцент на обеспечение безопасности информационных систем</a:t>
            </a:r>
            <a:r>
              <a:rPr lang="ru-RU" sz="1200" dirty="0" smtClean="0"/>
              <a:t>.</a:t>
            </a:r>
            <a:endParaRPr lang="ru-RU" sz="1200" dirty="0"/>
          </a:p>
        </p:txBody>
      </p:sp>
      <p:pic>
        <p:nvPicPr>
          <p:cNvPr id="18434" name="Picture 2" descr="Обложка книги ИНФОРМАЦИОННЫЕ ТЕХНОЛОГИИ В МЕНЕДЖМЕНТЕ  Е. В. Майорова [и др.] ; под редакцией Е. В. Майоровой.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49" y="-131525"/>
            <a:ext cx="2538938" cy="372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83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08512" y="116632"/>
            <a:ext cx="6827983" cy="2123658"/>
          </a:xfrm>
          <a:prstGeom prst="rect">
            <a:avLst/>
          </a:prstGeom>
        </p:spPr>
        <p:txBody>
          <a:bodyPr wrap="square">
            <a:spAutoFit/>
          </a:bodyPr>
          <a:lstStyle/>
          <a:p>
            <a:pPr algn="just"/>
            <a:r>
              <a:rPr lang="ru-RU" sz="1200" b="1" dirty="0"/>
              <a:t>Информационные технологии в менеджменте</a:t>
            </a:r>
            <a:r>
              <a:rPr lang="ru-RU" sz="1200" dirty="0"/>
              <a:t> </a:t>
            </a:r>
            <a:r>
              <a:rPr lang="ru-RU" sz="1200" b="1" dirty="0"/>
              <a:t>(управлении) : учебник и практикум для СПО / Ю. Д. Романова [и др.] ; под редакцией Ю. Д. Романовой.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467 </a:t>
            </a:r>
            <a:r>
              <a:rPr lang="ru-RU" sz="1200" b="1" dirty="0"/>
              <a:t>с. — (Профессиональное образование). </a:t>
            </a:r>
            <a:endParaRPr lang="ru-RU" sz="1200" b="1" dirty="0" smtClean="0"/>
          </a:p>
          <a:p>
            <a:pPr algn="just"/>
            <a:endParaRPr lang="ru-RU" sz="1200" dirty="0"/>
          </a:p>
          <a:p>
            <a:pPr algn="just"/>
            <a:r>
              <a:rPr lang="ru-RU" sz="1200" dirty="0"/>
              <a:t>Курс поможет сформировать целостное представление об информации и информационных ресурсах, информационных системах и технологиях, их роли в решении задач менеджмента в эпоху цифровой экономики. Курс основан на современных концепциях и подходах управления предприятием и экономикой в целом. Структура курса сформирована с учетом аспектов и тенденций развития современных цифровых информационно-коммуникационных технологий. </a:t>
            </a:r>
          </a:p>
        </p:txBody>
      </p:sp>
      <p:sp>
        <p:nvSpPr>
          <p:cNvPr id="4" name="Прямоугольник 3"/>
          <p:cNvSpPr/>
          <p:nvPr/>
        </p:nvSpPr>
        <p:spPr>
          <a:xfrm>
            <a:off x="2184220" y="3192095"/>
            <a:ext cx="6827984" cy="3693319"/>
          </a:xfrm>
          <a:prstGeom prst="rect">
            <a:avLst/>
          </a:prstGeom>
        </p:spPr>
        <p:txBody>
          <a:bodyPr wrap="square">
            <a:spAutoFit/>
          </a:bodyPr>
          <a:lstStyle/>
          <a:p>
            <a:pPr algn="just"/>
            <a:r>
              <a:rPr lang="ru-RU" sz="1300" b="1" dirty="0"/>
              <a:t>Нетёсова О. Ю.</a:t>
            </a:r>
            <a:r>
              <a:rPr lang="ru-RU" sz="1300" dirty="0"/>
              <a:t> </a:t>
            </a:r>
            <a:r>
              <a:rPr lang="ru-RU" sz="1300" b="1" dirty="0"/>
              <a:t>Информационные системы в экономике : учебное пособие для среднего профессионального образования / О. Ю. Нетесова. — 5-е изд., испр. и доп. — Москва : Издательство Юрайт, 2024. — 152 с. </a:t>
            </a:r>
            <a:r>
              <a:rPr lang="ru-RU" sz="1300" b="1" dirty="0" smtClean="0"/>
              <a:t> </a:t>
            </a:r>
            <a:r>
              <a:rPr lang="ru-RU" sz="1300" b="1" dirty="0"/>
              <a:t>— (Профессиональное образование). </a:t>
            </a:r>
            <a:endParaRPr lang="ru-RU" sz="1300" b="1" dirty="0" smtClean="0"/>
          </a:p>
          <a:p>
            <a:pPr algn="just"/>
            <a:endParaRPr lang="ru-RU" sz="1300" dirty="0"/>
          </a:p>
          <a:p>
            <a:pPr algn="just"/>
            <a:r>
              <a:rPr lang="ru-RU" sz="13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Рассмотрены основные вопросы проектирования информационных технологий и систем, их информационного обеспечения, подбора прикладных программных средств.</a:t>
            </a:r>
          </a:p>
        </p:txBody>
      </p:sp>
      <p:pic>
        <p:nvPicPr>
          <p:cNvPr id="19458" name="Picture 2" descr="Обложка книги ИНФОРМАЦИОННЫЕ ТЕХНОЛОГИИ В МЕНЕДЖМЕНТЕ (УПРАВЛЕНИИ) Под ред. Романовой Ю.Д.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00" y="-77647"/>
            <a:ext cx="2424346" cy="354898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Обложка книги ИНФОРМАЦИОННЫЕ СИСТЕМЫ В ЭКОНОМИКЕ Нетесова О.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0" y="3282243"/>
            <a:ext cx="2470198" cy="369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42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80720" cy="3231654"/>
          </a:xfrm>
          <a:prstGeom prst="rect">
            <a:avLst/>
          </a:prstGeom>
        </p:spPr>
        <p:txBody>
          <a:bodyPr wrap="square">
            <a:spAutoFit/>
          </a:bodyPr>
          <a:lstStyle/>
          <a:p>
            <a:pPr algn="just"/>
            <a:r>
              <a:rPr lang="ru-RU" sz="1200" b="1" dirty="0"/>
              <a:t>Куприянов Д. В.</a:t>
            </a:r>
            <a:r>
              <a:rPr lang="ru-RU" sz="1200" dirty="0"/>
              <a:t>  </a:t>
            </a:r>
            <a:r>
              <a:rPr lang="ru-RU" sz="1200" b="1" dirty="0"/>
              <a:t>Информационное обеспечение профессиональной деятельности : учебник и практикум для СПО / Д. В. Куприянов</a:t>
            </a:r>
            <a:r>
              <a:rPr lang="ru-RU" sz="1200" b="1" dirty="0" smtClean="0"/>
              <a:t>. </a:t>
            </a:r>
            <a:r>
              <a:rPr lang="ru-RU" sz="1200" b="1" dirty="0"/>
              <a:t>—  2-е изд., перераб. и доп.</a:t>
            </a:r>
            <a:r>
              <a:rPr lang="ru-RU" sz="1200" dirty="0"/>
              <a:t> </a:t>
            </a:r>
            <a:r>
              <a:rPr lang="ru-RU" sz="1200" b="1" dirty="0" smtClean="0"/>
              <a:t> </a:t>
            </a:r>
            <a:r>
              <a:rPr lang="ru-RU" sz="1200" b="1" dirty="0"/>
              <a:t>— Москва : Издательство Юрайт, </a:t>
            </a:r>
            <a:r>
              <a:rPr lang="ru-RU" sz="1200" b="1" dirty="0" smtClean="0"/>
              <a:t>2024. </a:t>
            </a:r>
            <a:r>
              <a:rPr lang="ru-RU" sz="1200" b="1" dirty="0"/>
              <a:t>— </a:t>
            </a:r>
            <a:r>
              <a:rPr lang="ru-RU" sz="1200" b="1" dirty="0" smtClean="0"/>
              <a:t>283 </a:t>
            </a:r>
            <a:r>
              <a:rPr lang="ru-RU" sz="1200" b="1" dirty="0"/>
              <a:t>с. — (Профессиональное образование). </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 Материал учебника достаточно универсален, поскольку ориентирован на студентов различного уровня исходных знаний.</a:t>
            </a:r>
          </a:p>
        </p:txBody>
      </p:sp>
      <p:pic>
        <p:nvPicPr>
          <p:cNvPr id="20482" name="Picture 2" descr="Обложка книги ИНФОРМАЦИОННОЕ ОБЕСПЕЧЕНИЕ ПРОФЕССИОНАЛЬНОЙ ДЕЯТЕЛЬНОСТИ Куприянов Д.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1"/>
            <a:ext cx="2736304" cy="405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53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505671"/>
            <a:ext cx="8136904" cy="1569660"/>
          </a:xfrm>
          <a:prstGeom prst="rect">
            <a:avLst/>
          </a:prstGeom>
        </p:spPr>
        <p:txBody>
          <a:bodyPr wrap="square">
            <a:spAutoFit/>
          </a:bodyPr>
          <a:lstStyle/>
          <a:p>
            <a:pPr algn="ctr"/>
            <a:r>
              <a:rPr lang="ru-RU" sz="3200" b="1" dirty="0" smtClean="0"/>
              <a:t>ОП.14</a:t>
            </a:r>
          </a:p>
          <a:p>
            <a:pPr algn="ctr"/>
            <a:r>
              <a:rPr lang="ru-RU" sz="3200" b="1" dirty="0"/>
              <a:t>ДОКУМЕНТАЦИОННОЕ ОБЕСПЕЧЕНИЕ УПРАВЛЕНИЯ</a:t>
            </a:r>
            <a:endParaRPr lang="ru-RU" sz="3200" dirty="0"/>
          </a:p>
        </p:txBody>
      </p:sp>
    </p:spTree>
    <p:extLst>
      <p:ext uri="{BB962C8B-B14F-4D97-AF65-F5344CB8AC3E}">
        <p14:creationId xmlns:p14="http://schemas.microsoft.com/office/powerpoint/2010/main" val="1819581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5360" y="116632"/>
            <a:ext cx="6691135" cy="2123658"/>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управления. Документооборот и делопроизводство : учебник и практикум для СПО / И. Н. Кузнецов.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545 </a:t>
            </a:r>
            <a:r>
              <a:rPr lang="ru-RU" sz="1200" b="1" dirty="0"/>
              <a:t>с. — (Профессиональное образование). </a:t>
            </a:r>
            <a:endParaRPr lang="ru-RU" sz="1200" b="1" dirty="0" smtClean="0"/>
          </a:p>
          <a:p>
            <a:pPr algn="just"/>
            <a:endParaRPr lang="ru-RU" sz="1200"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1126"/>
            <a:ext cx="2520280" cy="393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45361" y="3656405"/>
            <a:ext cx="6589779" cy="2677656"/>
          </a:xfrm>
          <a:prstGeom prst="rect">
            <a:avLst/>
          </a:prstGeom>
        </p:spPr>
        <p:txBody>
          <a:bodyPr wrap="square">
            <a:spAutoFit/>
          </a:bodyPr>
          <a:lstStyle/>
          <a:p>
            <a:pPr algn="just"/>
            <a:r>
              <a:rPr lang="ru-RU" sz="1200" b="1" dirty="0"/>
              <a:t>Шувалова Н. Н.</a:t>
            </a:r>
            <a:r>
              <a:rPr lang="ru-RU" sz="1200" i="1" dirty="0"/>
              <a:t> </a:t>
            </a:r>
            <a:r>
              <a:rPr lang="ru-RU" sz="1200" dirty="0"/>
              <a:t> </a:t>
            </a:r>
            <a:r>
              <a:rPr lang="ru-RU" sz="1200" b="1" dirty="0"/>
              <a:t>Документационное обеспечение управления : учебник и практикум для СПО / Н. Н. Шувалова.  — </a:t>
            </a:r>
            <a:r>
              <a:rPr lang="ru-RU" sz="1200" b="1" dirty="0" smtClean="0"/>
              <a:t>3-е </a:t>
            </a:r>
            <a:r>
              <a:rPr lang="ru-RU" sz="1200" b="1" dirty="0"/>
              <a:t>изд., перераб. и доп</a:t>
            </a:r>
            <a:r>
              <a:rPr lang="ru-RU" sz="1200" b="1" dirty="0" smtClean="0"/>
              <a:t>.</a:t>
            </a:r>
            <a:r>
              <a:rPr lang="ru-RU" sz="1200" b="1" dirty="0"/>
              <a:t> — Москва : Издательство Юрайт, </a:t>
            </a:r>
            <a:r>
              <a:rPr lang="ru-RU" sz="1200" b="1" dirty="0" smtClean="0"/>
              <a:t>2024.</a:t>
            </a:r>
            <a:r>
              <a:rPr lang="ru-RU" sz="1200" b="1" dirty="0"/>
              <a:t> — </a:t>
            </a:r>
            <a:r>
              <a:rPr lang="ru-RU" sz="1200" b="1" dirty="0" smtClean="0"/>
              <a:t>247 с</a:t>
            </a:r>
            <a:r>
              <a:rPr lang="ru-RU" sz="1200" b="1" dirty="0"/>
              <a:t>. — (Профессиональное образование</a:t>
            </a:r>
            <a:r>
              <a:rPr lang="ru-RU" sz="1200" b="1" dirty="0" smtClean="0"/>
              <a:t>).</a:t>
            </a:r>
          </a:p>
          <a:p>
            <a:pPr algn="just"/>
            <a:endParaRPr lang="ru-RU" sz="1200" b="1" dirty="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pic>
        <p:nvPicPr>
          <p:cNvPr id="21506" name="Picture 2" descr="Обложка книги ДОКУМЕНТАЦИОННОЕ ОБЕСПЕЧЕНИЕ УПРАВЛЕНИЯ Шувалова Н.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501008"/>
            <a:ext cx="2520281"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45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znanium.com/cover/1423/1423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299"/>
            <a:ext cx="1843984" cy="28858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5736" y="188640"/>
            <a:ext cx="6840760" cy="3093154"/>
          </a:xfrm>
          <a:prstGeom prst="rect">
            <a:avLst/>
          </a:prstGeom>
        </p:spPr>
        <p:txBody>
          <a:bodyPr wrap="square">
            <a:spAutoFit/>
          </a:bodyPr>
          <a:lstStyle/>
          <a:p>
            <a:pPr algn="just"/>
            <a:r>
              <a:rPr lang="ru-RU" sz="1300" b="1" dirty="0"/>
              <a:t>Степина В. В.</a:t>
            </a:r>
            <a:r>
              <a:rPr lang="ru-RU" sz="1300" dirty="0"/>
              <a:t> </a:t>
            </a:r>
            <a:r>
              <a:rPr lang="ru-RU" sz="1300" b="1" dirty="0"/>
              <a:t>Архитектура ЭВМ и вычислительные системы : учебник / В. В. Степина. — Москва : КУРС : ИНФРА-М, </a:t>
            </a:r>
            <a:r>
              <a:rPr lang="ru-RU" sz="1300" b="1" dirty="0" smtClean="0"/>
              <a:t>2023. </a:t>
            </a:r>
            <a:r>
              <a:rPr lang="ru-RU" sz="1300" b="1" dirty="0"/>
              <a:t>— 384 с. — (Среднее профессиональное образование</a:t>
            </a:r>
            <a:r>
              <a:rPr lang="ru-RU" sz="1300" b="1" dirty="0" smtClean="0"/>
              <a:t>).</a:t>
            </a:r>
          </a:p>
          <a:p>
            <a:pPr algn="just"/>
            <a:endParaRPr lang="ru-RU" sz="1300" dirty="0" smtClean="0"/>
          </a:p>
          <a:p>
            <a:pPr algn="just"/>
            <a:r>
              <a:rPr lang="ru-RU" sz="1300" dirty="0"/>
              <a:t>Рассмотрены информационно-логические основы электронно-вычислительной техники, типовые логические элементы и устройства ЭВМ, структура и функционирование процессора, принципы организации и построения ЭВМ, периферийные устройства ЭВМ, методы и средства сопряжения, основы программирования процессора, вычисления в многопроцессорных и многоядерных системах. Изложены принципы функционирования и вводные основы проектирования цифровой вычислительной техники. Описаны тенденции развития архитектуры и аппаратного обеспечения электронных вычислительных систем, методы повышения производительности многопроцессорных и многоядерных систем, энергосберегающие технологии.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5824" y="3793926"/>
            <a:ext cx="6768752" cy="2693045"/>
          </a:xfrm>
          <a:prstGeom prst="rect">
            <a:avLst/>
          </a:prstGeom>
        </p:spPr>
        <p:txBody>
          <a:bodyPr wrap="square">
            <a:spAutoFit/>
          </a:bodyPr>
          <a:lstStyle/>
          <a:p>
            <a:pPr algn="just"/>
            <a:r>
              <a:rPr lang="ru-RU" sz="1300" b="1" dirty="0"/>
              <a:t>Степина В. В.</a:t>
            </a:r>
            <a:r>
              <a:rPr lang="ru-RU" sz="1300" dirty="0"/>
              <a:t> </a:t>
            </a:r>
            <a:r>
              <a:rPr lang="ru-RU" sz="1300" b="1" dirty="0"/>
              <a:t>Основы архитектуры, устройство и функционирование вычислительных систем : учебник / В</a:t>
            </a:r>
            <a:r>
              <a:rPr lang="ru-RU" sz="1300" b="1" dirty="0" smtClean="0"/>
              <a:t>. В</a:t>
            </a:r>
            <a:r>
              <a:rPr lang="ru-RU" sz="1300" b="1" dirty="0"/>
              <a:t>. Степина. — Москва : ИНФРА-М, 2021. — 288 с. — (Среднее профессиональное образование). </a:t>
            </a:r>
            <a:endParaRPr lang="ru-RU" sz="1300" b="1" dirty="0" smtClean="0"/>
          </a:p>
          <a:p>
            <a:pPr algn="just"/>
            <a:endParaRPr lang="ru-RU" sz="1300" dirty="0"/>
          </a:p>
          <a:p>
            <a:pPr algn="just"/>
            <a:r>
              <a:rPr lang="ru-RU" sz="1300" dirty="0" smtClean="0"/>
              <a:t>Учебник </a:t>
            </a:r>
            <a:r>
              <a:rPr lang="ru-RU" sz="1300" dirty="0"/>
              <a:t>создан в соответствии с Федеральным государственным образовательным стандартом по специальности 09.02.04 «Информационные системы (по отраслям)». Рассмотрены цифровые вычислительные системы и их архитектурные особенности, работа основных логических блоков системы, вычисления в многопроцессорных и многоядерных системах. Дана классификация вычислительных платформ. Описаны методы повышения производительности многопроцессорных и многоядерных систем. Значительное внимание уделено Организации памяти в микропроцессорных системах (МПС) и подсистеме прерываний в МПС.</a:t>
            </a:r>
          </a:p>
        </p:txBody>
      </p:sp>
    </p:spTree>
    <p:extLst>
      <p:ext uri="{BB962C8B-B14F-4D97-AF65-F5344CB8AC3E}">
        <p14:creationId xmlns:p14="http://schemas.microsoft.com/office/powerpoint/2010/main" val="1109945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6970" y="154534"/>
            <a:ext cx="6552728" cy="2292935"/>
          </a:xfrm>
          <a:prstGeom prst="rect">
            <a:avLst/>
          </a:prstGeom>
        </p:spPr>
        <p:txBody>
          <a:bodyPr wrap="square">
            <a:spAutoFit/>
          </a:bodyPr>
          <a:lstStyle/>
          <a:p>
            <a:pPr algn="just"/>
            <a:r>
              <a:rPr lang="ru-RU" sz="1300" b="1" dirty="0"/>
              <a:t>Документационное обеспечение управления : учебник / С. А. Глотова  [и др.] ; ред. Т. А. Быкова. — Москва : КНОРУС, 2021. — 266 с. — (Среднее профессиональное образование).</a:t>
            </a:r>
          </a:p>
          <a:p>
            <a:pPr algn="just"/>
            <a:endParaRPr lang="ru-RU" sz="1300" dirty="0" smtClean="0"/>
          </a:p>
          <a:p>
            <a:pPr algn="just"/>
            <a:r>
              <a:rPr lang="ru-RU" sz="1300" dirty="0" smtClean="0"/>
              <a:t>Отражены </a:t>
            </a:r>
            <a:r>
              <a:rPr lang="ru-RU" sz="1300" dirty="0"/>
              <a:t>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r>
              <a:rPr lang="ru-RU" sz="1300" dirty="0" smtClean="0"/>
              <a:t>.</a:t>
            </a:r>
            <a:endParaRPr lang="ru-RU" sz="13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60240" cy="309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339752" y="3496201"/>
            <a:ext cx="6624736" cy="3093154"/>
          </a:xfrm>
          <a:prstGeom prst="rect">
            <a:avLst/>
          </a:prstGeom>
        </p:spPr>
        <p:txBody>
          <a:bodyPr wrap="square">
            <a:spAutoFit/>
          </a:bodyPr>
          <a:lstStyle/>
          <a:p>
            <a:pPr algn="just"/>
            <a:r>
              <a:rPr lang="ru-RU" sz="1300" b="1" dirty="0"/>
              <a:t>Абуладзе Д. Г.</a:t>
            </a:r>
            <a:r>
              <a:rPr lang="ru-RU" sz="1300" i="1" dirty="0"/>
              <a:t> </a:t>
            </a:r>
            <a:r>
              <a:rPr lang="ru-RU" sz="1300" dirty="0"/>
              <a:t> </a:t>
            </a:r>
            <a:r>
              <a:rPr lang="ru-RU" sz="1300" b="1" dirty="0"/>
              <a:t>Документационное обеспечение управления персоналом : учебник и практикум для СПО / Д. Г. Абуладзе, И. Б. Выпряжкина, В. М. Маслова. — </a:t>
            </a:r>
            <a:r>
              <a:rPr lang="ru-RU" sz="1300" b="1" dirty="0" smtClean="0"/>
              <a:t>3-е </a:t>
            </a:r>
            <a:r>
              <a:rPr lang="ru-RU" sz="1300" b="1" dirty="0"/>
              <a:t>изд., перераб. и доп. — Москва : Издательство Юрайт, </a:t>
            </a:r>
            <a:r>
              <a:rPr lang="ru-RU" sz="1300" b="1" dirty="0" smtClean="0"/>
              <a:t>2024.</a:t>
            </a:r>
            <a:r>
              <a:rPr lang="ru-RU" sz="1300" b="1" dirty="0"/>
              <a:t> — </a:t>
            </a:r>
            <a:r>
              <a:rPr lang="ru-RU" sz="1300" b="1" dirty="0" smtClean="0"/>
              <a:t>374</a:t>
            </a:r>
            <a:r>
              <a:rPr lang="ru-RU" sz="1300" b="1" dirty="0"/>
              <a:t> с. — (Профессиональное образование). </a:t>
            </a:r>
            <a:endParaRPr lang="ru-RU" sz="1300" b="1" dirty="0" smtClean="0"/>
          </a:p>
          <a:p>
            <a:pPr algn="just"/>
            <a:endParaRPr lang="ru-RU" sz="1300" dirty="0"/>
          </a:p>
          <a:p>
            <a:pPr algn="just"/>
            <a:r>
              <a:rPr lang="ru-RU" sz="13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22530" name="Picture 2"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592288" cy="382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45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4226" y="116632"/>
            <a:ext cx="6672270" cy="2893100"/>
          </a:xfrm>
          <a:prstGeom prst="rect">
            <a:avLst/>
          </a:prstGeom>
        </p:spPr>
        <p:txBody>
          <a:bodyPr wrap="square">
            <a:spAutoFit/>
          </a:bodyPr>
          <a:lstStyle/>
          <a:p>
            <a:pPr algn="just"/>
            <a:r>
              <a:rPr lang="ru-RU" sz="1300" b="1" dirty="0"/>
              <a:t>Корнеев И. К.</a:t>
            </a:r>
            <a:r>
              <a:rPr lang="ru-RU" sz="1300" i="1" dirty="0"/>
              <a:t> </a:t>
            </a:r>
            <a:r>
              <a:rPr lang="ru-RU" sz="1300" dirty="0"/>
              <a:t> </a:t>
            </a:r>
            <a:r>
              <a:rPr lang="ru-RU" sz="1300" b="1" dirty="0"/>
              <a:t>Документационное обеспечение управления : учебник и практикум для СПО / И. К. Корнеев, А. В. Пшенко, В. А. Машурцев. — </a:t>
            </a:r>
            <a:r>
              <a:rPr lang="ru-RU" sz="1300" b="1" dirty="0" smtClean="0"/>
              <a:t>3-е </a:t>
            </a:r>
            <a:r>
              <a:rPr lang="ru-RU" sz="1300" b="1" dirty="0"/>
              <a:t>изд., перераб. и доп. — Москва : Издательство Юрайт, </a:t>
            </a:r>
            <a:r>
              <a:rPr lang="ru-RU" sz="1300" b="1" dirty="0" smtClean="0"/>
              <a:t>2024.</a:t>
            </a:r>
            <a:r>
              <a:rPr lang="ru-RU" sz="1300" b="1" dirty="0"/>
              <a:t> — </a:t>
            </a:r>
            <a:r>
              <a:rPr lang="ru-RU" sz="1300" b="1" dirty="0" smtClean="0"/>
              <a:t>438</a:t>
            </a:r>
            <a:r>
              <a:rPr lang="ru-RU" sz="1300" b="1" dirty="0"/>
              <a:t> с. — (Профессиональное образование). </a:t>
            </a:r>
            <a:endParaRPr lang="ru-RU" sz="1300" b="1" dirty="0" smtClean="0"/>
          </a:p>
          <a:p>
            <a:pPr algn="just"/>
            <a:endParaRPr lang="ru-RU" sz="1300" dirty="0"/>
          </a:p>
          <a:p>
            <a:pPr algn="just"/>
            <a:r>
              <a:rPr lang="ru-RU" sz="13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sp>
        <p:nvSpPr>
          <p:cNvPr id="6" name="Прямоугольник 5"/>
          <p:cNvSpPr/>
          <p:nvPr/>
        </p:nvSpPr>
        <p:spPr>
          <a:xfrm>
            <a:off x="2364226" y="3611331"/>
            <a:ext cx="6672270" cy="2923877"/>
          </a:xfrm>
          <a:prstGeom prst="rect">
            <a:avLst/>
          </a:prstGeom>
        </p:spPr>
        <p:txBody>
          <a:bodyPr wrap="square">
            <a:spAutoFit/>
          </a:bodyPr>
          <a:lstStyle/>
          <a:p>
            <a:pPr algn="just"/>
            <a:r>
              <a:rPr lang="ru-RU" sz="1300" b="1" dirty="0"/>
              <a:t>Доронина Л. А</a:t>
            </a:r>
            <a:r>
              <a:rPr lang="ru-RU" sz="1300" dirty="0"/>
              <a:t>.  </a:t>
            </a:r>
            <a:r>
              <a:rPr lang="ru-RU" sz="1300" b="1" dirty="0"/>
              <a:t>Документационное обеспечение управления : учебник и практикум для СПО / Л. А. Доронина, В. С. Иритикова</a:t>
            </a:r>
            <a:r>
              <a:rPr lang="ru-RU" sz="1300" b="1" dirty="0" smtClean="0"/>
              <a:t>. </a:t>
            </a:r>
            <a:r>
              <a:rPr lang="ru-RU" sz="1400" b="1" dirty="0"/>
              <a:t>— 2-е изд. перераб. и доп. </a:t>
            </a:r>
            <a:r>
              <a:rPr lang="ru-RU" sz="1300" b="1" dirty="0"/>
              <a:t> — Москва : Издательство Юрайт, </a:t>
            </a:r>
            <a:r>
              <a:rPr lang="ru-RU" sz="1300" b="1" dirty="0" smtClean="0"/>
              <a:t>2024.</a:t>
            </a:r>
            <a:r>
              <a:rPr lang="ru-RU" sz="1300" b="1" dirty="0"/>
              <a:t> — </a:t>
            </a:r>
            <a:r>
              <a:rPr lang="ru-RU" sz="1300" b="1" dirty="0" smtClean="0"/>
              <a:t>270</a:t>
            </a:r>
            <a:r>
              <a:rPr lang="ru-RU" sz="1300" b="1" dirty="0"/>
              <a:t> с. — (Профессиональное образование). </a:t>
            </a:r>
            <a:endParaRPr lang="ru-RU" sz="1300" b="1" dirty="0" smtClean="0"/>
          </a:p>
          <a:p>
            <a:pPr algn="just"/>
            <a:endParaRPr lang="ru-RU" sz="1300" dirty="0"/>
          </a:p>
          <a:p>
            <a:pPr algn="just"/>
            <a:r>
              <a:rPr lang="ru-RU" sz="13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23554"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81778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Обложка книги ДОКУМЕНТАЦИОННОЕ ОБЕСПЕЧЕНИЕ УПРАВЛЕНИЯ Доронина Л. А., Иритикова В.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555776" cy="36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41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68760"/>
            <a:ext cx="8892480" cy="1938992"/>
          </a:xfrm>
          <a:prstGeom prst="rect">
            <a:avLst/>
          </a:prstGeom>
          <a:noFill/>
        </p:spPr>
        <p:txBody>
          <a:bodyPr wrap="square" rtlCol="0">
            <a:spAutoFit/>
          </a:bodyPr>
          <a:lstStyle/>
          <a:p>
            <a:pPr algn="ctr"/>
            <a:r>
              <a:rPr lang="ru-RU" sz="4000" b="1" dirty="0" smtClean="0"/>
              <a:t>ПМ.01 </a:t>
            </a:r>
            <a:r>
              <a:rPr lang="ru-RU" sz="4000" b="1" dirty="0"/>
              <a:t>ПРОЕКТИРОВАНИЕ И РАЗРАБОТКА ИНФОРМАЦИОННЫХ СИСТЕМ</a:t>
            </a:r>
            <a:endParaRPr lang="ru-RU" sz="4000"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2" y="188640"/>
            <a:ext cx="2254254" cy="313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25486" y="188640"/>
            <a:ext cx="6678488" cy="3046988"/>
          </a:xfrm>
          <a:prstGeom prst="rect">
            <a:avLst/>
          </a:prstGeom>
        </p:spPr>
        <p:txBody>
          <a:bodyPr wrap="square">
            <a:spAutoFit/>
          </a:bodyPr>
          <a:lstStyle/>
          <a:p>
            <a:pPr algn="just"/>
            <a:r>
              <a:rPr lang="ru-RU" sz="1200" b="1" dirty="0"/>
              <a:t>Перлова О. Н. Проектирование и разработка информационных систем : учебник / О. Н. Перлова, О. П. Ляпина, А. В. Гусев. — 3-е изд., испр. —  Москва : ИЦ «Академия», 2020. — 256 с. — (Профессиональное образование). </a:t>
            </a:r>
            <a:endParaRPr lang="ru-RU" sz="1200" b="1" dirty="0" smtClean="0"/>
          </a:p>
          <a:p>
            <a:pPr algn="just"/>
            <a:endParaRPr lang="ru-RU" sz="1200" b="1" dirty="0" smtClean="0"/>
          </a:p>
          <a:p>
            <a:pPr algn="just"/>
            <a:r>
              <a:rPr lang="ru-RU" sz="1200" dirty="0" smtClean="0"/>
              <a:t>Учебное </a:t>
            </a:r>
            <a:r>
              <a:rPr lang="ru-RU" sz="1200" dirty="0"/>
              <a:t>издание предназначено для изучения профессионального модуля «Проектирование и разработка информационных систем».</a:t>
            </a:r>
            <a:br>
              <a:rPr lang="ru-RU" sz="1200" dirty="0"/>
            </a:br>
            <a:r>
              <a:rPr lang="ru-RU" sz="1200" dirty="0"/>
              <a:t>Рассмотрены выполняемые функции и классификация различных информационных систем, организация управления службой информационных систем, тестирование, сопровождение и технологии защиты информации в информационных системах. Раскрыты методы и средства проектирования информационных систем, в том числе CASE-технологии как методологическая и инструментальная база проектирования информационных систем, методология моделирования предметной области, унифицированный язык моделирования UML и моделирование бизнес-процессов CASE-средствами. Освещены спецификация функциональных требований к информационным системам и моделирование их информационного обеспечения.</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2" y="3573016"/>
            <a:ext cx="2254254" cy="318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25486" y="3601100"/>
            <a:ext cx="6678488" cy="2308324"/>
          </a:xfrm>
          <a:prstGeom prst="rect">
            <a:avLst/>
          </a:prstGeom>
        </p:spPr>
        <p:txBody>
          <a:bodyPr wrap="square">
            <a:spAutoFit/>
          </a:bodyPr>
          <a:lstStyle/>
          <a:p>
            <a:pPr algn="just"/>
            <a:r>
              <a:rPr lang="ru-RU" sz="1200" b="1" dirty="0"/>
              <a:t>Рассадина С. П</a:t>
            </a:r>
            <a:r>
              <a:rPr lang="ru-RU" sz="1200" dirty="0"/>
              <a:t>.</a:t>
            </a:r>
            <a:r>
              <a:rPr lang="ru-RU" sz="1200" b="1" dirty="0"/>
              <a:t> Информационный дизайн и медиа: учебник / С</a:t>
            </a:r>
            <a:r>
              <a:rPr lang="ru-RU" sz="1200" b="1" dirty="0" smtClean="0"/>
              <a:t>. П</a:t>
            </a:r>
            <a:r>
              <a:rPr lang="ru-RU" sz="1200" b="1" dirty="0"/>
              <a:t>. Рассадина, М. В. Исаева. — Москва: ИЦ «Академия», 2020. — 240 с.,[16] цв. вкл. — (Профессиональное образование). </a:t>
            </a:r>
            <a:endParaRPr lang="ru-RU" sz="1200" b="1" dirty="0" smtClean="0"/>
          </a:p>
          <a:p>
            <a:pPr algn="just"/>
            <a:endParaRPr lang="ru-RU" sz="1200"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«Графический дизайнер» (из списка ТОП-50). Учебное издание и предназначено для изучения профессионального модуля «Создание графических дизайн-макетов» (МДК.02.02 «Информационный дизайн и медиа»).</a:t>
            </a:r>
            <a:br>
              <a:rPr lang="ru-RU" sz="1200" dirty="0"/>
            </a:br>
            <a:r>
              <a:rPr lang="ru-RU" sz="1200" dirty="0"/>
              <a:t>Особенностью учебника является использование теоретического материала и анализа практических примеров макетов полиграфической продукции и мультимедиа, относящихся к области информационного дизайна.</a:t>
            </a:r>
          </a:p>
        </p:txBody>
      </p:sp>
    </p:spTree>
    <p:extLst>
      <p:ext uri="{BB962C8B-B14F-4D97-AF65-F5344CB8AC3E}">
        <p14:creationId xmlns:p14="http://schemas.microsoft.com/office/powerpoint/2010/main" val="9754860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0922" y="116632"/>
            <a:ext cx="6665574" cy="3231654"/>
          </a:xfrm>
          <a:prstGeom prst="rect">
            <a:avLst/>
          </a:prstGeom>
        </p:spPr>
        <p:txBody>
          <a:bodyPr wrap="square">
            <a:spAutoFit/>
          </a:bodyPr>
          <a:lstStyle/>
          <a:p>
            <a:pPr algn="just"/>
            <a:r>
              <a:rPr lang="ru-RU" sz="1200" b="1" dirty="0"/>
              <a:t>Проектирование информационных систем : учебник и практикум для среднего профессионального образования / Д. В. Чистов, П. П. Мельников, А. В. Золотарюк, Н. Б. Ничепорук. — 2-е изд., перераб. и доп. — Москва : Издательство Юрайт, 2024. — 273 с. </a:t>
            </a:r>
            <a:r>
              <a:rPr lang="ru-RU" sz="1200" b="1" dirty="0" smtClean="0"/>
              <a:t>— </a:t>
            </a:r>
            <a:r>
              <a:rPr lang="ru-RU" sz="1200" b="1" dirty="0"/>
              <a:t>(Профессиональное </a:t>
            </a:r>
            <a:r>
              <a:rPr lang="ru-RU" sz="1200" b="1" dirty="0" smtClean="0"/>
              <a:t>образование</a:t>
            </a:r>
            <a:r>
              <a:rPr lang="en-US" sz="1200" b="1" dirty="0" smtClean="0"/>
              <a:t>)</a:t>
            </a:r>
            <a:r>
              <a:rPr lang="ru-RU" sz="1200" b="1" dirty="0" smtClean="0"/>
              <a:t>.</a:t>
            </a:r>
          </a:p>
          <a:p>
            <a:pPr algn="just"/>
            <a:endParaRPr lang="ru-RU" sz="1200" dirty="0"/>
          </a:p>
          <a:p>
            <a:pPr algn="just"/>
            <a:r>
              <a:rPr lang="ru-RU" sz="1200" dirty="0"/>
              <a:t>В книге изложены основы проектирования, конструирования и отладки программных средств с использованием технологических и функциональных стандартов, современных моделей и методов оценки качества и надежности. Наряду с теоретическими знаниями по созданию и управлению информационными системами на всех этапах их жизненного цикла, в учебнике предусмотрена практическая часть, представляющая собой многочисленные примеры разработки проектов информационных систем. Учебник знакомит с методологией, процессами и практиками проектирования информационных систем — RAD, UP, OpenUP и другими, содержит детальные сведения о методологии RUP, применении инструментальных средств Rational Rose и Rational RequisitePro.</a:t>
            </a:r>
            <a:endParaRPr lang="en-US" sz="1200" dirty="0" smtClean="0"/>
          </a:p>
          <a:p>
            <a:pPr algn="just"/>
            <a:r>
              <a:rPr lang="ru-RU" sz="1200" dirty="0"/>
              <a:t>	</a:t>
            </a:r>
          </a:p>
        </p:txBody>
      </p:sp>
      <p:sp>
        <p:nvSpPr>
          <p:cNvPr id="3" name="Прямоугольник 2"/>
          <p:cNvSpPr/>
          <p:nvPr/>
        </p:nvSpPr>
        <p:spPr>
          <a:xfrm>
            <a:off x="2370922" y="3584349"/>
            <a:ext cx="6665575" cy="3046988"/>
          </a:xfrm>
          <a:prstGeom prst="rect">
            <a:avLst/>
          </a:prstGeom>
        </p:spPr>
        <p:txBody>
          <a:bodyPr wrap="square">
            <a:spAutoFit/>
          </a:bodyPr>
          <a:lstStyle/>
          <a:p>
            <a:pPr algn="just"/>
            <a:r>
              <a:rPr lang="ru-RU" sz="1200" b="1" dirty="0"/>
              <a:t>Зараменских Е. П.</a:t>
            </a:r>
            <a:r>
              <a:rPr lang="ru-RU" sz="1200" dirty="0"/>
              <a:t>  </a:t>
            </a:r>
            <a:r>
              <a:rPr lang="ru-RU" sz="1200" b="1" dirty="0"/>
              <a:t>Информационные системы: управление жизненным циклом : учебник и практикум для СПО / Е. П. Зараменских. — 2-е изд., перераб. и доп. </a:t>
            </a:r>
            <a:r>
              <a:rPr lang="ru-RU" sz="1200" b="1" dirty="0" smtClean="0"/>
              <a:t>— </a:t>
            </a:r>
            <a:r>
              <a:rPr lang="ru-RU" sz="1200" b="1" dirty="0"/>
              <a:t>Москва : Издательство Юрайт, </a:t>
            </a:r>
            <a:r>
              <a:rPr lang="ru-RU" sz="1200" b="1" dirty="0" smtClean="0"/>
              <a:t>2024. </a:t>
            </a:r>
            <a:r>
              <a:rPr lang="ru-RU" sz="1200" b="1" dirty="0"/>
              <a:t>— </a:t>
            </a:r>
            <a:r>
              <a:rPr lang="ru-RU" sz="1200" b="1" dirty="0" smtClean="0"/>
              <a:t>497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рассматривается история и современное состояние информационных систем, а также все этапы их жизненного цикла от планирования до утилизации. Подробно разбирается теория и практика управления жизненным циклом информационных систем, самые разные методологии структурного анализа и моделирования бизнес-процессов, классические и гибкие процессы разработки информационных систем и предназначенные для этого программные инструменты, а также основы управления проектами. Особый интерес представляют практические примеры, которые содержат пошаговые инструкции по анализу бизнес-кейса, образцы создаваемых при анализе и проектировании документов, а также вопросы и задания для закрепления изучаемого материала.</a:t>
            </a:r>
          </a:p>
        </p:txBody>
      </p:sp>
      <p:pic>
        <p:nvPicPr>
          <p:cNvPr id="24578" name="Picture 2" descr="Обложка книги ПРОЕКТИРОВАНИЕ ИНФОРМАЦИОННЫХ СИСТЕМ Чистов Д. В., Мельников П. П., Золотарюк А. В., Ничепорук Н. Б.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7" y="-149046"/>
            <a:ext cx="2581471" cy="374597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Обложка книги ИНФОРМАЦИОННЫЕ СИСТЕМЫ: УПРАВЛЕНИЕ ЖИЗНЕННЫМ ЦИКЛОМ Зараменских Е. П.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0" y="3316643"/>
            <a:ext cx="2484954" cy="363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01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6183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5502" y="116632"/>
            <a:ext cx="6730994" cy="2123658"/>
          </a:xfrm>
          <a:prstGeom prst="rect">
            <a:avLst/>
          </a:prstGeom>
        </p:spPr>
        <p:txBody>
          <a:bodyPr wrap="square">
            <a:spAutoFit/>
          </a:bodyPr>
          <a:lstStyle/>
          <a:p>
            <a:pPr algn="just"/>
            <a:r>
              <a:rPr lang="ru-RU" sz="1200" b="1" dirty="0"/>
              <a:t>Шитов В. Н.</a:t>
            </a:r>
            <a:r>
              <a:rPr lang="ru-RU" sz="1200" dirty="0"/>
              <a:t> </a:t>
            </a:r>
            <a:r>
              <a:rPr lang="ru-RU" sz="1200" b="1" dirty="0"/>
              <a:t>Графический дизайн и мультимедиа : учебное пособие / В. Н. Шитов, К. Е. Успенский. — Москва : КноРус, 2024. —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5" y="3593466"/>
            <a:ext cx="2044644" cy="312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05502" y="3612928"/>
            <a:ext cx="6696744" cy="2123658"/>
          </a:xfrm>
          <a:prstGeom prst="rect">
            <a:avLst/>
          </a:prstGeom>
        </p:spPr>
        <p:txBody>
          <a:bodyPr wrap="square">
            <a:spAutoFit/>
          </a:bodyPr>
          <a:lstStyle/>
          <a:p>
            <a:pPr algn="just"/>
            <a:r>
              <a:rPr lang="ru-RU" sz="1200" b="1" dirty="0"/>
              <a:t>Заботина Н. Н.</a:t>
            </a:r>
            <a:r>
              <a:rPr lang="ru-RU" sz="1200" dirty="0"/>
              <a:t> </a:t>
            </a:r>
            <a:r>
              <a:rPr lang="ru-RU" sz="1200" b="1" dirty="0"/>
              <a:t>Методы и средства проектирования информационных систем : учебное пособие / Н.Н. Заботина. — Москва : ИНФРА-М, </a:t>
            </a:r>
            <a:r>
              <a:rPr lang="ru-RU" sz="1200" b="1" dirty="0" smtClean="0"/>
              <a:t>2023. </a:t>
            </a:r>
            <a:r>
              <a:rPr lang="ru-RU" sz="1200" b="1" dirty="0"/>
              <a:t>— 331 с. — (Среднее профессиональное образование</a:t>
            </a:r>
            <a:r>
              <a:rPr lang="ru-RU" sz="1200" b="1" dirty="0" smtClean="0"/>
              <a:t>).</a:t>
            </a:r>
          </a:p>
          <a:p>
            <a:pPr algn="just"/>
            <a:endParaRPr lang="ru-RU" sz="1200" b="1" dirty="0"/>
          </a:p>
          <a:p>
            <a:pPr algn="just"/>
            <a:r>
              <a:rPr lang="ru-RU" sz="1200" dirty="0"/>
              <a:t>В учебном пособии представлены методы и средства проектирования информационных систем на основе структурного и объектно-ориентированного подходов с использованием CASE-средств, методика применения вспомогательных средств управления проектом, а также разработка распределенных информационных систем архитектуры клиент/сервер. Особое внимание уделено практическому освоению современных программных продуктов моделирования и создания проектов информационных систем. </a:t>
            </a:r>
          </a:p>
        </p:txBody>
      </p:sp>
    </p:spTree>
    <p:extLst>
      <p:ext uri="{BB962C8B-B14F-4D97-AF65-F5344CB8AC3E}">
        <p14:creationId xmlns:p14="http://schemas.microsoft.com/office/powerpoint/2010/main" val="3529477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znanium.com/cover/1894/1894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9457"/>
            <a:ext cx="2160224" cy="32052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98762" y="77401"/>
            <a:ext cx="6845238" cy="3293209"/>
          </a:xfrm>
          <a:prstGeom prst="rect">
            <a:avLst/>
          </a:prstGeom>
        </p:spPr>
        <p:txBody>
          <a:bodyPr wrap="square">
            <a:spAutoFit/>
          </a:bodyPr>
          <a:lstStyle/>
          <a:p>
            <a:pPr algn="just"/>
            <a:r>
              <a:rPr lang="ru-RU" sz="1300" b="1" dirty="0"/>
              <a:t>Коваленко В. В.</a:t>
            </a:r>
            <a:r>
              <a:rPr lang="ru-RU" sz="1300" dirty="0"/>
              <a:t> </a:t>
            </a:r>
            <a:r>
              <a:rPr lang="ru-RU" sz="1300" b="1" dirty="0"/>
              <a:t>Проектирование информационных систем : учебное пособие / В.В. Коваленко. — 2-е изд., перераб. и доп. — Москва : ИНФРА-М, 2023. — 357 с. </a:t>
            </a:r>
            <a:endParaRPr lang="ru-RU" sz="1300" b="1" dirty="0" smtClean="0"/>
          </a:p>
          <a:p>
            <a:pPr algn="just"/>
            <a:endParaRPr lang="ru-RU" sz="1300" b="1" dirty="0"/>
          </a:p>
          <a:p>
            <a:pPr algn="just"/>
            <a:r>
              <a:rPr lang="ru-RU" sz="1300" dirty="0"/>
              <a:t>В учебном пособии рассмотрены особенности проектирования информационных систем (ИС), участвующих в реализации CALS-технологий: MRP/MRPII/ERP-систем, систем электронной коммерции (В2В), управления цепочками поставок (SCM), управления взаимоотношениями с клиентами (CRM), а также систем поддержки принятия решений (OLAP). Освещены вопросы выбора технологии проектирования, программного инструментария для разработки проекта, построения функциональных и информационных моделей в среде пакетов Business Studio, MS Visio, Elma, AllFusion Modeling Suite и Oracle Designer 10g, а также разработки технической и эксплуатационной документации</a:t>
            </a:r>
            <a:r>
              <a:rPr lang="ru-RU" sz="1300" dirty="0" smtClean="0"/>
              <a:t>. </a:t>
            </a:r>
            <a:r>
              <a:rPr lang="ru-RU" sz="1300" dirty="0"/>
              <a:t>ассмотрены модели архитектуры «клиент — сервер» и структура облачных вычислений. Подробно изучены современные подходы к выбору готовых ИС и их внедрению на автоматизируемых предприятиях. </a:t>
            </a:r>
          </a:p>
        </p:txBody>
      </p:sp>
      <p:sp>
        <p:nvSpPr>
          <p:cNvPr id="10" name="Прямоугольник 9"/>
          <p:cNvSpPr/>
          <p:nvPr/>
        </p:nvSpPr>
        <p:spPr>
          <a:xfrm>
            <a:off x="2374032" y="3501008"/>
            <a:ext cx="6656879" cy="3293209"/>
          </a:xfrm>
          <a:prstGeom prst="rect">
            <a:avLst/>
          </a:prstGeom>
        </p:spPr>
        <p:txBody>
          <a:bodyPr wrap="square">
            <a:spAutoFit/>
          </a:bodyPr>
          <a:lstStyle/>
          <a:p>
            <a:pPr algn="just"/>
            <a:r>
              <a:rPr lang="ru-RU" sz="1300" b="1" dirty="0"/>
              <a:t>Нетёсова О. Ю. Информационные системы в экономике : учебное пособие для среднего профессионального образования / О. Ю. Нетесова. — 5-е изд., испр. и доп. — Москва : Издательство Юрайт, 2024. — 152 с. </a:t>
            </a:r>
            <a:r>
              <a:rPr lang="ru-RU" sz="1300" b="1" dirty="0" smtClean="0"/>
              <a:t>— </a:t>
            </a:r>
            <a:r>
              <a:rPr lang="ru-RU" sz="1300" b="1" dirty="0"/>
              <a:t>Москва : Издательство Юрайт, 2024. — 178 с. — (Профессиональное образование). </a:t>
            </a:r>
            <a:endParaRPr lang="ru-RU" sz="1300" b="1" dirty="0" smtClean="0"/>
          </a:p>
          <a:p>
            <a:pPr algn="just"/>
            <a:endParaRPr lang="ru-RU" sz="1300" dirty="0"/>
          </a:p>
          <a:p>
            <a:pPr algn="just"/>
            <a:r>
              <a:rPr lang="ru-RU" sz="13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11" name="Picture 2" descr="Обложка книги ИНФОРМАЦИОННЫЕ СИСТЕМЫ В ЭКОНОМИКЕ Нетесова О.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1" y="3308750"/>
            <a:ext cx="2606719" cy="369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78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9" y="3343881"/>
            <a:ext cx="2265087" cy="35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2316" y="3645024"/>
            <a:ext cx="6754179" cy="2677656"/>
          </a:xfrm>
          <a:prstGeom prst="rect">
            <a:avLst/>
          </a:prstGeom>
        </p:spPr>
        <p:txBody>
          <a:bodyPr wrap="square">
            <a:spAutoFit/>
          </a:bodyPr>
          <a:lstStyle/>
          <a:p>
            <a:pPr algn="just"/>
            <a:r>
              <a:rPr lang="ru-RU" sz="1200" b="1" dirty="0"/>
              <a:t>Казарин О. В.  Основы информационной безопасности: надежность и безопасность программного обеспечения : учебное пособие для СПО / О. В. Казарин, И. Б. Шубинский. — Москва : Издательство Юрайт, </a:t>
            </a:r>
            <a:r>
              <a:rPr lang="ru-RU" sz="1200" b="1" dirty="0" smtClean="0"/>
              <a:t>2024. </a:t>
            </a:r>
            <a:r>
              <a:rPr lang="ru-RU" sz="1200" b="1" dirty="0"/>
              <a:t>— 342 с. — (Профессиональное образование). </a:t>
            </a:r>
            <a:endParaRPr lang="en-US" sz="1200" b="1" dirty="0" smtClean="0"/>
          </a:p>
          <a:p>
            <a:pPr algn="just"/>
            <a:endParaRPr lang="en-US" sz="1200" dirty="0" smtClean="0"/>
          </a:p>
          <a:p>
            <a:pPr algn="just"/>
            <a:r>
              <a:rPr lang="ru-RU" sz="12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a:t>
            </a:r>
          </a:p>
        </p:txBody>
      </p:sp>
      <p:sp>
        <p:nvSpPr>
          <p:cNvPr id="8" name="Прямоугольник 7"/>
          <p:cNvSpPr/>
          <p:nvPr/>
        </p:nvSpPr>
        <p:spPr>
          <a:xfrm>
            <a:off x="2282316" y="98175"/>
            <a:ext cx="6754179" cy="3231654"/>
          </a:xfrm>
          <a:prstGeom prst="rect">
            <a:avLst/>
          </a:prstGeom>
        </p:spPr>
        <p:txBody>
          <a:bodyPr wrap="square">
            <a:spAutoFit/>
          </a:bodyPr>
          <a:lstStyle/>
          <a:p>
            <a:pPr algn="just"/>
            <a:r>
              <a:rPr lang="ru-RU" sz="1200" b="1" dirty="0"/>
              <a:t>Грекул В. И.</a:t>
            </a:r>
            <a:r>
              <a:rPr lang="ru-RU" sz="1200" dirty="0"/>
              <a:t>  </a:t>
            </a:r>
            <a:r>
              <a:rPr lang="ru-RU" sz="1200" b="1" dirty="0"/>
              <a:t>Проектирование информационных систем : учебник и практикум для СПО / В. И. Грекул, Н. Л. Коровкина, Г. А. Левочкина. </a:t>
            </a:r>
            <a:r>
              <a:rPr lang="ru-RU" sz="1200" b="1" dirty="0" smtClean="0"/>
              <a:t>— </a:t>
            </a:r>
            <a:r>
              <a:rPr lang="ru-RU" sz="1200" b="1" dirty="0"/>
              <a:t>2-е </a:t>
            </a:r>
            <a:r>
              <a:rPr lang="ru-RU" sz="1200" b="1" dirty="0" smtClean="0"/>
              <a:t>изд. — </a:t>
            </a:r>
            <a:r>
              <a:rPr lang="ru-RU" sz="1200" b="1" dirty="0"/>
              <a:t>Москва : Издательство Юрайт, </a:t>
            </a:r>
            <a:r>
              <a:rPr lang="ru-RU" sz="1200" b="1" dirty="0" smtClean="0"/>
              <a:t>2024. </a:t>
            </a:r>
            <a:r>
              <a:rPr lang="ru-RU" sz="1200" b="1" dirty="0"/>
              <a:t>— </a:t>
            </a:r>
            <a:r>
              <a:rPr lang="ru-RU" sz="1200" b="1" dirty="0" smtClean="0"/>
              <a:t>418 </a:t>
            </a:r>
            <a:r>
              <a:rPr lang="ru-RU" sz="1200" b="1" dirty="0"/>
              <a:t>с. — (Профессиональное образование</a:t>
            </a:r>
            <a:r>
              <a:rPr lang="ru-RU" sz="1200" b="1" dirty="0" smtClean="0"/>
              <a:t>).</a:t>
            </a:r>
            <a:endParaRPr lang="en-US" sz="1200" b="1" dirty="0" smtClean="0"/>
          </a:p>
          <a:p>
            <a:pPr algn="just"/>
            <a:endParaRPr lang="en-US" sz="1200" dirty="0"/>
          </a:p>
          <a:p>
            <a:pPr algn="just"/>
            <a:r>
              <a:rPr lang="ru-RU" sz="1200" dirty="0" smtClean="0"/>
              <a:t> </a:t>
            </a:r>
            <a:r>
              <a:rPr lang="ru-RU" sz="1200" dirty="0"/>
              <a:t>Рассматривается проектирование информационных систем как неотъемлемая часть формирования архитектуры предприятия. Представлены основные методики описания архитектуры предприятия, роль и место информационных систем в различных моделях архитектуры предприятия, основные классы информационных систем и их функциональные возможности в управлении предприятием. Раскрыты основные этапы создания информационных систем, детально представлены процедуры канонического и типового проектирования. Содержится описание методических основ и инструментальных средств моделирования объекта автоматизации, процедур формирования основных проектных документов и примеры этих документов. В состав учебника включен учебный проект создания информационной системы, позволяющий практически освоить изложенный теоретический материал. </a:t>
            </a:r>
            <a:endParaRPr lang="ru-RU" sz="1200" dirty="0" smtClean="0"/>
          </a:p>
          <a:p>
            <a:pPr algn="just"/>
            <a:r>
              <a:rPr lang="ru-RU" sz="1200" dirty="0"/>
              <a:t>	</a:t>
            </a:r>
          </a:p>
        </p:txBody>
      </p:sp>
      <p:pic>
        <p:nvPicPr>
          <p:cNvPr id="25602" name="Picture 2" descr="Обложка книги ПРОЕКТИРОВАНИЕ ИНФОРМАЦИОННЫХ СИСТЕМ Грекул В. И., Коровкина Н. Л., Левочкина Г.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57648"/>
            <a:ext cx="2499742" cy="370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85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znanium.com/cover/1895/18956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9" y="3455079"/>
            <a:ext cx="2171323" cy="32651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461349"/>
            <a:ext cx="6571050" cy="2677656"/>
          </a:xfrm>
          <a:prstGeom prst="rect">
            <a:avLst/>
          </a:prstGeom>
        </p:spPr>
        <p:txBody>
          <a:bodyPr wrap="square">
            <a:spAutoFit/>
          </a:bodyPr>
          <a:lstStyle/>
          <a:p>
            <a:pPr algn="just"/>
            <a:r>
              <a:rPr lang="ru-RU" sz="1200" b="1" dirty="0"/>
              <a:t>Гагарина Л. Г.</a:t>
            </a:r>
            <a:r>
              <a:rPr lang="ru-RU" sz="1200" dirty="0"/>
              <a:t> </a:t>
            </a:r>
            <a:r>
              <a:rPr lang="ru-RU" sz="1200" b="1" dirty="0"/>
              <a:t>Технология </a:t>
            </a:r>
            <a:r>
              <a:rPr lang="ru-RU" sz="1200" b="1" dirty="0" smtClean="0"/>
              <a:t>разработки </a:t>
            </a:r>
            <a:r>
              <a:rPr lang="ru-RU" sz="1200" b="1" dirty="0"/>
              <a:t>программного обеспечения : учебное пособие / Л</a:t>
            </a:r>
            <a:r>
              <a:rPr lang="ru-RU" sz="1200" b="1" dirty="0" smtClean="0"/>
              <a:t>. Г</a:t>
            </a:r>
            <a:r>
              <a:rPr lang="ru-RU" sz="1200" b="1" dirty="0"/>
              <a:t>. Гагарина, Е</a:t>
            </a:r>
            <a:r>
              <a:rPr lang="ru-RU" sz="1200" b="1" dirty="0" smtClean="0"/>
              <a:t>. В</a:t>
            </a:r>
            <a:r>
              <a:rPr lang="ru-RU" sz="1200" b="1" dirty="0"/>
              <a:t>. Кокорева, Б</a:t>
            </a:r>
            <a:r>
              <a:rPr lang="ru-RU" sz="1200" b="1" dirty="0" smtClean="0"/>
              <a:t>. Д</a:t>
            </a:r>
            <a:r>
              <a:rPr lang="ru-RU" sz="1200" b="1" dirty="0"/>
              <a:t>. Сидорова-Виснадул ; под ред. Л</a:t>
            </a:r>
            <a:r>
              <a:rPr lang="ru-RU" sz="1200" b="1" dirty="0" smtClean="0"/>
              <a:t>. Г</a:t>
            </a:r>
            <a:r>
              <a:rPr lang="ru-RU" sz="1200" b="1" dirty="0"/>
              <a:t>. Гагариной. — Москва : ФОРУМ : ИНФРА-М, 2023. — 400 с. </a:t>
            </a:r>
            <a:endParaRPr lang="ru-RU" sz="1200" b="1" dirty="0" smtClean="0"/>
          </a:p>
          <a:p>
            <a:pPr algn="just"/>
            <a:endParaRPr lang="ru-RU" sz="1200" b="1" dirty="0"/>
          </a:p>
          <a:p>
            <a:pPr algn="just"/>
            <a:r>
              <a:rPr lang="ru-RU" sz="1200" dirty="0"/>
              <a:t>Рассматриваются основные понятия и определения, классификация программного обеспечения, этапы создания программного продукта в рамках жизненного цикла, освещается современное состояние технологий разработки программных продуктов. Изложены существующие подходы к оценке качества процессов создания программного обеспечения, произведены анализ требований и определение спецификаций программного обеспечения. Большое внимание уделено вопросам проектирования ПО, его надежности, коллективной разработки с помощью современных систем контроля версий. Теоретический материал сопровождается практикумом в виде лабораторных работ по изложенной тематике.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216698" cy="307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116632"/>
            <a:ext cx="6408712" cy="2308324"/>
          </a:xfrm>
          <a:prstGeom prst="rect">
            <a:avLst/>
          </a:prstGeom>
        </p:spPr>
        <p:txBody>
          <a:bodyPr wrap="square">
            <a:spAutoFit/>
          </a:bodyPr>
          <a:lstStyle/>
          <a:p>
            <a:pPr algn="just"/>
            <a:r>
              <a:rPr lang="ru-RU" sz="1200" b="1" dirty="0" smtClean="0"/>
              <a:t>Разработка </a:t>
            </a:r>
            <a:r>
              <a:rPr lang="ru-RU" sz="1200" b="1" dirty="0"/>
              <a:t>дизайна веб-приложений</a:t>
            </a:r>
            <a:r>
              <a:rPr lang="ru-RU" sz="1200" dirty="0"/>
              <a:t>: </a:t>
            </a:r>
            <a:r>
              <a:rPr lang="ru-RU" sz="1200" b="1" dirty="0"/>
              <a:t>учебник / Т. В. Мусаева, Е. В. Поколодина, М. А. Трифанов, Е. С. Хайбрахманова. — Москва : ИЦ «Академия», 2020. — 256 с. — (Профессиональное образование</a:t>
            </a:r>
            <a:r>
              <a:rPr lang="ru-RU" sz="1200" b="1" dirty="0" smtClean="0"/>
              <a:t>).</a:t>
            </a:r>
          </a:p>
          <a:p>
            <a:pPr algn="just"/>
            <a:r>
              <a:rPr lang="ru-RU" sz="1200" dirty="0"/>
              <a:t>	</a:t>
            </a:r>
          </a:p>
          <a:p>
            <a:pPr algn="just"/>
            <a:r>
              <a:rPr lang="ru-RU" sz="1200" dirty="0" smtClean="0"/>
              <a:t>Рассмотрены </a:t>
            </a:r>
            <a:r>
              <a:rPr lang="ru-RU" sz="1200" dirty="0"/>
              <a:t>вопросы, касающиеся создания и оформления веб-документа с помощью языка разметки гипертекста (HTML), каскадных таблиц стилей (CSS), языка программирования JavaScript, методы верстки макетов веб-документов. Освещены вопросы, касающиеся области компьютерной графики: методы и средства создания, обработки изображений с помощью современных и актуальных программных средств, пользующихся спросом у профессиональных веб-дизайнеров, язык программирования ActionScript. Описаны методы и средства создания качественного веб-интерфейса.</a:t>
            </a:r>
          </a:p>
        </p:txBody>
      </p:sp>
    </p:spTree>
    <p:extLst>
      <p:ext uri="{BB962C8B-B14F-4D97-AF65-F5344CB8AC3E}">
        <p14:creationId xmlns:p14="http://schemas.microsoft.com/office/powerpoint/2010/main" val="13501401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955079"/>
            <a:ext cx="7560840" cy="1938992"/>
          </a:xfrm>
          <a:prstGeom prst="rect">
            <a:avLst/>
          </a:prstGeom>
        </p:spPr>
        <p:txBody>
          <a:bodyPr wrap="square">
            <a:spAutoFit/>
          </a:bodyPr>
          <a:lstStyle/>
          <a:p>
            <a:pPr lvl="0" algn="ctr"/>
            <a:r>
              <a:rPr lang="ru-RU" sz="4000" b="1" dirty="0">
                <a:solidFill>
                  <a:prstClr val="white"/>
                </a:solidFill>
              </a:rPr>
              <a:t>ПМ </a:t>
            </a:r>
            <a:r>
              <a:rPr lang="ru-RU" sz="4000" b="1" dirty="0" smtClean="0">
                <a:solidFill>
                  <a:prstClr val="white"/>
                </a:solidFill>
              </a:rPr>
              <a:t>02. </a:t>
            </a:r>
          </a:p>
          <a:p>
            <a:pPr lvl="0" algn="ctr"/>
            <a:r>
              <a:rPr lang="ru-RU" sz="4000" b="1" dirty="0" smtClean="0"/>
              <a:t>РАЗРАБОТКА </a:t>
            </a:r>
            <a:r>
              <a:rPr lang="ru-RU" sz="4000" b="1" dirty="0"/>
              <a:t>ДИЗАЙНА ВЕБ-ПРИЛОЖЕНИЙ</a:t>
            </a:r>
            <a:endParaRPr lang="ru-RU" sz="4000" dirty="0">
              <a:solidFill>
                <a:prstClr val="white"/>
              </a:solidFill>
            </a:endParaRPr>
          </a:p>
        </p:txBody>
      </p:sp>
    </p:spTree>
    <p:extLst>
      <p:ext uri="{BB962C8B-B14F-4D97-AF65-F5344CB8AC3E}">
        <p14:creationId xmlns:p14="http://schemas.microsoft.com/office/powerpoint/2010/main" val="73281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11760" y="241429"/>
            <a:ext cx="6624736" cy="3093154"/>
          </a:xfrm>
          <a:prstGeom prst="rect">
            <a:avLst/>
          </a:prstGeom>
        </p:spPr>
        <p:txBody>
          <a:bodyPr wrap="square">
            <a:spAutoFit/>
          </a:bodyPr>
          <a:lstStyle/>
          <a:p>
            <a:pPr algn="just"/>
            <a:r>
              <a:rPr lang="ru-RU" sz="1300" b="1" dirty="0"/>
              <a:t>Новожилов О. П.</a:t>
            </a:r>
            <a:r>
              <a:rPr lang="ru-RU" sz="1300" dirty="0"/>
              <a:t> </a:t>
            </a:r>
            <a:r>
              <a:rPr lang="ru-RU" sz="1300" b="1" dirty="0"/>
              <a:t>Архитектура ЭВМ и вычислительных систем : учебник для среднего профессионального образования / О. П. Новожилов. — 2-е изд. — Москва : Издательство Юрайт, 2024. — 505 с. — (Профессиональное образование).</a:t>
            </a:r>
            <a:r>
              <a:rPr lang="ru-RU" sz="1300" b="1" dirty="0" smtClean="0"/>
              <a:t> </a:t>
            </a:r>
          </a:p>
          <a:p>
            <a:pPr algn="just"/>
            <a:endParaRPr lang="ru-RU" sz="1300" dirty="0"/>
          </a:p>
          <a:p>
            <a:pPr algn="just"/>
            <a:r>
              <a:rPr lang="ru-RU" sz="1300" dirty="0"/>
              <a:t>В пособии представлена информация о принципах построения и функционирования различных устройств современных компьютеров; о взаимодействии аппаратных и программных средств; о современных компьютерных технологиях; о конструктивном исполнении компьютерных устройств и комплектующих изделий; об основных тенденциях и направлениях развития современных компьютерных средств. Эта книга поможет хорошо разбираться в структурно-функциональной организации микропроцессоров, компьютеров, их систем, компьютерной памяти. Пособие дает целостное представление об основных концепциях и общих тенденциях развития компьютерной техники.</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10192"/>
            <a:ext cx="2016224" cy="310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83767" y="3736409"/>
            <a:ext cx="6502041" cy="1692771"/>
          </a:xfrm>
          <a:prstGeom prst="rect">
            <a:avLst/>
          </a:prstGeom>
        </p:spPr>
        <p:txBody>
          <a:bodyPr wrap="square">
            <a:spAutoFit/>
          </a:bodyPr>
          <a:lstStyle/>
          <a:p>
            <a:pPr algn="just"/>
            <a:r>
              <a:rPr lang="ru-RU" sz="1300" b="1" dirty="0"/>
              <a:t>Колдаев В. Д.</a:t>
            </a:r>
            <a:r>
              <a:rPr lang="ru-RU" sz="1300" dirty="0"/>
              <a:t> </a:t>
            </a:r>
            <a:r>
              <a:rPr lang="ru-RU" sz="1300" b="1" dirty="0"/>
              <a:t>Архитектура ЭВМ : учебное пособие / В. Д. Колдаев, С. А. Лупин. — Москва : ИД ФОРУМ : НИЦ ИНФРА-М, 2023. — </a:t>
            </a:r>
            <a:r>
              <a:rPr lang="ru-RU" sz="1300" b="1" dirty="0" smtClean="0"/>
              <a:t>383 </a:t>
            </a:r>
            <a:r>
              <a:rPr lang="ru-RU" sz="1300" b="1" dirty="0"/>
              <a:t>с.: ил. — (Среднее профессиональное образование). </a:t>
            </a:r>
            <a:endParaRPr lang="ru-RU" sz="1300" b="1" dirty="0" smtClean="0"/>
          </a:p>
          <a:p>
            <a:pPr algn="just"/>
            <a:endParaRPr lang="ru-RU" sz="1300" dirty="0"/>
          </a:p>
          <a:p>
            <a:pPr algn="just"/>
            <a:r>
              <a:rPr lang="ru-RU" sz="1300" dirty="0"/>
              <a:t>В учебном пособии рассмотрены информационно-логические принципы организации и построения ЭВМ, работа логических блоков и памяти, периферийные устройства, основы программирования процессора, классификация вычислительных платформ и вычислительные сети. </a:t>
            </a:r>
          </a:p>
        </p:txBody>
      </p:sp>
      <p:pic>
        <p:nvPicPr>
          <p:cNvPr id="2" name="Picture 2" descr="Обложка книги АРХИТЕКТУРА ЭВМ И ВЫЧИСЛИТЕЛЬНЫХ СИСТЕМ Новожилов О. 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3112"/>
            <a:ext cx="2482974" cy="367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23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92846" cy="341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00350" y="116632"/>
            <a:ext cx="6636146" cy="1938992"/>
          </a:xfrm>
          <a:prstGeom prst="rect">
            <a:avLst/>
          </a:prstGeom>
        </p:spPr>
        <p:txBody>
          <a:bodyPr wrap="square">
            <a:spAutoFit/>
          </a:bodyPr>
          <a:lstStyle/>
          <a:p>
            <a:pPr algn="just"/>
            <a:r>
              <a:rPr lang="ru-RU" sz="1200" b="1" dirty="0"/>
              <a:t>Шитов В. Н. Проектирование и разработка интерфейсов пользователя : учебное пособие / В. Н. Шитов, К. Е. Успенский.  — Москва : КноРус, 2023. — 294 с. — (Среднее профессиональное образование). </a:t>
            </a:r>
            <a:endParaRPr lang="ru-RU" sz="1200" b="1" dirty="0" smtClean="0"/>
          </a:p>
          <a:p>
            <a:pPr algn="just"/>
            <a:endParaRPr lang="ru-RU" sz="1200" dirty="0"/>
          </a:p>
          <a:p>
            <a:pPr algn="just"/>
            <a:r>
              <a:rPr lang="ru-RU" sz="1200" dirty="0"/>
              <a:t>Описаны методы эффективной работы по проектированию и разработке интерфейсов пользователя. Подробно описаны язык гипертекстовой разметки HTML, каскадные таблицы стилей (CSS), язык сценариев JavaScript, онлайн-редакторы Adobe Dreamweaver, Kompozer, система управления сайтами Joomla, вопросы размещения сайта на сервере и поддержки сайта, использование цвета в дизайне, юзабилити и др.</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36746"/>
            <a:ext cx="2269231" cy="310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6736" y="3609359"/>
            <a:ext cx="6659760" cy="2308324"/>
          </a:xfrm>
          <a:prstGeom prst="rect">
            <a:avLst/>
          </a:prstGeom>
        </p:spPr>
        <p:txBody>
          <a:bodyPr wrap="square">
            <a:spAutoFit/>
          </a:bodyPr>
          <a:lstStyle/>
          <a:p>
            <a:pPr algn="just"/>
            <a:r>
              <a:rPr lang="ru-RU" sz="1200" b="1" dirty="0"/>
              <a:t>Рассадина С. П</a:t>
            </a:r>
            <a:r>
              <a:rPr lang="ru-RU" sz="1200" dirty="0"/>
              <a:t>.</a:t>
            </a:r>
            <a:r>
              <a:rPr lang="ru-RU" sz="1200" b="1" dirty="0"/>
              <a:t> Информационный дизайн и медиа: учебник / С</a:t>
            </a:r>
            <a:r>
              <a:rPr lang="ru-RU" sz="1200" b="1" dirty="0" smtClean="0"/>
              <a:t>. П</a:t>
            </a:r>
            <a:r>
              <a:rPr lang="ru-RU" sz="1200" b="1" dirty="0"/>
              <a:t>. Рассадина, М. В. Исаева. — Москва: ИЦ «Академия», 2020. — 240 с.,[16] цв. вкл. — (Профессиональное образование). </a:t>
            </a:r>
            <a:endParaRPr lang="ru-RU" sz="1200" b="1" dirty="0" smtClean="0"/>
          </a:p>
          <a:p>
            <a:pPr algn="just"/>
            <a:endParaRPr lang="ru-RU" sz="1200"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«Графический дизайнер» (из списка ТОП-50). Учебное издание и предназначено для изучения профессионального модуля «Создание графических дизайн-макетов» (МДК.02.02 «Информационный дизайн и медиа»).</a:t>
            </a:r>
            <a:br>
              <a:rPr lang="ru-RU" sz="1200" dirty="0"/>
            </a:br>
            <a:r>
              <a:rPr lang="ru-RU" sz="1200" dirty="0"/>
              <a:t>Особенностью учебника является использование теоретического материала и анализа практических примеров макетов полиграфической продукции и мультимедиа, относящихся к области информационного дизайна.</a:t>
            </a:r>
          </a:p>
        </p:txBody>
      </p:sp>
    </p:spTree>
    <p:extLst>
      <p:ext uri="{BB962C8B-B14F-4D97-AF65-F5344CB8AC3E}">
        <p14:creationId xmlns:p14="http://schemas.microsoft.com/office/powerpoint/2010/main" val="226807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1" y="116632"/>
            <a:ext cx="2227995" cy="307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6736" y="134077"/>
            <a:ext cx="6648130" cy="2308324"/>
          </a:xfrm>
          <a:prstGeom prst="rect">
            <a:avLst/>
          </a:prstGeom>
        </p:spPr>
        <p:txBody>
          <a:bodyPr wrap="square">
            <a:spAutoFit/>
          </a:bodyPr>
          <a:lstStyle/>
          <a:p>
            <a:pPr algn="just"/>
            <a:r>
              <a:rPr lang="ru-RU" sz="1200" b="1" dirty="0" smtClean="0"/>
              <a:t>Разработка </a:t>
            </a:r>
            <a:r>
              <a:rPr lang="ru-RU" sz="1200" b="1" dirty="0"/>
              <a:t>дизайна веб-приложений</a:t>
            </a:r>
            <a:r>
              <a:rPr lang="ru-RU" sz="1200" dirty="0"/>
              <a:t>: </a:t>
            </a:r>
            <a:r>
              <a:rPr lang="ru-RU" sz="1200" b="1" dirty="0"/>
              <a:t>учебник / Т. В. Мусаева, Е. В. Поколодина, М. А. Трифанов, Е. С. Хайбрахманова. — Москва : ИЦ «Академия», 2020. — 256 с. — (Профессиональное образование</a:t>
            </a:r>
            <a:r>
              <a:rPr lang="ru-RU" sz="1200" b="1" dirty="0" smtClean="0"/>
              <a:t>).</a:t>
            </a:r>
          </a:p>
          <a:p>
            <a:pPr algn="just"/>
            <a:r>
              <a:rPr lang="ru-RU" sz="1200" dirty="0"/>
              <a:t>	</a:t>
            </a:r>
          </a:p>
          <a:p>
            <a:pPr algn="just"/>
            <a:r>
              <a:rPr lang="ru-RU" sz="1200" dirty="0" smtClean="0"/>
              <a:t>Рассмотрены </a:t>
            </a:r>
            <a:r>
              <a:rPr lang="ru-RU" sz="1200" dirty="0"/>
              <a:t>вопросы, касающиеся создания и оформления веб-документа с помощью языка разметки гипертекста (HTML), каскадных таблиц стилей (CSS), языка программирования JavaScript, методы верстки макетов веб-документов. Освещены вопросы, касающиеся области компьютерной графики: методы и средства создания, обработки изображений с помощью современных и актуальных программных средств, пользующихся спросом у профессиональных веб-дизайнеров, язык программирования ActionScript. Описаны методы и средства создания качественного веб-интерфейса.</a:t>
            </a:r>
          </a:p>
        </p:txBody>
      </p:sp>
      <p:pic>
        <p:nvPicPr>
          <p:cNvPr id="6" name="Picture 2" descr="Эргономика пользовательских интерфейсов в информационных систем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1" y="3499464"/>
            <a:ext cx="2227995" cy="331391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76736" y="3499464"/>
            <a:ext cx="6648130" cy="2308324"/>
          </a:xfrm>
          <a:prstGeom prst="rect">
            <a:avLst/>
          </a:prstGeom>
        </p:spPr>
        <p:txBody>
          <a:bodyPr wrap="square">
            <a:spAutoFit/>
          </a:bodyPr>
          <a:lstStyle/>
          <a:p>
            <a:pPr algn="just"/>
            <a:r>
              <a:rPr lang="ru-RU" sz="1200" b="1" dirty="0"/>
              <a:t>Попов А</a:t>
            </a:r>
            <a:r>
              <a:rPr lang="ru-RU" sz="1200" b="1" dirty="0" smtClean="0"/>
              <a:t>. А</a:t>
            </a:r>
            <a:r>
              <a:rPr lang="ru-RU" sz="1200" b="1" dirty="0"/>
              <a:t>.</a:t>
            </a:r>
            <a:r>
              <a:rPr lang="ru-RU" sz="1200" dirty="0"/>
              <a:t> </a:t>
            </a:r>
            <a:r>
              <a:rPr lang="ru-RU" sz="1200" b="1" dirty="0"/>
              <a:t>Эргономика пользовательских интерфейсов в информационных системах : учебное пособие / А</a:t>
            </a:r>
            <a:r>
              <a:rPr lang="ru-RU" sz="1200" b="1" dirty="0" smtClean="0"/>
              <a:t>. А</a:t>
            </a:r>
            <a:r>
              <a:rPr lang="ru-RU" sz="1200" b="1" dirty="0"/>
              <a:t>. Попов. — Москва : КноРус, 2023. — 304 с. </a:t>
            </a:r>
            <a:r>
              <a:rPr lang="ru-RU" sz="1200" b="1" dirty="0" smtClean="0"/>
              <a:t>— </a:t>
            </a:r>
            <a:r>
              <a:rPr lang="ru-RU" sz="1200" b="1" dirty="0"/>
              <a:t>(Среднее профессиональное образование). </a:t>
            </a:r>
            <a:endParaRPr lang="ru-RU" sz="1200" b="1" dirty="0" smtClean="0"/>
          </a:p>
          <a:p>
            <a:pPr algn="just"/>
            <a:endParaRPr lang="ru-RU" sz="1200" dirty="0" smtClean="0"/>
          </a:p>
          <a:p>
            <a:pPr algn="just"/>
            <a:r>
              <a:rPr lang="ru-RU" sz="1200" dirty="0" smtClean="0"/>
              <a:t>Рассмотрены </a:t>
            </a:r>
            <a:r>
              <a:rPr lang="ru-RU" sz="1200" dirty="0"/>
              <a:t>основные этапы разработки пользовательских интерфейсов, а также элементы управления, используемые для построения пользовательских интерфейсов — как «иконографичных» (для универсальной платформы Windows), так и «инфографичных» (с использованием интегрированной среды разработки Visual Studio.Net). Приведены способы достижения требуемых значений эргономических характеристик пользовательского интерфейса и способы организации эргономичного взаимодействия пользователя с программным приложением (с учетом возможности речевого и сенсорного взаимодействия).</a:t>
            </a:r>
          </a:p>
        </p:txBody>
      </p:sp>
    </p:spTree>
    <p:extLst>
      <p:ext uri="{BB962C8B-B14F-4D97-AF65-F5344CB8AC3E}">
        <p14:creationId xmlns:p14="http://schemas.microsoft.com/office/powerpoint/2010/main" val="2428571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182540"/>
            <a:ext cx="6840760" cy="2723823"/>
          </a:xfrm>
          <a:prstGeom prst="rect">
            <a:avLst/>
          </a:prstGeom>
        </p:spPr>
        <p:txBody>
          <a:bodyPr wrap="square">
            <a:spAutoFit/>
          </a:bodyPr>
          <a:lstStyle/>
          <a:p>
            <a:pPr algn="just"/>
            <a:r>
              <a:rPr lang="ru-RU" sz="1300" b="1" dirty="0"/>
              <a:t>Гниденко И. Г.</a:t>
            </a:r>
            <a:r>
              <a:rPr lang="ru-RU" sz="1300" dirty="0"/>
              <a:t>  </a:t>
            </a:r>
            <a:r>
              <a:rPr lang="ru-RU" sz="1300" b="1" dirty="0"/>
              <a:t>Технология разработки программного обеспечения : учебное пособие для СПО / И. Г. Гниденко, Ф. Ф. Павлов, Д. Ю. Федоров. </a:t>
            </a:r>
            <a:r>
              <a:rPr lang="ru-RU" sz="1400" b="1" dirty="0"/>
              <a:t>— 2-е изд., перераб. и доп. — Москва : Издательство Юрайт, 2024. — 248 с. </a:t>
            </a:r>
            <a:r>
              <a:rPr lang="ru-RU" sz="1300" b="1" dirty="0" smtClean="0"/>
              <a:t> </a:t>
            </a:r>
            <a:r>
              <a:rPr lang="ru-RU" sz="1300" b="1" dirty="0"/>
              <a:t>— (Профессиональное образование</a:t>
            </a:r>
            <a:r>
              <a:rPr lang="ru-RU" sz="1300" b="1" dirty="0" smtClean="0"/>
              <a:t>).</a:t>
            </a:r>
          </a:p>
          <a:p>
            <a:pPr algn="just"/>
            <a:endParaRPr lang="ru-RU" sz="1300" b="1" dirty="0"/>
          </a:p>
          <a:p>
            <a:pPr algn="just"/>
            <a:r>
              <a:rPr lang="ru-RU" sz="1300" dirty="0"/>
              <a:t>Курс предлагает глубокое изложение основ современных технологий и методов программирования, соответствующее уровню знаний, необходимому для практической работы будущих специалистов в области информационных технологий. Удачным представляется рассмотрение двух языков программирования, которые в настоящее время широко используются при решении разнообразных прикладных задач - C и Python. На их примере рассматриваются различные парадигмы программирования: структурная, объектно-ориентированная и функциональная.</a:t>
            </a:r>
          </a:p>
        </p:txBody>
      </p:sp>
      <p:sp>
        <p:nvSpPr>
          <p:cNvPr id="7" name="Прямоугольник 6"/>
          <p:cNvSpPr/>
          <p:nvPr/>
        </p:nvSpPr>
        <p:spPr>
          <a:xfrm>
            <a:off x="2267744" y="3694421"/>
            <a:ext cx="6768752" cy="3093154"/>
          </a:xfrm>
          <a:prstGeom prst="rect">
            <a:avLst/>
          </a:prstGeom>
        </p:spPr>
        <p:txBody>
          <a:bodyPr wrap="square">
            <a:spAutoFit/>
          </a:bodyPr>
          <a:lstStyle/>
          <a:p>
            <a:pPr algn="just"/>
            <a:r>
              <a:rPr lang="ru-RU" sz="1300" b="1" dirty="0"/>
              <a:t>Моргунов А. Ф.</a:t>
            </a:r>
            <a:r>
              <a:rPr lang="ru-RU" sz="1300" dirty="0"/>
              <a:t>  </a:t>
            </a:r>
            <a:r>
              <a:rPr lang="ru-RU" sz="1300" b="1" dirty="0"/>
              <a:t>Информационные технологии в менеджменте : учебник для СПО / А. Ф. Моргунов. — </a:t>
            </a:r>
            <a:r>
              <a:rPr lang="ru-RU" sz="1300" b="1" dirty="0" smtClean="0"/>
              <a:t>3-е </a:t>
            </a:r>
            <a:r>
              <a:rPr lang="ru-RU" sz="1300" b="1" dirty="0"/>
              <a:t>изд., перераб. и доп. — Москва : Издательство Юрайт, </a:t>
            </a:r>
            <a:r>
              <a:rPr lang="ru-RU" sz="1300" b="1" dirty="0" smtClean="0"/>
              <a:t>2024. </a:t>
            </a:r>
            <a:r>
              <a:rPr lang="ru-RU" sz="1300" b="1" dirty="0"/>
              <a:t>— </a:t>
            </a:r>
            <a:r>
              <a:rPr lang="ru-RU" sz="1300" b="1" dirty="0" smtClean="0"/>
              <a:t>378 </a:t>
            </a:r>
            <a:r>
              <a:rPr lang="ru-RU" sz="1300" b="1" dirty="0"/>
              <a:t>с. — (Профессиональное образование). </a:t>
            </a:r>
            <a:endParaRPr lang="ru-RU" sz="1300" b="1" dirty="0" smtClean="0"/>
          </a:p>
          <a:p>
            <a:pPr algn="just"/>
            <a:endParaRPr lang="ru-RU" sz="1300" b="1" dirty="0"/>
          </a:p>
          <a:p>
            <a:pPr algn="just"/>
            <a:r>
              <a:rPr lang="ru-RU" sz="1300" dirty="0"/>
              <a:t>В учебнике рассматриваются вопросы использования корпоративных информационных систем для автоматизации управления бизнес-процессами компаний. Описаны стандарты MRP, MRP II, ERP, CSRP, ERP II, функциональность некоторых из представленных на российском рынке информационных систем: «1С:Управление производственным предприятием», Oracle E-Business Suite, Microsoft Dynamics AX, Infor ERP LN (BAAN). Студенты познакомятся с такими известными стандартами и интерфейсами интеграции информационных систем, как ODBC, OLE DB, ADO, XML, CORBA и COM. В учебник включен практический пример реализации одного из бизнес-процессов в информационной системе Microsoft Dynamics AX. </a:t>
            </a:r>
          </a:p>
        </p:txBody>
      </p:sp>
      <p:pic>
        <p:nvPicPr>
          <p:cNvPr id="27650" name="Picture 2" descr="Обложка книги ТЕХНОЛОГИЯ РАЗРАБОТКИ ПРОГРАММНОГО ОБЕСПЕЧЕНИЯ Гниденко И. Г., Павлов Ф. Ф., Федоров Д.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6" y="-171401"/>
            <a:ext cx="2414078" cy="3660713"/>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0" y="3263381"/>
            <a:ext cx="2414078" cy="381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67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69018" y="150912"/>
            <a:ext cx="6824514" cy="2492990"/>
          </a:xfrm>
          <a:prstGeom prst="rect">
            <a:avLst/>
          </a:prstGeom>
        </p:spPr>
        <p:txBody>
          <a:bodyPr wrap="square">
            <a:spAutoFit/>
          </a:bodyPr>
          <a:lstStyle/>
          <a:p>
            <a:pPr algn="just"/>
            <a:r>
              <a:rPr lang="ru-RU" sz="1200" b="1" dirty="0"/>
              <a:t>Сысолетин Е. Г.</a:t>
            </a:r>
            <a:r>
              <a:rPr lang="ru-RU" sz="1200" dirty="0"/>
              <a:t>  </a:t>
            </a:r>
            <a:r>
              <a:rPr lang="ru-RU" sz="1200" b="1" dirty="0"/>
              <a:t>Разработка интернет-приложений : учебное пособие для СПО / Е. Г. Сысолетин, С. Д. Ростунцев ; под научной редакцией Л. Г. Доросинского. — Москва : Издательство Юрайт, </a:t>
            </a:r>
            <a:r>
              <a:rPr lang="ru-RU" sz="1200" b="1" dirty="0" smtClean="0"/>
              <a:t>2024. </a:t>
            </a:r>
            <a:r>
              <a:rPr lang="ru-RU" sz="1200" b="1" dirty="0"/>
              <a:t>— </a:t>
            </a:r>
            <a:r>
              <a:rPr lang="ru-RU" sz="1200" b="1" dirty="0" smtClean="0"/>
              <a:t>80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учебном пособии раскрывается тема основ проектирования интернет-приложения. В первой части пособия содержатся теоретические положения: вводная информация об интернете и способах взаимодействия с ней; технологии построения интернет-приложений; особенности создания клиентской и серверной части приложения; особенности проектирования интернет-приложений. Во второй части пособия приводятся методические указания выполнения практических заданий для бакалавров, обучающихся по направлению Информатика и вычислительная техника. Практическая часть состоит из пяти лабораторных работ, которые содержат задание и вспомогательную информацию для выполнения заданий.</a:t>
            </a:r>
          </a:p>
        </p:txBody>
      </p:sp>
      <p:pic>
        <p:nvPicPr>
          <p:cNvPr id="6" name="Picture 2" descr="Обложка книги ПРОГРАММИРОВАНИЕ НА VISUAL C# Казанский А.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 y="3329608"/>
            <a:ext cx="2257413" cy="35283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10158" y="3573016"/>
            <a:ext cx="6783373" cy="2862322"/>
          </a:xfrm>
          <a:prstGeom prst="rect">
            <a:avLst/>
          </a:prstGeom>
        </p:spPr>
        <p:txBody>
          <a:bodyPr wrap="square">
            <a:spAutoFit/>
          </a:bodyPr>
          <a:lstStyle/>
          <a:p>
            <a:pPr algn="just"/>
            <a:r>
              <a:rPr lang="ru-RU" sz="1200" b="1" dirty="0"/>
              <a:t>Казанский А. А.</a:t>
            </a:r>
            <a:r>
              <a:rPr lang="ru-RU" sz="1200" dirty="0"/>
              <a:t>  </a:t>
            </a:r>
            <a:r>
              <a:rPr lang="ru-RU" sz="1200" b="1" dirty="0"/>
              <a:t>Программирование на Visual C# : учебное пособие для СПО / А. А. Казанский. — 2-е изд., перераб. и доп. — Москва : Издательство Юрайт, </a:t>
            </a:r>
            <a:r>
              <a:rPr lang="ru-RU" sz="1200" b="1" dirty="0" smtClean="0"/>
              <a:t>2024. </a:t>
            </a:r>
            <a:r>
              <a:rPr lang="ru-RU" sz="1200" b="1" dirty="0"/>
              <a:t>— 192 с. — (Профессиональное образование). </a:t>
            </a:r>
            <a:endParaRPr lang="ru-RU" sz="1200" b="1" dirty="0" smtClean="0"/>
          </a:p>
          <a:p>
            <a:pPr algn="just"/>
            <a:endParaRPr lang="ru-RU" sz="1200" b="1" dirty="0"/>
          </a:p>
          <a:p>
            <a:pPr algn="just"/>
            <a:r>
              <a:rPr lang="ru-RU" sz="1200" dirty="0"/>
              <a:t>Книга предназначена для изучения программирования и создания приложений для Windows на языке Microsoft Visual C#. Этот язык является полностью объектно-ориентированным и встроен в пакет Visual Studio, который представляет собой интегрированные средства визуального проектирования на платформе .NET Framework. Изложение материала построено таким образом, чтобы сделать доступным его изучение как тем, у кого есть только начальные представления о программировании, так и тем, кто имеет опыт написания программ. Для этой цели после теоретических сведений представлен лабораторный практикум по ключевым темам программирования на Visual C#. По каждой теме рассматриваются задачи и их подробные решения. Рассмотрена также технология работы с графическим интерфейсом.</a:t>
            </a:r>
            <a:endParaRPr lang="ru-RU" sz="1200" b="1" dirty="0"/>
          </a:p>
        </p:txBody>
      </p:sp>
      <p:pic>
        <p:nvPicPr>
          <p:cNvPr id="28674" name="Picture 2" descr="Обложка книги РАЗРАБОТКА ИНТЕРНЕТ-ПРИЛОЖЕНИЙ Сысолетин Е. Г., Ростунцев С. Д.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9" y="-220543"/>
            <a:ext cx="2581700" cy="367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62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Обложка книги ОБЪЕКТНО-ОРИЕНТИРОВАННЫЙ АНАЛИЗ И ПРОГРАММИРОВАНИЕ НА VISUAL BASIC 2013 Казанский А. А. Учебник"/>
          <p:cNvPicPr>
            <a:picLocks noChangeAspect="1" noChangeArrowheads="1"/>
          </p:cNvPicPr>
          <p:nvPr/>
        </p:nvPicPr>
        <p:blipFill rotWithShape="1">
          <a:blip r:embed="rId2">
            <a:extLst>
              <a:ext uri="{28A0092B-C50C-407E-A947-70E740481C1C}">
                <a14:useLocalDpi xmlns:a14="http://schemas.microsoft.com/office/drawing/2010/main" val="0"/>
              </a:ext>
            </a:extLst>
          </a:blip>
          <a:srcRect l="8885" t="4521" r="7994" b="6511"/>
          <a:stretch/>
        </p:blipFill>
        <p:spPr bwMode="auto">
          <a:xfrm>
            <a:off x="107504" y="99563"/>
            <a:ext cx="2080931" cy="33552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88435" y="128376"/>
            <a:ext cx="6848061" cy="3293209"/>
          </a:xfrm>
          <a:prstGeom prst="rect">
            <a:avLst/>
          </a:prstGeom>
        </p:spPr>
        <p:txBody>
          <a:bodyPr wrap="square">
            <a:spAutoFit/>
          </a:bodyPr>
          <a:lstStyle/>
          <a:p>
            <a:pPr algn="just"/>
            <a:r>
              <a:rPr lang="ru-RU" sz="1300" b="1" dirty="0"/>
              <a:t>Казанский А. А.</a:t>
            </a:r>
            <a:r>
              <a:rPr lang="ru-RU" sz="1300" dirty="0"/>
              <a:t>  </a:t>
            </a:r>
            <a:r>
              <a:rPr lang="ru-RU" sz="1300" b="1" dirty="0"/>
              <a:t>Объектно-ориентированный анализ и программирование на Visual Basic 2013 : учебник для СПО / А. А. Казанский. — Москва : Издательство Юрайт, </a:t>
            </a:r>
            <a:r>
              <a:rPr lang="ru-RU" sz="1300" b="1" dirty="0" smtClean="0"/>
              <a:t>2024. </a:t>
            </a:r>
            <a:r>
              <a:rPr lang="ru-RU" sz="1300" b="1" dirty="0"/>
              <a:t>— 290 с. — (Профессиональное образование). </a:t>
            </a:r>
            <a:endParaRPr lang="ru-RU" sz="1300" b="1" dirty="0" smtClean="0"/>
          </a:p>
          <a:p>
            <a:pPr algn="just"/>
            <a:endParaRPr lang="ru-RU" sz="1300" dirty="0" smtClean="0"/>
          </a:p>
          <a:p>
            <a:pPr algn="just"/>
            <a:r>
              <a:rPr lang="ru-RU" sz="1300" dirty="0" smtClean="0"/>
              <a:t>Книга </a:t>
            </a:r>
            <a:r>
              <a:rPr lang="ru-RU" sz="1300" dirty="0"/>
              <a:t>предназначена для изучения программирования на одном из самых современных языков Visual Basic 2013. Этот язык создан для программирования в Windows и вместе со средой разработки IDE Microsoft Visual Studio 2013 позволяет разрабатывать эффективные приложения, имеющие удобный графический интерфейс для решения прикладных задач. Эта книга вместе с работой автора «Программирование на Visual C# 2013» помогает освоить принципы объектно-ориентированного программирования. Она также является учебником для проведения аудиторных занятий и для самостоятельного обучения. Главный акцент при этом сделан не на формальные определения основных терминов, а на их программные реализации. Материал излагается последовательно, очень доступно и снабжен большим количеством программ на Visual Basic 2013.</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6183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79632" y="3573016"/>
            <a:ext cx="6856864" cy="2123658"/>
          </a:xfrm>
          <a:prstGeom prst="rect">
            <a:avLst/>
          </a:prstGeom>
        </p:spPr>
        <p:txBody>
          <a:bodyPr wrap="square">
            <a:spAutoFit/>
          </a:bodyPr>
          <a:lstStyle/>
          <a:p>
            <a:pPr algn="just"/>
            <a:r>
              <a:rPr lang="ru-RU" sz="1200" b="1" dirty="0"/>
              <a:t>Шитов В. Н.</a:t>
            </a:r>
            <a:r>
              <a:rPr lang="ru-RU" sz="1200" dirty="0"/>
              <a:t> </a:t>
            </a:r>
            <a:r>
              <a:rPr lang="ru-RU" sz="1200" b="1" dirty="0"/>
              <a:t>Графический дизайн и мультимедиа : учебное пособие / В. Н. Шитов, К. Е. Успенский. — Москва : КноРус, 2024. —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spTree>
    <p:extLst>
      <p:ext uri="{BB962C8B-B14F-4D97-AF65-F5344CB8AC3E}">
        <p14:creationId xmlns:p14="http://schemas.microsoft.com/office/powerpoint/2010/main" val="4285344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academia-moscow.ru/upload/iblock/f5d/10112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8802"/>
            <a:ext cx="2168815" cy="30541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6319" y="158802"/>
            <a:ext cx="6768752" cy="2123658"/>
          </a:xfrm>
          <a:prstGeom prst="rect">
            <a:avLst/>
          </a:prstGeom>
        </p:spPr>
        <p:txBody>
          <a:bodyPr wrap="square">
            <a:spAutoFit/>
          </a:bodyPr>
          <a:lstStyle/>
          <a:p>
            <a:pPr algn="just"/>
            <a:r>
              <a:rPr lang="ru-RU" sz="1200" b="1" dirty="0"/>
              <a:t>Дремина Е. Е.</a:t>
            </a:r>
            <a:r>
              <a:rPr lang="ru-RU" sz="1200" dirty="0"/>
              <a:t> </a:t>
            </a:r>
            <a:r>
              <a:rPr lang="ru-RU" sz="1200" b="1" dirty="0"/>
              <a:t>Разработка информационного контента: учебник / Е. Е. Дремина. — Москва : ИЦ «Академия», 2020. — 256 с. — (Профессиональное образование). </a:t>
            </a:r>
            <a:endParaRPr lang="ru-RU" sz="1200" b="1" dirty="0" smtClean="0"/>
          </a:p>
          <a:p>
            <a:pPr algn="just"/>
            <a:endParaRPr lang="ru-RU" sz="1200" dirty="0"/>
          </a:p>
          <a:p>
            <a:pPr algn="just"/>
            <a:r>
              <a:rPr lang="ru-RU" sz="1200" dirty="0"/>
              <a:t>Изложены требования, предъявляемые к различным типам информационных ресурсов: допечатная документация, техническое задание, реферат, целью которых является представление информации в сети Интернет. Рассмотрена методика выполнения различных проектов и их реализация через выполнение индивидуальных заданий. Теоретический материал проиллюстрирован наглядными примерами, позволяющими самостоятельно приобрести навыки работы с программными комплексами при разработке информационного контента. После каждой главы даны контрольные вопросы</a:t>
            </a:r>
            <a:r>
              <a:rPr lang="ru-RU" sz="1200" dirty="0" smtClean="0"/>
              <a:t>.</a:t>
            </a:r>
            <a:endParaRPr lang="ru-RU" sz="1200" dirty="0"/>
          </a:p>
        </p:txBody>
      </p:sp>
      <p:pic>
        <p:nvPicPr>
          <p:cNvPr id="11268" name="Picture 4" descr="https://znanium.com/cover/1815/18159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58923"/>
            <a:ext cx="2168815" cy="33104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06620" y="3511695"/>
            <a:ext cx="6657867" cy="2677656"/>
          </a:xfrm>
          <a:prstGeom prst="rect">
            <a:avLst/>
          </a:prstGeom>
        </p:spPr>
        <p:txBody>
          <a:bodyPr wrap="square">
            <a:spAutoFit/>
          </a:bodyPr>
          <a:lstStyle/>
          <a:p>
            <a:pPr algn="just"/>
            <a:r>
              <a:rPr lang="ru-RU" sz="1200" b="1" dirty="0"/>
              <a:t>Немцова Т. И. Компьютерная графика и web-дизайн : учебное пособие / Т</a:t>
            </a:r>
            <a:r>
              <a:rPr lang="ru-RU" sz="1200" b="1" dirty="0" smtClean="0"/>
              <a:t>. И</a:t>
            </a:r>
            <a:r>
              <a:rPr lang="ru-RU" sz="1200" b="1" dirty="0"/>
              <a:t>. Немцова, Т</a:t>
            </a:r>
            <a:r>
              <a:rPr lang="ru-RU" sz="1200" b="1" dirty="0" smtClean="0"/>
              <a:t>. В</a:t>
            </a:r>
            <a:r>
              <a:rPr lang="ru-RU" sz="1200" b="1" dirty="0"/>
              <a:t>. Казанкова, А</a:t>
            </a:r>
            <a:r>
              <a:rPr lang="ru-RU" sz="1200" b="1" dirty="0" smtClean="0"/>
              <a:t>. В</a:t>
            </a:r>
            <a:r>
              <a:rPr lang="ru-RU" sz="1200" b="1" dirty="0"/>
              <a:t>. Шнякин ; под ред. Л</a:t>
            </a:r>
            <a:r>
              <a:rPr lang="ru-RU" sz="1200" b="1" dirty="0" smtClean="0"/>
              <a:t>. Г</a:t>
            </a:r>
            <a:r>
              <a:rPr lang="ru-RU" sz="1200" b="1" dirty="0"/>
              <a:t>. Гагариной. — Москва : ФОРУМ : ИНФРА-М, </a:t>
            </a:r>
            <a:r>
              <a:rPr lang="ru-RU" sz="1200" b="1" dirty="0" smtClean="0"/>
              <a:t>2023. </a:t>
            </a:r>
            <a:r>
              <a:rPr lang="ru-RU" sz="1200" b="1" dirty="0"/>
              <a:t>— 400 с. — (Среднее профессиональное образование). </a:t>
            </a:r>
            <a:endParaRPr lang="ru-RU" sz="1200" b="1" dirty="0" smtClean="0"/>
          </a:p>
          <a:p>
            <a:pPr algn="just"/>
            <a:endParaRPr lang="ru-RU" sz="1200" b="1" dirty="0"/>
          </a:p>
          <a:p>
            <a:pPr algn="just"/>
            <a:r>
              <a:rPr lang="ru-RU" sz="1200" dirty="0"/>
              <a:t>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Дополнительные материалы, иллюстрирующие теоретическую часть учебника, и материалы, необходимые для выполнения практических заданий, представлены в электронно-библиотечной системе Znanium.com.</a:t>
            </a:r>
          </a:p>
        </p:txBody>
      </p:sp>
    </p:spTree>
    <p:extLst>
      <p:ext uri="{BB962C8B-B14F-4D97-AF65-F5344CB8AC3E}">
        <p14:creationId xmlns:p14="http://schemas.microsoft.com/office/powerpoint/2010/main" val="2719539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1" y="-45539"/>
            <a:ext cx="2252707" cy="337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44064" y="140448"/>
            <a:ext cx="6740666" cy="3416320"/>
          </a:xfrm>
          <a:prstGeom prst="rect">
            <a:avLst/>
          </a:prstGeom>
        </p:spPr>
        <p:txBody>
          <a:bodyPr wrap="square">
            <a:spAutoFit/>
          </a:bodyPr>
          <a:lstStyle/>
          <a:p>
            <a:pPr algn="just"/>
            <a:r>
              <a:rPr lang="ru-RU" sz="1200" b="1" dirty="0" smtClean="0"/>
              <a:t>Основы </a:t>
            </a:r>
            <a:r>
              <a:rPr lang="ru-RU" sz="1200" b="1" dirty="0"/>
              <a:t>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2024. </a:t>
            </a:r>
            <a:r>
              <a:rPr lang="ru-RU" sz="1200" b="1" dirty="0"/>
              <a:t>— 119 с. — (Профессиональное образование</a:t>
            </a:r>
            <a:r>
              <a:rPr lang="ru-RU" sz="1200" b="1" dirty="0" smtClean="0"/>
              <a:t>).</a:t>
            </a:r>
          </a:p>
          <a:p>
            <a:pPr algn="just"/>
            <a:endParaRPr lang="ru-RU" sz="1200" b="1"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r>
              <a:rPr lang="ru-RU" sz="1200" dirty="0" smtClean="0"/>
              <a:t>.</a:t>
            </a:r>
          </a:p>
          <a:p>
            <a:pPr algn="just"/>
            <a:endParaRPr lang="ru-RU" sz="1200" dirty="0"/>
          </a:p>
          <a:p>
            <a:pPr algn="just"/>
            <a:endParaRPr lang="ru-RU" sz="1200" dirty="0" smtClean="0"/>
          </a:p>
          <a:p>
            <a:pPr algn="just"/>
            <a:endParaRPr lang="ru-RU" sz="1200" dirty="0"/>
          </a:p>
        </p:txBody>
      </p:sp>
      <p:sp>
        <p:nvSpPr>
          <p:cNvPr id="3" name="Прямоугольник 2"/>
          <p:cNvSpPr/>
          <p:nvPr/>
        </p:nvSpPr>
        <p:spPr>
          <a:xfrm>
            <a:off x="2244064" y="3389110"/>
            <a:ext cx="6720422" cy="2677656"/>
          </a:xfrm>
          <a:prstGeom prst="rect">
            <a:avLst/>
          </a:prstGeom>
        </p:spPr>
        <p:txBody>
          <a:bodyPr wrap="square">
            <a:spAutoFit/>
          </a:bodyPr>
          <a:lstStyle/>
          <a:p>
            <a:pPr algn="just"/>
            <a:r>
              <a:rPr lang="ru-RU" sz="1200" b="1" dirty="0"/>
              <a:t>Цифровые технологии в дизайне</a:t>
            </a:r>
            <a:r>
              <a:rPr lang="ru-RU" sz="1200" dirty="0"/>
              <a:t>. </a:t>
            </a:r>
            <a:r>
              <a:rPr lang="ru-RU" sz="1200" b="1" dirty="0"/>
              <a:t>История, теория, практика : учебник и практикум для СПО / А. Н. Лаврентьев [и др.] ; под редакцией А. Н. Лаврентьева.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215 </a:t>
            </a:r>
            <a:r>
              <a:rPr lang="ru-RU" sz="1200" b="1" dirty="0"/>
              <a:t>с. — (Профессиональное образование). </a:t>
            </a:r>
            <a:endParaRPr lang="ru-RU" sz="1200" b="1" dirty="0" smtClean="0"/>
          </a:p>
          <a:p>
            <a:pPr algn="just"/>
            <a:endParaRPr lang="ru-RU" sz="1200" dirty="0"/>
          </a:p>
          <a:p>
            <a:pPr algn="just"/>
            <a:r>
              <a:rPr lang="ru-RU" sz="1200" dirty="0"/>
              <a:t>В 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29698" name="Picture 2" descr="Обложка книги ЦИФРОВЫЕ ТЕХНОЛОГИИ В ДИЗАЙНЕ. ИСТОРИЯ, ТЕОРИЯ, ПРАКТИКА  А. Н. Лаврентьев [и др.] ; под редакцией А. Н. Лавренть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80" y="3303138"/>
            <a:ext cx="2462732" cy="365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86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56" y="177478"/>
            <a:ext cx="2194645" cy="30867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64400" y="177478"/>
            <a:ext cx="6528079" cy="2677656"/>
          </a:xfrm>
          <a:prstGeom prst="rect">
            <a:avLst/>
          </a:prstGeom>
        </p:spPr>
        <p:txBody>
          <a:bodyPr wrap="square">
            <a:spAutoFit/>
          </a:bodyPr>
          <a:lstStyle/>
          <a:p>
            <a:pPr algn="just"/>
            <a:r>
              <a:rPr lang="ru-RU" sz="1200" b="1" dirty="0"/>
              <a:t>Немцова Т. И.</a:t>
            </a:r>
            <a:r>
              <a:rPr lang="ru-RU" sz="1200" dirty="0"/>
              <a:t> </a:t>
            </a:r>
            <a:r>
              <a:rPr lang="ru-RU" sz="1200" b="1" dirty="0"/>
              <a:t>Практикум по информатике. Компьютерная графика и web- дизайн : учебное пособие / Т. И. Немцова, Ю. В. Назарова ; под ред. Л. Г. Гагариной. — Москва : ИД «ФОРУМ»: ИНФРА-М, </a:t>
            </a:r>
            <a:r>
              <a:rPr lang="ru-RU" sz="1200" b="1" dirty="0" smtClean="0"/>
              <a:t>2023.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2957582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052736"/>
            <a:ext cx="7344816" cy="2554545"/>
          </a:xfrm>
          <a:prstGeom prst="rect">
            <a:avLst/>
          </a:prstGeom>
        </p:spPr>
        <p:txBody>
          <a:bodyPr wrap="square">
            <a:spAutoFit/>
          </a:bodyPr>
          <a:lstStyle/>
          <a:p>
            <a:pPr algn="ctr"/>
            <a:r>
              <a:rPr lang="ru-RU" sz="4000" b="1" dirty="0">
                <a:solidFill>
                  <a:prstClr val="white"/>
                </a:solidFill>
              </a:rPr>
              <a:t>ПМ.03 ПРОЕКТИРОВАНИЕ, РАЗРАБОТКА И ОПТИМИЗАЦИЯ </a:t>
            </a:r>
            <a:endParaRPr lang="ru-RU" sz="4000" b="1" dirty="0" smtClean="0">
              <a:solidFill>
                <a:prstClr val="white"/>
              </a:solidFill>
            </a:endParaRPr>
          </a:p>
          <a:p>
            <a:pPr algn="ctr"/>
            <a:r>
              <a:rPr lang="ru-RU" sz="4000" b="1" dirty="0" smtClean="0">
                <a:solidFill>
                  <a:prstClr val="white"/>
                </a:solidFill>
              </a:rPr>
              <a:t>ВЕБ-ПРИЛОЖЕНИЙ</a:t>
            </a:r>
            <a:endParaRPr lang="ru-RU" sz="4000" b="1" dirty="0">
              <a:solidFill>
                <a:prstClr val="white"/>
              </a:solidFill>
            </a:endParaRPr>
          </a:p>
        </p:txBody>
      </p:sp>
    </p:spTree>
    <p:extLst>
      <p:ext uri="{BB962C8B-B14F-4D97-AF65-F5344CB8AC3E}">
        <p14:creationId xmlns:p14="http://schemas.microsoft.com/office/powerpoint/2010/main" val="3555116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4680" y="114403"/>
            <a:ext cx="6561816" cy="2677656"/>
          </a:xfrm>
          <a:prstGeom prst="rect">
            <a:avLst/>
          </a:prstGeom>
        </p:spPr>
        <p:txBody>
          <a:bodyPr wrap="square">
            <a:spAutoFit/>
          </a:bodyPr>
          <a:lstStyle/>
          <a:p>
            <a:pPr algn="just"/>
            <a:r>
              <a:rPr lang="ru-RU" sz="1200" b="1" dirty="0"/>
              <a:t>Меженин А. В.</a:t>
            </a:r>
            <a:r>
              <a:rPr lang="ru-RU" sz="1200" dirty="0"/>
              <a:t> </a:t>
            </a:r>
            <a:r>
              <a:rPr lang="ru-RU" sz="1200" b="1" dirty="0"/>
              <a:t>Проектирование, разработка и оптимизация веб-приложений: учебник / А. В. Меженин, Д. А. Меженин. —</a:t>
            </a:r>
            <a:r>
              <a:rPr lang="ru-RU" sz="1200" b="1" dirty="0" smtClean="0"/>
              <a:t> </a:t>
            </a:r>
            <a:r>
              <a:rPr lang="ru-RU" sz="1200" b="1" dirty="0"/>
              <a:t>Москва : ИЦ «Академия», 2020. —</a:t>
            </a:r>
            <a:r>
              <a:rPr lang="ru-RU" sz="1200" b="1" dirty="0" smtClean="0"/>
              <a:t> </a:t>
            </a:r>
            <a:r>
              <a:rPr lang="ru-RU" sz="1200" b="1" dirty="0"/>
              <a:t>272 с.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Рассмотрены вопросы создания современных веб-приложений с использованием клиентских и серверных технологий. Приведены основные сведения о клиентских технологиях: язык HTML, каскадные таблицы стилей (CSS), язык JavaScript. Особое внимание уделено современной технологии Ajax. Описаны технологии создания сетевых приложений, выполняемых на стороне сервера. Даются основы языка PHP, необходимые для выполнения практических упражнений. Рассмотрены вопросы поисковой оптимизации веб-приложений и продвижения сайтов в Интернете. Особое внимание уделено вопросам обеспечения безопасности веб-приложений. Даны общие сведения об основных принципах построения безопасных сайтов.</a:t>
            </a:r>
          </a:p>
        </p:txBody>
      </p:sp>
      <p:pic>
        <p:nvPicPr>
          <p:cNvPr id="1028" name="Picture 4" descr="https://www.bookvoed.ru/files/1836/11/48/75/2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67" y="114403"/>
            <a:ext cx="2270993" cy="31705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4680" y="3653710"/>
            <a:ext cx="6561816" cy="2492990"/>
          </a:xfrm>
          <a:prstGeom prst="rect">
            <a:avLst/>
          </a:prstGeom>
        </p:spPr>
        <p:txBody>
          <a:bodyPr wrap="square">
            <a:spAutoFit/>
          </a:bodyPr>
          <a:lstStyle/>
          <a:p>
            <a:pPr algn="just"/>
            <a:r>
              <a:rPr lang="ru-RU" sz="1200" b="1" dirty="0"/>
              <a:t>Тузовский А. Ф.</a:t>
            </a:r>
            <a:r>
              <a:rPr lang="ru-RU" sz="1200" dirty="0"/>
              <a:t>  </a:t>
            </a:r>
            <a:r>
              <a:rPr lang="ru-RU" sz="1200" b="1" dirty="0"/>
              <a:t>Проектирование и разработка web-приложений : учебное пособие для СПО / А. Ф. Тузовский. — Москва : Издательство Юрайт, </a:t>
            </a:r>
            <a:r>
              <a:rPr lang="ru-RU" sz="1200" b="1" dirty="0" smtClean="0"/>
              <a:t>2024. </a:t>
            </a:r>
            <a:r>
              <a:rPr lang="ru-RU" sz="1200" b="1" dirty="0"/>
              <a:t>— </a:t>
            </a:r>
            <a:r>
              <a:rPr lang="ru-RU" sz="1200" b="1" dirty="0" smtClean="0"/>
              <a:t>219 </a:t>
            </a:r>
            <a:r>
              <a:rPr lang="ru-RU" sz="1200" b="1" dirty="0"/>
              <a:t>с. — (Профессиональное образование). </a:t>
            </a:r>
            <a:endParaRPr lang="ru-RU" sz="1200" b="1" dirty="0" smtClean="0"/>
          </a:p>
          <a:p>
            <a:pPr algn="just"/>
            <a:endParaRPr lang="ru-RU" sz="1200" dirty="0"/>
          </a:p>
          <a:p>
            <a:pPr algn="just"/>
            <a:r>
              <a:rPr lang="ru-RU" sz="1200" dirty="0"/>
              <a:t>В пособии рассматриваются современные интернет-технологии и их использование для создания web-приложений. Поясняются основные понятия и стандарты сети Интернет и реализованной на ее основе web-сети (World Wide Web), состав программного обеспечения данной сети, логика работы web-приложений, основные подходы и технологии их разработки. В качестве примера подходов к разработке web-приложений рассматриваются технологии ASP.Net Web Forms и MVC. В заключительной главе пособия поясняются современные методы проектирования web-приложений и рекомендации по реализации их различных уровней.</a:t>
            </a:r>
          </a:p>
        </p:txBody>
      </p:sp>
      <p:pic>
        <p:nvPicPr>
          <p:cNvPr id="30722" name="Picture 2" descr="Обложка книги ПРОЕКТИРОВАНИЕ И РАЗРАБОТКА WEB-ПРИЛОЖЕНИЙ Тузовский А. Ф.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808312" cy="388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4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znanium.com/cover/1856/1856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86" y="116630"/>
            <a:ext cx="2160240" cy="339157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165507"/>
            <a:ext cx="6696744" cy="2893100"/>
          </a:xfrm>
          <a:prstGeom prst="rect">
            <a:avLst/>
          </a:prstGeom>
        </p:spPr>
        <p:txBody>
          <a:bodyPr wrap="square">
            <a:spAutoFit/>
          </a:bodyPr>
          <a:lstStyle/>
          <a:p>
            <a:pPr algn="just"/>
            <a:r>
              <a:rPr lang="ru-RU" sz="1300" b="1" dirty="0"/>
              <a:t>Максимов Н. В.</a:t>
            </a:r>
            <a:r>
              <a:rPr lang="ru-RU" sz="1300" dirty="0"/>
              <a:t> </a:t>
            </a:r>
            <a:r>
              <a:rPr lang="ru-RU" sz="1300" b="1" dirty="0"/>
              <a:t>Архитектура ЭВМ и вычислительных систем: учебник / Н. В. Максимов, Т. Л. Партыка, И. И. Попов. — 5-e изд., перераб. и доп. — Москва : Форум : НИЦ ИНФРА-М, </a:t>
            </a:r>
            <a:r>
              <a:rPr lang="ru-RU" sz="1300" b="1" dirty="0" smtClean="0"/>
              <a:t>2024. </a:t>
            </a:r>
            <a:r>
              <a:rPr lang="ru-RU" sz="1300" b="1" dirty="0"/>
              <a:t>— 511 с.: ил. — (Среднее профессиональное образование). </a:t>
            </a:r>
            <a:endParaRPr lang="ru-RU" sz="1300" b="1" dirty="0" smtClean="0"/>
          </a:p>
          <a:p>
            <a:pPr algn="just"/>
            <a:endParaRPr lang="ru-RU" sz="1300" dirty="0"/>
          </a:p>
          <a:p>
            <a:pPr algn="just"/>
            <a:r>
              <a:rPr lang="ru-RU" sz="1300" dirty="0"/>
              <a:t>Рассмотрены вопросы организации и функционирования вычислительных устройств, машин и систем. Описаны логические, информационные, алгоритмико-вычислительные 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средам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spTree>
    <p:extLst>
      <p:ext uri="{BB962C8B-B14F-4D97-AF65-F5344CB8AC3E}">
        <p14:creationId xmlns:p14="http://schemas.microsoft.com/office/powerpoint/2010/main" val="42362334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2438" y="141638"/>
            <a:ext cx="6884057" cy="2677656"/>
          </a:xfrm>
          <a:prstGeom prst="rect">
            <a:avLst/>
          </a:prstGeom>
        </p:spPr>
        <p:txBody>
          <a:bodyPr wrap="square">
            <a:spAutoFit/>
          </a:bodyPr>
          <a:lstStyle/>
          <a:p>
            <a:pPr algn="just"/>
            <a:r>
              <a:rPr lang="ru-RU" sz="1200" b="1" dirty="0"/>
              <a:t>Полуэктова Н. Р.</a:t>
            </a:r>
            <a:r>
              <a:rPr lang="ru-RU" sz="1200" dirty="0"/>
              <a:t>  </a:t>
            </a:r>
            <a:r>
              <a:rPr lang="ru-RU" sz="1200" b="1" dirty="0"/>
              <a:t>Разработка веб-приложений : учебное пособие для СПО / Н. Р. Полуэктова. — 2-е изд</a:t>
            </a:r>
            <a:r>
              <a:rPr lang="ru-RU" sz="1200" b="1" dirty="0" smtClean="0"/>
              <a:t>. — </a:t>
            </a:r>
            <a:r>
              <a:rPr lang="ru-RU" sz="1200" b="1" dirty="0"/>
              <a:t>Москва : Издательство Юрайт, </a:t>
            </a:r>
            <a:r>
              <a:rPr lang="ru-RU" sz="1200" b="1" dirty="0" smtClean="0"/>
              <a:t>2024. </a:t>
            </a:r>
            <a:r>
              <a:rPr lang="ru-RU" sz="1200" b="1" dirty="0"/>
              <a:t>— 204 с. — (Профессиональное образование). </a:t>
            </a:r>
            <a:endParaRPr lang="ru-RU" sz="1200" b="1" dirty="0" smtClean="0"/>
          </a:p>
          <a:p>
            <a:pPr algn="just"/>
            <a:endParaRPr lang="ru-RU" sz="1200" b="1" dirty="0"/>
          </a:p>
          <a:p>
            <a:pPr algn="just"/>
            <a:r>
              <a:rPr lang="ru-RU" sz="1200" dirty="0"/>
              <a:t>Курс содержит теоретический материал и комплект практических работ, позволяющих изучить современные подходы, технологии и инструменты, используемые при разработке web-приложений. Среди них: принципы организации сети Интернет; базовый язык разметки web-страниц HTML, технологии описания стилей этих страниц СSS; технологии браузерного программирования на основе языка JavaScript, современные средства адаптивной верстки сайтов; основные принципы, технологии и инструментальные средства серверной обработки запросов и хранения информации web-приложений. В курсе рассмотрены возможности библиотек программ и фреймворков описанных языков программирования, а также кратко излагаются основы применения CMS-систем.</a:t>
            </a:r>
          </a:p>
        </p:txBody>
      </p:sp>
      <p:sp>
        <p:nvSpPr>
          <p:cNvPr id="3" name="Прямоугольник 2"/>
          <p:cNvSpPr/>
          <p:nvPr/>
        </p:nvSpPr>
        <p:spPr>
          <a:xfrm>
            <a:off x="2152438" y="3538656"/>
            <a:ext cx="6884057" cy="2492990"/>
          </a:xfrm>
          <a:prstGeom prst="rect">
            <a:avLst/>
          </a:prstGeom>
        </p:spPr>
        <p:txBody>
          <a:bodyPr wrap="square">
            <a:spAutoFit/>
          </a:bodyPr>
          <a:lstStyle/>
          <a:p>
            <a:pPr algn="just"/>
            <a:r>
              <a:rPr lang="ru-RU" sz="1200" b="1" dirty="0"/>
              <a:t>Сысолетин Е. Г.</a:t>
            </a:r>
            <a:r>
              <a:rPr lang="ru-RU" sz="1200" dirty="0"/>
              <a:t>  </a:t>
            </a:r>
            <a:r>
              <a:rPr lang="ru-RU" sz="1200" b="1" dirty="0"/>
              <a:t>Разработка интернет-приложений : учебное пособие для вузов / Е. Г. Сысолетин, С. Д. Ростунцев ; под научной редакцией Л. Г. Доросинского. — Москва : Издательство Юрайт, </a:t>
            </a:r>
            <a:r>
              <a:rPr lang="ru-RU" sz="1200" b="1" dirty="0" smtClean="0"/>
              <a:t>2023. </a:t>
            </a:r>
            <a:r>
              <a:rPr lang="ru-RU" sz="1200" b="1" dirty="0"/>
              <a:t>— </a:t>
            </a:r>
            <a:r>
              <a:rPr lang="ru-RU" sz="1200" b="1" dirty="0" smtClean="0"/>
              <a:t>80 </a:t>
            </a:r>
            <a:r>
              <a:rPr lang="ru-RU" sz="1200" b="1" dirty="0"/>
              <a:t>с. — (Профессиональное образование). </a:t>
            </a:r>
          </a:p>
          <a:p>
            <a:pPr algn="just"/>
            <a:endParaRPr lang="ru-RU" sz="1200" dirty="0"/>
          </a:p>
          <a:p>
            <a:pPr algn="just"/>
            <a:r>
              <a:rPr lang="ru-RU" sz="1200" dirty="0"/>
              <a:t>В учебном пособии раскрывается тема основ проектирования интернет-приложения. В первой части пособия содержатся теоретические положения: вводная информация об интернете и способах взаимодействия с ней; технологии построения интернет-приложений; особенности создания клиентской и серверной части приложения; особенности проектирования интернет-приложений. Во второй части пособия приводятся методические указания выполнения практических заданий для бакалавров, обучающихся по направлению Информатика и вычислительная техника. Практическая часть состоит из пяти лабораторных работ, которые содержат задание и вспомогательную информацию для выполнения заданий.</a:t>
            </a:r>
          </a:p>
        </p:txBody>
      </p:sp>
      <p:pic>
        <p:nvPicPr>
          <p:cNvPr id="31746" name="Picture 2" descr="Обложка книги РАЗРАБОТКА ВЕБ-ПРИЛОЖЕНИЙ  Н. Р. Полуэктов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10" y="-152278"/>
            <a:ext cx="241295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Обложка книги РАЗРАБОТКА ИНТЕРНЕТ-ПРИЛОЖЕНИЙ Сысолетин Е. Г., Ростунцев С. Д.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11" y="3288060"/>
            <a:ext cx="2573351" cy="36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058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бложка книги ОСНОВЫ ИНФОРМАЦИОННОЙ БЕЗОПАСНОСТИ: НАДЕЖНОСТЬ И БЕЗОПАСНОСТЬ ПРОГРАММНОГО ОБЕСПЕЧЕНИЯ Казарин О. В., Шубинский И. Б.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0" y="-99392"/>
            <a:ext cx="2439266"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9336" y="113873"/>
            <a:ext cx="6617160" cy="2862322"/>
          </a:xfrm>
          <a:prstGeom prst="rect">
            <a:avLst/>
          </a:prstGeom>
        </p:spPr>
        <p:txBody>
          <a:bodyPr wrap="square">
            <a:spAutoFit/>
          </a:bodyPr>
          <a:lstStyle/>
          <a:p>
            <a:pPr algn="just"/>
            <a:r>
              <a:rPr lang="ru-RU" sz="1200" b="1" dirty="0"/>
              <a:t>Казарин О. В.</a:t>
            </a:r>
            <a:r>
              <a:rPr lang="ru-RU" sz="1200" dirty="0"/>
              <a:t>  </a:t>
            </a:r>
            <a:r>
              <a:rPr lang="ru-RU" sz="1200" b="1" dirty="0"/>
              <a:t>Основы информационной безопасности: надежность и безопасность программного обеспечения : учебное пособие для СПО / О. В. Казарин, И. Б. Шубинский. — Москва : Издательство Юрайт, </a:t>
            </a:r>
            <a:r>
              <a:rPr lang="ru-RU" sz="1200" b="1" dirty="0" smtClean="0"/>
              <a:t>2024. </a:t>
            </a:r>
            <a:r>
              <a:rPr lang="ru-RU" sz="1200" b="1" dirty="0"/>
              <a:t>— 342 с. — (Профессиональное образование</a:t>
            </a:r>
            <a:r>
              <a:rPr lang="ru-RU" sz="1200" b="1" dirty="0" smtClean="0"/>
              <a:t>).</a:t>
            </a:r>
          </a:p>
          <a:p>
            <a:pPr algn="just"/>
            <a:endParaRPr lang="ru-RU" sz="1200" dirty="0"/>
          </a:p>
          <a:p>
            <a:pPr algn="just"/>
            <a:r>
              <a:rPr lang="ru-RU" sz="12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 </a:t>
            </a:r>
          </a:p>
        </p:txBody>
      </p:sp>
      <p:pic>
        <p:nvPicPr>
          <p:cNvPr id="2052" name="Picture 4" descr="Обложка книги ИНФОРМАЦИОННАЯ БЕЗОПАСНОСТЬ Щербак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 y="3140967"/>
            <a:ext cx="2641994" cy="38642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5622" y="3429000"/>
            <a:ext cx="6550873" cy="2492990"/>
          </a:xfrm>
          <a:prstGeom prst="rect">
            <a:avLst/>
          </a:prstGeom>
        </p:spPr>
        <p:txBody>
          <a:bodyPr wrap="square">
            <a:spAutoFit/>
          </a:bodyPr>
          <a:lstStyle/>
          <a:p>
            <a:pPr algn="just"/>
            <a:r>
              <a:rPr lang="ru-RU" sz="1200" b="1" dirty="0"/>
              <a:t>Щербак А. В. Информационная безопасность : учебник для среднего профессионального образования / А. В. Щербак. — 2-е изд., перераб. и доп. — Москва : Издательство Юрайт, 2024. — 252 с</a:t>
            </a:r>
            <a:r>
              <a:rPr lang="ru-RU" sz="1200" b="1" dirty="0" smtClean="0"/>
              <a:t>. — </a:t>
            </a:r>
            <a:r>
              <a:rPr lang="ru-RU" sz="1200" b="1" dirty="0"/>
              <a:t>(Профессиональное образование). </a:t>
            </a:r>
            <a:endParaRPr lang="ru-RU" sz="1200" b="1" dirty="0" smtClean="0"/>
          </a:p>
          <a:p>
            <a:pPr algn="just"/>
            <a:endParaRPr lang="ru-RU" sz="1200" b="1" dirty="0"/>
          </a:p>
          <a:p>
            <a:pPr algn="just"/>
            <a:r>
              <a:rPr lang="ru-RU" sz="1200" dirty="0"/>
              <a:t>Рассмотрены основные понятия информационной безопасности, проанализированы существующие угрозы, большое внимание уделено проблемам безопасности интернет-протоколов. Описана методика построения системы безопасности. Проанализированы модели безопасности и методы аутентификации, освещены основные вопросы криптографии, рассмотрено обеспечение безопасности сетей, а также мобильной и беспроводной связи. В сжатом виде приведены сведения о методах инженерно-технической защиты информации и правовые аспекты информационной безопасности. </a:t>
            </a:r>
          </a:p>
        </p:txBody>
      </p:sp>
    </p:spTree>
    <p:extLst>
      <p:ext uri="{BB962C8B-B14F-4D97-AF65-F5344CB8AC3E}">
        <p14:creationId xmlns:p14="http://schemas.microsoft.com/office/powerpoint/2010/main" val="16792759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znanium.com/cover/1836/1836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304256"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04346" y="116632"/>
            <a:ext cx="6532150" cy="2677656"/>
          </a:xfrm>
          <a:prstGeom prst="rect">
            <a:avLst/>
          </a:prstGeom>
        </p:spPr>
        <p:txBody>
          <a:bodyPr wrap="square">
            <a:spAutoFit/>
          </a:bodyPr>
          <a:lstStyle/>
          <a:p>
            <a:pPr algn="just"/>
            <a:r>
              <a:rPr lang="ru-RU" sz="1200" b="1" dirty="0"/>
              <a:t>Васильков А. В.</a:t>
            </a:r>
            <a:r>
              <a:rPr lang="ru-RU" sz="1200" dirty="0"/>
              <a:t> </a:t>
            </a:r>
            <a:r>
              <a:rPr lang="ru-RU" sz="1200" b="1" dirty="0"/>
              <a:t>Безопасность и управление доступом в информационных системах : учебное пособие / А. В. Васильков, И. А. Васильков. — Москва : ФОРУМ : ИНФРА-М, 2022. — 368 с. — (Среднее профессиональное образование). </a:t>
            </a:r>
            <a:endParaRPr lang="ru-RU" sz="1200" b="1" dirty="0" smtClean="0"/>
          </a:p>
          <a:p>
            <a:pPr algn="just"/>
            <a:endParaRPr lang="ru-RU" sz="1200" dirty="0"/>
          </a:p>
          <a:p>
            <a:pPr algn="just"/>
            <a:r>
              <a:rPr lang="ru-RU" sz="1200" dirty="0"/>
              <a:t>В пособии предложены для изучения подходы, базовая концепция, принципы построения систем безопасности и оценки уровня безопасности информации в информационных системах, сетях и автоматизированных системах управления. С этих позиций рассматриваются информация и условия ее обработки в информационных системах: потенциальные угрозы, возможные каналы несанкционированного доступа, методы, средства и системы управления в условиях обеспечения безопасности. Цель учебного пособия — показать будущему специалисту возможность создания системы безопасности информации с гарантированными характеристиками, качеством и оптимальными затратами.</a:t>
            </a:r>
          </a:p>
        </p:txBody>
      </p:sp>
    </p:spTree>
    <p:extLst>
      <p:ext uri="{BB962C8B-B14F-4D97-AF65-F5344CB8AC3E}">
        <p14:creationId xmlns:p14="http://schemas.microsoft.com/office/powerpoint/2010/main" val="1085253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978</TotalTime>
  <Words>12971</Words>
  <Application>Microsoft Office PowerPoint</Application>
  <PresentationFormat>Экран (4:3)</PresentationFormat>
  <Paragraphs>448</Paragraphs>
  <Slides>92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92</vt:i4>
      </vt:variant>
    </vt:vector>
  </HeadingPairs>
  <TitlesOfParts>
    <vt:vector size="93"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67</cp:revision>
  <dcterms:created xsi:type="dcterms:W3CDTF">2022-10-04T11:07:49Z</dcterms:created>
  <dcterms:modified xsi:type="dcterms:W3CDTF">2024-09-23T11:36:06Z</dcterms:modified>
</cp:coreProperties>
</file>