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5" r:id="rId3"/>
    <p:sldId id="296" r:id="rId4"/>
    <p:sldId id="297" r:id="rId5"/>
    <p:sldId id="298" r:id="rId6"/>
    <p:sldId id="299" r:id="rId7"/>
    <p:sldId id="300" r:id="rId8"/>
    <p:sldId id="302" r:id="rId9"/>
    <p:sldId id="303" r:id="rId10"/>
    <p:sldId id="304" r:id="rId11"/>
    <p:sldId id="301" r:id="rId12"/>
    <p:sldId id="272" r:id="rId13"/>
    <p:sldId id="257" r:id="rId14"/>
    <p:sldId id="305" r:id="rId15"/>
    <p:sldId id="258" r:id="rId16"/>
    <p:sldId id="306" r:id="rId17"/>
    <p:sldId id="307" r:id="rId18"/>
    <p:sldId id="308" r:id="rId19"/>
    <p:sldId id="309" r:id="rId20"/>
    <p:sldId id="310" r:id="rId21"/>
    <p:sldId id="271" r:id="rId22"/>
    <p:sldId id="316" r:id="rId23"/>
    <p:sldId id="270" r:id="rId24"/>
    <p:sldId id="276" r:id="rId25"/>
    <p:sldId id="311" r:id="rId26"/>
    <p:sldId id="312" r:id="rId27"/>
    <p:sldId id="313" r:id="rId28"/>
    <p:sldId id="314" r:id="rId29"/>
    <p:sldId id="315" r:id="rId30"/>
    <p:sldId id="273" r:id="rId31"/>
    <p:sldId id="317" r:id="rId32"/>
    <p:sldId id="318" r:id="rId33"/>
    <p:sldId id="260" r:id="rId34"/>
    <p:sldId id="261" r:id="rId35"/>
    <p:sldId id="282" r:id="rId36"/>
    <p:sldId id="283" r:id="rId37"/>
    <p:sldId id="284" r:id="rId38"/>
    <p:sldId id="319" r:id="rId39"/>
    <p:sldId id="376" r:id="rId40"/>
    <p:sldId id="377" r:id="rId41"/>
    <p:sldId id="402" r:id="rId42"/>
    <p:sldId id="378" r:id="rId43"/>
    <p:sldId id="384" r:id="rId44"/>
    <p:sldId id="379" r:id="rId45"/>
    <p:sldId id="380" r:id="rId46"/>
    <p:sldId id="349" r:id="rId47"/>
    <p:sldId id="381" r:id="rId48"/>
    <p:sldId id="375" r:id="rId49"/>
    <p:sldId id="373" r:id="rId50"/>
    <p:sldId id="374" r:id="rId51"/>
    <p:sldId id="382" r:id="rId52"/>
    <p:sldId id="383" r:id="rId53"/>
    <p:sldId id="353" r:id="rId54"/>
    <p:sldId id="354" r:id="rId55"/>
    <p:sldId id="355" r:id="rId56"/>
    <p:sldId id="356" r:id="rId57"/>
    <p:sldId id="357" r:id="rId58"/>
    <p:sldId id="364" r:id="rId59"/>
    <p:sldId id="365" r:id="rId60"/>
    <p:sldId id="366" r:id="rId61"/>
    <p:sldId id="367" r:id="rId62"/>
    <p:sldId id="368" r:id="rId63"/>
    <p:sldId id="369" r:id="rId64"/>
    <p:sldId id="390" r:id="rId65"/>
    <p:sldId id="391" r:id="rId66"/>
    <p:sldId id="392" r:id="rId67"/>
    <p:sldId id="393" r:id="rId68"/>
    <p:sldId id="394" r:id="rId69"/>
    <p:sldId id="370" r:id="rId70"/>
    <p:sldId id="387" r:id="rId71"/>
    <p:sldId id="388" r:id="rId72"/>
    <p:sldId id="389" r:id="rId73"/>
    <p:sldId id="385" r:id="rId74"/>
    <p:sldId id="386" r:id="rId75"/>
    <p:sldId id="371" r:id="rId76"/>
    <p:sldId id="372" r:id="rId77"/>
    <p:sldId id="395" r:id="rId78"/>
    <p:sldId id="396" r:id="rId79"/>
    <p:sldId id="397" r:id="rId80"/>
    <p:sldId id="399" r:id="rId81"/>
    <p:sldId id="403" r:id="rId82"/>
    <p:sldId id="400" r:id="rId83"/>
    <p:sldId id="398" r:id="rId84"/>
    <p:sldId id="404" r:id="rId85"/>
    <p:sldId id="405" r:id="rId86"/>
    <p:sldId id="406" r:id="rId8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69" y="7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23.09.2024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23.09.2024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23.09.2024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23.09.2024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23.09.2024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23.09.2024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23.09.2024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23.09.2024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23.09.2024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23.09.2024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04664"/>
            <a:ext cx="7992888" cy="2308324"/>
          </a:xfrm>
          <a:prstGeom prst="rect">
            <a:avLst/>
          </a:prstGeom>
        </p:spPr>
        <p:txBody>
          <a:bodyPr wrap="square">
            <a:spAutoFit/>
          </a:bodyPr>
          <a:lstStyle/>
          <a:p>
            <a:pPr algn="ctr"/>
            <a:r>
              <a:rPr lang="ru-RU" sz="4800" b="1" dirty="0" smtClean="0"/>
              <a:t>29.02.06 </a:t>
            </a:r>
          </a:p>
          <a:p>
            <a:pPr algn="ctr"/>
            <a:r>
              <a:rPr lang="ru-RU" sz="4800" b="1" dirty="0" smtClean="0"/>
              <a:t>«ПОЛИГРАФИЧЕСКОЕ ПРОИЗВОДСТВО»</a:t>
            </a:r>
            <a:endParaRPr lang="ru-RU" sz="4800" dirty="0"/>
          </a:p>
        </p:txBody>
      </p:sp>
      <p:sp>
        <p:nvSpPr>
          <p:cNvPr id="5" name="TextBox 4"/>
          <p:cNvSpPr txBox="1"/>
          <p:nvPr/>
        </p:nvSpPr>
        <p:spPr>
          <a:xfrm>
            <a:off x="1429849" y="3933056"/>
            <a:ext cx="7390623" cy="1938992"/>
          </a:xfrm>
          <a:prstGeom prst="rect">
            <a:avLst/>
          </a:prstGeom>
          <a:noFill/>
        </p:spPr>
        <p:txBody>
          <a:bodyPr wrap="square" rtlCol="0">
            <a:spAutoFit/>
          </a:bodyPr>
          <a:lstStyle/>
          <a:p>
            <a:pPr algn="ctr"/>
            <a:r>
              <a:rPr lang="ru-RU" sz="3200" b="1" dirty="0" smtClean="0"/>
              <a:t>ОБЩЕПРОФЕССИОНАЛЬНЫЕ ДИСЦИПЛИНЫ</a:t>
            </a:r>
          </a:p>
          <a:p>
            <a:pPr algn="ctr"/>
            <a:endParaRPr lang="ru-RU" sz="3200" b="1" dirty="0" smtClean="0"/>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90/11906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80" y="3501008"/>
            <a:ext cx="2178641" cy="322792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4483" y="3501008"/>
            <a:ext cx="6596574" cy="1754326"/>
          </a:xfrm>
          <a:prstGeom prst="rect">
            <a:avLst/>
          </a:prstGeom>
        </p:spPr>
        <p:txBody>
          <a:bodyPr wrap="square">
            <a:spAutoFit/>
          </a:bodyPr>
          <a:lstStyle/>
          <a:p>
            <a:pPr algn="just"/>
            <a:r>
              <a:rPr lang="ru-RU" sz="1200" b="1" dirty="0"/>
              <a:t>Завистовский В. Э. Техническая механика : учебное пособие / В.Э. Завистовский. — Москва : ИНФРА-М, 2021. — 376 с. — (Среднее профессиональное образование</a:t>
            </a:r>
            <a:r>
              <a:rPr lang="ru-RU" sz="1200" b="1" dirty="0" smtClean="0"/>
              <a:t>).</a:t>
            </a:r>
          </a:p>
          <a:p>
            <a:pPr algn="just"/>
            <a:endParaRPr lang="ru-RU" sz="1200" dirty="0"/>
          </a:p>
          <a:p>
            <a:pPr algn="just"/>
            <a:r>
              <a:rPr lang="ru-RU" sz="1200" dirty="0"/>
              <a:t>Изложены основы теоретической механики с элементами теории механизмов и машин и сопротивления материалов. Приводятся практические занятия по основным разделам курса, включающие краткие теоретические сведения, задачи для аудиторного решения и домашних заданий, а также примеры решения типовых задач. Составлен словарь терминов и определений.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80" y="116632"/>
            <a:ext cx="2168611" cy="320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09043" y="116632"/>
            <a:ext cx="6627454" cy="2123658"/>
          </a:xfrm>
          <a:prstGeom prst="rect">
            <a:avLst/>
          </a:prstGeom>
        </p:spPr>
        <p:txBody>
          <a:bodyPr wrap="square">
            <a:spAutoFit/>
          </a:bodyPr>
          <a:lstStyle/>
          <a:p>
            <a:pPr algn="just"/>
            <a:r>
              <a:rPr lang="ru-RU" sz="1200" b="1" dirty="0"/>
              <a:t>Вереина Л. И.</a:t>
            </a:r>
            <a:r>
              <a:rPr lang="ru-RU" sz="1200" dirty="0"/>
              <a:t> </a:t>
            </a:r>
            <a:r>
              <a:rPr lang="ru-RU" sz="1200" b="1" dirty="0"/>
              <a:t>Техническая механика : учебник / Л. И. Вереина, М. М. Краснов. — 4-е изд., стер. — Москва : ИЦ Академия, 2020. — 352 с. — (Профессиональное образование). </a:t>
            </a:r>
            <a:endParaRPr lang="ru-RU" sz="1200" b="1" dirty="0" smtClean="0"/>
          </a:p>
          <a:p>
            <a:pPr algn="just"/>
            <a:endParaRPr lang="ru-RU" sz="1200" dirty="0"/>
          </a:p>
          <a:p>
            <a:pPr algn="just"/>
            <a:r>
              <a:rPr lang="ru-RU" sz="1200" dirty="0" smtClean="0"/>
              <a:t>Учебное </a:t>
            </a:r>
            <a:r>
              <a:rPr lang="ru-RU" sz="1200" dirty="0"/>
              <a:t>издание в полной мере может быть использовано для реализации программ СПО по специальностям из списка ТОП-50 при изучении общепрофессиональной дисциплины "Техническая механика". Изложены основы теоретической механики, сопротивления материалов, деталей и механизмов машин; даны примеры расчетов. Приведены сведения об основных способах изменения механических свойств материалов и тенденции развития конструкций машин и механизмов. </a:t>
            </a:r>
          </a:p>
        </p:txBody>
      </p:sp>
    </p:spTree>
    <p:extLst>
      <p:ext uri="{BB962C8B-B14F-4D97-AF65-F5344CB8AC3E}">
        <p14:creationId xmlns:p14="http://schemas.microsoft.com/office/powerpoint/2010/main" val="284500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 y="11424"/>
            <a:ext cx="2418576" cy="36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2"/>
            <a:ext cx="6624736" cy="3416320"/>
          </a:xfrm>
          <a:prstGeom prst="rect">
            <a:avLst/>
          </a:prstGeom>
        </p:spPr>
        <p:txBody>
          <a:bodyPr wrap="square">
            <a:spAutoFit/>
          </a:bodyPr>
          <a:lstStyle/>
          <a:p>
            <a:pPr algn="just"/>
            <a:r>
              <a:rPr lang="ru-RU" sz="1200" b="1" dirty="0"/>
              <a:t>Зиомковский В. М.  Техническая механика : учебное пособие для СПО / В. М. Зиомковский, И. В. Троицкий ; под научной редакцией В. И. Вешкурцева. — Москва : Издательство Юрайт, 2024. — 288 с. — (Профессиональное образование). </a:t>
            </a:r>
            <a:endParaRPr lang="ru-RU" sz="1200" b="1" dirty="0" smtClean="0"/>
          </a:p>
          <a:p>
            <a:pPr algn="just"/>
            <a:endParaRPr lang="ru-RU" sz="1200" dirty="0"/>
          </a:p>
          <a:p>
            <a:pPr algn="just"/>
            <a:r>
              <a:rPr lang="ru-RU" sz="1200" dirty="0"/>
              <a:t>Учебное пособие включает разделы «Основы теоретической механики», «Строение механизмов», «Основы расчета элементов конструкций на прочность и жесткость» и «Основы проектирования деталей и узлов машин». В первом разделе рассмотрены вопросы статики, кинематики и динамики, во втором — структуры плоских рычажных механизмов, третий раздел посвящен определению напряжений и деформаций деталей при различных видах простых и сложных деформаций, в четвертом разделе рассмотрены вопросы конструирования и расчета деталей и узлов машин общего назначения. Большинство разделов сопровождается примерами решения задач и содержит необходимый справочный материал. Учебное пособие может быть использовано для изучения теоретического материала, а также при выполнении контрольных, расчетно-графических и курсовых работ, предусмотренных рабочими программами дисциплины.</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 y="3356992"/>
            <a:ext cx="240714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717032"/>
            <a:ext cx="6624736" cy="2308324"/>
          </a:xfrm>
          <a:prstGeom prst="rect">
            <a:avLst/>
          </a:prstGeom>
        </p:spPr>
        <p:txBody>
          <a:bodyPr wrap="square">
            <a:spAutoFit/>
          </a:bodyPr>
          <a:lstStyle/>
          <a:p>
            <a:pPr algn="just"/>
            <a:r>
              <a:rPr lang="ru-RU" sz="1200" b="1" dirty="0"/>
              <a:t>Журавлев Е. А.</a:t>
            </a:r>
            <a:r>
              <a:rPr lang="ru-RU" sz="1200" dirty="0"/>
              <a:t>  </a:t>
            </a:r>
            <a:r>
              <a:rPr lang="ru-RU" sz="1200" b="1" dirty="0"/>
              <a:t>Техническая механика: теоретическая механика : учебное пособие для СПО / Е. А. Журавлев. — Москва : Издательство Юрайт, 2024. — 140 с. — (Профессиональное образование). </a:t>
            </a:r>
            <a:endParaRPr lang="ru-RU" sz="1200" b="1" dirty="0" smtClean="0"/>
          </a:p>
          <a:p>
            <a:pPr algn="just"/>
            <a:endParaRPr lang="ru-RU" sz="1200" dirty="0" smtClean="0"/>
          </a:p>
          <a:p>
            <a:pPr algn="just"/>
            <a:r>
              <a:rPr lang="ru-RU" sz="1200" dirty="0"/>
              <a:t>В лаконичной и доступной форме представлен материал основных разделов курса теоретической механики. В каждой лекции приведены примеры применения теорем и формул для решения типовых прикладных задач; предложены задания для самостоятельной работы. Во всех лекциях рассматриваются примеры применения полученных теорем, формул и уравнений для решения типовых прикладных задач, предлагаются задания для самостоятельной работы студентов, в большом объеме дан иллюстративный материал.</a:t>
            </a:r>
          </a:p>
        </p:txBody>
      </p:sp>
    </p:spTree>
    <p:extLst>
      <p:ext uri="{BB962C8B-B14F-4D97-AF65-F5344CB8AC3E}">
        <p14:creationId xmlns:p14="http://schemas.microsoft.com/office/powerpoint/2010/main" val="298419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132856"/>
            <a:ext cx="7920880" cy="1569660"/>
          </a:xfrm>
          <a:prstGeom prst="rect">
            <a:avLst/>
          </a:prstGeom>
        </p:spPr>
        <p:txBody>
          <a:bodyPr wrap="square">
            <a:spAutoFit/>
          </a:bodyPr>
          <a:lstStyle/>
          <a:p>
            <a:pPr algn="ctr"/>
            <a:r>
              <a:rPr lang="ru-RU" sz="3200" b="1" dirty="0" smtClean="0"/>
              <a:t>ОП.03 </a:t>
            </a:r>
          </a:p>
          <a:p>
            <a:pPr algn="ctr"/>
            <a:r>
              <a:rPr lang="ru-RU" sz="3200" b="1" dirty="0" smtClean="0"/>
              <a:t>ОСНОВЫ ПОЛИГРАФИЧЕСКОГО ПРОИЗВОДСТВА</a:t>
            </a:r>
            <a:endParaRPr lang="ru-RU" sz="3200" b="1" dirty="0"/>
          </a:p>
        </p:txBody>
      </p:sp>
    </p:spTree>
    <p:extLst>
      <p:ext uri="{BB962C8B-B14F-4D97-AF65-F5344CB8AC3E}">
        <p14:creationId xmlns:p14="http://schemas.microsoft.com/office/powerpoint/2010/main" val="163481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32"/>
            <a:ext cx="2361526"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188640"/>
            <a:ext cx="6696744"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учебное пособие для СПО / Н. М. Запекина. — 2-е изд., перераб. и доп. — Москва : Издательство Юрайт, </a:t>
            </a:r>
            <a:r>
              <a:rPr lang="ru-RU" sz="1200" b="1" dirty="0" smtClean="0"/>
              <a:t>2024. </a:t>
            </a:r>
            <a:r>
              <a:rPr lang="ru-RU" sz="1200" b="1" dirty="0"/>
              <a:t>— 178 с.  — (Среднее профессиональное 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sp>
        <p:nvSpPr>
          <p:cNvPr id="7" name="Прямоугольник 6"/>
          <p:cNvSpPr/>
          <p:nvPr/>
        </p:nvSpPr>
        <p:spPr>
          <a:xfrm>
            <a:off x="2339752" y="3702301"/>
            <a:ext cx="6696744"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2024. — 497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2050"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699"/>
            <a:ext cx="2339752" cy="365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23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17" t="7419" r="10560" b="7132"/>
          <a:stretch/>
        </p:blipFill>
        <p:spPr bwMode="auto">
          <a:xfrm>
            <a:off x="107504" y="116632"/>
            <a:ext cx="219547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2974" y="188640"/>
            <a:ext cx="6733522" cy="2123658"/>
          </a:xfrm>
          <a:prstGeom prst="rect">
            <a:avLst/>
          </a:prstGeom>
        </p:spPr>
        <p:txBody>
          <a:bodyPr wrap="square">
            <a:spAutoFit/>
          </a:bodyPr>
          <a:lstStyle/>
          <a:p>
            <a:pPr algn="just"/>
            <a:r>
              <a:rPr lang="ru-RU" sz="1200" b="1" dirty="0"/>
              <a:t>Самарин Ю. Н. </a:t>
            </a:r>
            <a:r>
              <a:rPr lang="ru-RU" sz="1200" dirty="0"/>
              <a:t> </a:t>
            </a:r>
            <a:r>
              <a:rPr lang="ru-RU" sz="1200" b="1" dirty="0"/>
              <a:t>Основы полиграфического производства: технология допечатных процессов : учебное пособие для СПО / Ю. Н. Самарин. — Москва : Издательство Юрайт, 2024. — 109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допечатного процесса, об автоматизированных системах допечатной подготовки изданий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29" t="7912" r="10695" b="7688"/>
          <a:stretch/>
        </p:blipFill>
        <p:spPr bwMode="auto">
          <a:xfrm>
            <a:off x="107504" y="3429000"/>
            <a:ext cx="2195470" cy="340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02974" y="3501008"/>
            <a:ext cx="6733522" cy="1938992"/>
          </a:xfrm>
          <a:prstGeom prst="rect">
            <a:avLst/>
          </a:prstGeom>
        </p:spPr>
        <p:txBody>
          <a:bodyPr wrap="square">
            <a:spAutoFit/>
          </a:bodyPr>
          <a:lstStyle/>
          <a:p>
            <a:pPr algn="just"/>
            <a:r>
              <a:rPr lang="ru-RU" sz="1200" b="1" dirty="0"/>
              <a:t>Самарин Ю. Н.</a:t>
            </a:r>
            <a:r>
              <a:rPr lang="ru-RU" sz="1200" dirty="0"/>
              <a:t>  </a:t>
            </a:r>
            <a:r>
              <a:rPr lang="ru-RU" sz="1200" b="1" dirty="0"/>
              <a:t>Основы полиграфического производства: технология печатных процессов : учебное пособие для СПО / Ю. Н. Самарин. — Москва : Издательство Юрайт, 2024. — 121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spTree>
    <p:extLst>
      <p:ext uri="{BB962C8B-B14F-4D97-AF65-F5344CB8AC3E}">
        <p14:creationId xmlns:p14="http://schemas.microsoft.com/office/powerpoint/2010/main" val="19309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95734" y="3573016"/>
            <a:ext cx="6840762"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2024. —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93" t="8029" r="11475" b="6452"/>
          <a:stretch/>
        </p:blipFill>
        <p:spPr bwMode="auto">
          <a:xfrm>
            <a:off x="107504" y="104071"/>
            <a:ext cx="2088230" cy="332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4" y="104071"/>
            <a:ext cx="6840762" cy="2123658"/>
          </a:xfrm>
          <a:prstGeom prst="rect">
            <a:avLst/>
          </a:prstGeom>
        </p:spPr>
        <p:txBody>
          <a:bodyPr wrap="square">
            <a:spAutoFit/>
          </a:bodyPr>
          <a:lstStyle/>
          <a:p>
            <a:pPr algn="just"/>
            <a:r>
              <a:rPr lang="ru-RU" sz="1200" b="1" dirty="0"/>
              <a:t>Самарин Ю. Н.</a:t>
            </a:r>
            <a:r>
              <a:rPr lang="ru-RU" sz="1200" dirty="0"/>
              <a:t>  </a:t>
            </a:r>
            <a:r>
              <a:rPr lang="ru-RU" sz="1200" b="1" dirty="0"/>
              <a:t>Основы полиграфического производства: технология послепечатных процессов : учебное пособие для СПО / Ю. Н. Самарин. — Москва : Издательство Юрайт, 2024. — 111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послепечатного процесса, о назначении, классификации и принципах работы послепечатного оборудования и об организации поточного производства в послепечатных процессах.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884" t="3193" r="9463" b="6341"/>
          <a:stretch/>
        </p:blipFill>
        <p:spPr bwMode="auto">
          <a:xfrm>
            <a:off x="107504" y="3429000"/>
            <a:ext cx="2088230" cy="344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815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4226" y="2844225"/>
            <a:ext cx="8555548" cy="584775"/>
          </a:xfrm>
          <a:prstGeom prst="rect">
            <a:avLst/>
          </a:prstGeom>
        </p:spPr>
        <p:txBody>
          <a:bodyPr wrap="none">
            <a:spAutoFit/>
          </a:bodyPr>
          <a:lstStyle/>
          <a:p>
            <a:pPr lvl="0" algn="ctr"/>
            <a:r>
              <a:rPr lang="ru-RU" sz="3200" b="1" dirty="0" smtClean="0">
                <a:solidFill>
                  <a:prstClr val="white"/>
                </a:solidFill>
              </a:rPr>
              <a:t>ОП.04 ЭЛЕКТРОТЕХНИКА И ЭЛЕКТРОНИКА</a:t>
            </a:r>
            <a:endParaRPr lang="ru-RU" sz="3200" b="1" dirty="0">
              <a:solidFill>
                <a:prstClr val="white"/>
              </a:solidFill>
            </a:endParaRPr>
          </a:p>
        </p:txBody>
      </p:sp>
    </p:spTree>
    <p:extLst>
      <p:ext uri="{BB962C8B-B14F-4D97-AF65-F5344CB8AC3E}">
        <p14:creationId xmlns:p14="http://schemas.microsoft.com/office/powerpoint/2010/main" val="358468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520280" cy="375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840760" cy="1754326"/>
          </a:xfrm>
          <a:prstGeom prst="rect">
            <a:avLst/>
          </a:prstGeom>
        </p:spPr>
        <p:txBody>
          <a:bodyPr wrap="square">
            <a:spAutoFit/>
          </a:bodyPr>
          <a:lstStyle/>
          <a:p>
            <a:pPr algn="just"/>
            <a:r>
              <a:rPr lang="ru-RU" sz="1200" b="1" dirty="0"/>
              <a:t>Кузовкин В. А.</a:t>
            </a:r>
            <a:r>
              <a:rPr lang="ru-RU" sz="1200" dirty="0"/>
              <a:t>  </a:t>
            </a:r>
            <a:r>
              <a:rPr lang="ru-RU" sz="1200" b="1" dirty="0"/>
              <a:t>Электротехника и электроника : учебник для СПО / В. А. Кузовкин, В. В. Филатов. — Москва : Издательство Юрайт, 2024. — 433 с. — (Профессиональное образование). </a:t>
            </a:r>
            <a:endParaRPr lang="ru-RU" sz="1200" b="1" dirty="0" smtClean="0"/>
          </a:p>
          <a:p>
            <a:pPr algn="just"/>
            <a:endParaRPr lang="ru-RU" sz="1200" dirty="0"/>
          </a:p>
          <a:p>
            <a:pPr algn="just"/>
            <a:r>
              <a:rPr lang="ru-RU" sz="1200" dirty="0"/>
              <a:t>Курс содержит базовые темы, отражающие электротехнические подходы к анализу электромагнитных устройств, применяемых в различных областях науки и техники. Задача каждой темы состоит в том, чтобы дать простое и доступное, но достаточно строгое описание совокупности однотипных явлений. Весь материал представлен в одном стиле с единых методических позиций.</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700"/>
            <a:ext cx="2592288"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01008"/>
            <a:ext cx="6750496" cy="1938992"/>
          </a:xfrm>
          <a:prstGeom prst="rect">
            <a:avLst/>
          </a:prstGeom>
        </p:spPr>
        <p:txBody>
          <a:bodyPr wrap="square">
            <a:spAutoFit/>
          </a:bodyPr>
          <a:lstStyle/>
          <a:p>
            <a:pPr algn="just"/>
            <a:r>
              <a:rPr lang="ru-RU" sz="1200" b="1" dirty="0"/>
              <a:t>Алиев И. И.</a:t>
            </a:r>
            <a:r>
              <a:rPr lang="ru-RU" sz="1200" dirty="0"/>
              <a:t>  </a:t>
            </a:r>
            <a:r>
              <a:rPr lang="ru-RU" sz="1200" b="1" dirty="0"/>
              <a:t>Электротехника и электрооборудование: базовые основы : учебное пособие для СПО / И. И. Алиев. — 5-е изд., испр. и доп. — Москва : Издательство Юрайт, 2024. — 291 с. — (Профессиональное образование). </a:t>
            </a:r>
            <a:endParaRPr lang="ru-RU" sz="1200" b="1" dirty="0" smtClean="0"/>
          </a:p>
          <a:p>
            <a:pPr algn="just"/>
            <a:endParaRPr lang="ru-RU" sz="1200" b="1" dirty="0"/>
          </a:p>
          <a:p>
            <a:pPr algn="just"/>
            <a:r>
              <a:rPr lang="ru-RU" sz="1200" dirty="0"/>
              <a:t>В учебном пособии изложены основные определения и законы электротехники, приведены сведения и технические данные о диэлектрических и проводниковых материалах, возобновляемых и невозобновляемых источниках электроэнергии, современных силовых полупроводниковых приборах. Отдельная глава посвящена вопросам электробезопасности. Книга дополнена приложениями, которые помогут студентам освоить материалы пособия.</a:t>
            </a:r>
          </a:p>
        </p:txBody>
      </p:sp>
    </p:spTree>
    <p:extLst>
      <p:ext uri="{BB962C8B-B14F-4D97-AF65-F5344CB8AC3E}">
        <p14:creationId xmlns:p14="http://schemas.microsoft.com/office/powerpoint/2010/main" val="2043857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21" y="-171400"/>
            <a:ext cx="271745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16632"/>
            <a:ext cx="6552728" cy="1938992"/>
          </a:xfrm>
          <a:prstGeom prst="rect">
            <a:avLst/>
          </a:prstGeom>
        </p:spPr>
        <p:txBody>
          <a:bodyPr wrap="square">
            <a:spAutoFit/>
          </a:bodyPr>
          <a:lstStyle/>
          <a:p>
            <a:pPr algn="just"/>
            <a:r>
              <a:rPr lang="ru-RU" sz="1200" b="1" dirty="0"/>
              <a:t>Алиев И. И.</a:t>
            </a:r>
            <a:r>
              <a:rPr lang="ru-RU" sz="1200" dirty="0"/>
              <a:t>  </a:t>
            </a:r>
            <a:r>
              <a:rPr lang="ru-RU" sz="1200" b="1" dirty="0"/>
              <a:t>Электротехника и электрооборудование в 3 ч. Часть 1 : учебное пособие для СПО / И. И. Алиев. — 2-е изд., испр. и доп. — Москва : Издательство Юрайт, 2024. — 374 с. — (Профессиональное образование). </a:t>
            </a:r>
            <a:endParaRPr lang="ru-RU" sz="1200" b="1" dirty="0" smtClean="0"/>
          </a:p>
          <a:p>
            <a:pPr algn="just"/>
            <a:endParaRPr lang="ru-RU" sz="1200" dirty="0"/>
          </a:p>
          <a:p>
            <a:pPr algn="just"/>
            <a:r>
              <a:rPr lang="ru-RU" sz="1200" dirty="0"/>
              <a:t>Настоящее учебное пособие состоит из трех частей. В первой части приведены основные определения и законы электротехники, основные уравнения и формулы, используемые для расчета простых электрических и магнитных цепей в установившихся и переходных процессах. </a:t>
            </a:r>
            <a:r>
              <a:rPr lang="ru-RU" sz="1200" dirty="0" smtClean="0"/>
              <a:t>В </a:t>
            </a:r>
            <a:r>
              <a:rPr lang="ru-RU" sz="1200" dirty="0"/>
              <a:t>приложении приведены условные графические обозначения некоторых элементов и устройств на эклектических схемах.</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21" y="3212976"/>
            <a:ext cx="271744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443903"/>
            <a:ext cx="6552728" cy="1938992"/>
          </a:xfrm>
          <a:prstGeom prst="rect">
            <a:avLst/>
          </a:prstGeom>
        </p:spPr>
        <p:txBody>
          <a:bodyPr wrap="square">
            <a:spAutoFit/>
          </a:bodyPr>
          <a:lstStyle/>
          <a:p>
            <a:pPr algn="just"/>
            <a:r>
              <a:rPr lang="ru-RU" sz="1200" b="1" dirty="0"/>
              <a:t>Алиев И. И.  Электротехника и электрооборудование в 3 ч. Часть 2 : учебное пособие для СПО / И. И. Алиев. — 2-е изд., испр. и доп. — Москва : Издательство Юрайт, 2024. — 447 с. — (Профессиональное образование). </a:t>
            </a:r>
            <a:endParaRPr lang="ru-RU" sz="1200" b="1" dirty="0" smtClean="0"/>
          </a:p>
          <a:p>
            <a:pPr algn="just"/>
            <a:endParaRPr lang="ru-RU" sz="1200" dirty="0"/>
          </a:p>
          <a:p>
            <a:pPr algn="just"/>
            <a:r>
              <a:rPr lang="ru-RU" sz="1200" dirty="0"/>
              <a:t>Настоящее учебное пособие состоит из трех частей. </a:t>
            </a:r>
            <a:r>
              <a:rPr lang="ru-RU" sz="1200" dirty="0" smtClean="0"/>
              <a:t>Во </a:t>
            </a:r>
            <a:r>
              <a:rPr lang="ru-RU" sz="1200" dirty="0"/>
              <a:t>второй части даны основные соотношения и сведения о типах трансформаторов, показан принцип действия асинхронных электродвигателей, представлены основные параметры и расчетные формулы для синхронных машин. В приложении приведены условные графические обозначения некоторых элементов и устройств на эклектических схемах</a:t>
            </a:r>
            <a:r>
              <a:rPr lang="ru-RU" sz="1200" dirty="0" smtClean="0"/>
              <a:t>.</a:t>
            </a:r>
            <a:endParaRPr lang="ru-RU" sz="1200" dirty="0"/>
          </a:p>
        </p:txBody>
      </p:sp>
    </p:spTree>
    <p:extLst>
      <p:ext uri="{BB962C8B-B14F-4D97-AF65-F5344CB8AC3E}">
        <p14:creationId xmlns:p14="http://schemas.microsoft.com/office/powerpoint/2010/main" val="2645089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664296" cy="375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55776" y="188640"/>
            <a:ext cx="6480720" cy="1754326"/>
          </a:xfrm>
          <a:prstGeom prst="rect">
            <a:avLst/>
          </a:prstGeom>
        </p:spPr>
        <p:txBody>
          <a:bodyPr wrap="square">
            <a:spAutoFit/>
          </a:bodyPr>
          <a:lstStyle/>
          <a:p>
            <a:pPr algn="just"/>
            <a:r>
              <a:rPr lang="ru-RU" sz="1200" b="1" dirty="0"/>
              <a:t>Алиев И. И.</a:t>
            </a:r>
            <a:r>
              <a:rPr lang="ru-RU" sz="1200" dirty="0"/>
              <a:t>  </a:t>
            </a:r>
            <a:r>
              <a:rPr lang="ru-RU" sz="1200" b="1" dirty="0"/>
              <a:t>Электротехника и электрооборудование в 3 ч. Часть 3 : учебное пособие для СПО / И. И. Алиев. — 2-е изд., испр. и доп. — Москва : Издательство Юрайт, 2024. — 375 с. — (Профессиональное образование). </a:t>
            </a:r>
            <a:endParaRPr lang="ru-RU" sz="1200" b="1" dirty="0" smtClean="0"/>
          </a:p>
          <a:p>
            <a:pPr algn="just"/>
            <a:endParaRPr lang="ru-RU" sz="1200" dirty="0"/>
          </a:p>
          <a:p>
            <a:pPr algn="just"/>
            <a:r>
              <a:rPr lang="ru-RU" sz="1200" dirty="0"/>
              <a:t>Настоящее учебное пособие состоит из трех частей. </a:t>
            </a:r>
            <a:r>
              <a:rPr lang="ru-RU" sz="1200" dirty="0" smtClean="0"/>
              <a:t>Третья </a:t>
            </a:r>
            <a:r>
              <a:rPr lang="ru-RU" sz="1200" dirty="0"/>
              <a:t>часть включает в себя сведения о бытовом электрооборудовании, об альтернативных источниках электроэнергии и аккумуляторах, технологическом электрооборудовании. В приложении приведены условные графические обозначения некоторых элементов и устройств на эклектических схемах.</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1602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645024"/>
            <a:ext cx="6480720" cy="1569660"/>
          </a:xfrm>
          <a:prstGeom prst="rect">
            <a:avLst/>
          </a:prstGeom>
        </p:spPr>
        <p:txBody>
          <a:bodyPr wrap="square">
            <a:spAutoFit/>
          </a:bodyPr>
          <a:lstStyle/>
          <a:p>
            <a:pPr algn="just"/>
            <a:r>
              <a:rPr lang="ru-RU" sz="1200" b="1" dirty="0"/>
              <a:t>Славинский А. К</a:t>
            </a:r>
            <a:r>
              <a:rPr lang="ru-RU" sz="1200" dirty="0"/>
              <a:t>. </a:t>
            </a:r>
            <a:r>
              <a:rPr lang="ru-RU" sz="1200" b="1" dirty="0"/>
              <a:t>Электротехника с основами электроники : учебное пособие / А.К. Славинский, И.С. Туревский. — М. : ИД «ФОРУМ» : ИНФРА-М, 2024. — 448 с. – (Среднее профессиональное образование). </a:t>
            </a:r>
            <a:endParaRPr lang="ru-RU" sz="1200" b="1" dirty="0" smtClean="0"/>
          </a:p>
          <a:p>
            <a:pPr algn="just"/>
            <a:endParaRPr lang="ru-RU" sz="1200" dirty="0"/>
          </a:p>
          <a:p>
            <a:pPr algn="just"/>
            <a:r>
              <a:rPr lang="ru-RU" sz="1200" dirty="0"/>
              <a:t>В учебном пособии излагаются основы расчета электрических цепей постоянного и переменного токов, дается описание электрических машин, электронных приборов, ЭВМ и т.д. Приведены новые материалы по интегральным микросхемам, микропроцессорам и микроЭВМ. </a:t>
            </a:r>
          </a:p>
        </p:txBody>
      </p:sp>
    </p:spTree>
    <p:extLst>
      <p:ext uri="{BB962C8B-B14F-4D97-AF65-F5344CB8AC3E}">
        <p14:creationId xmlns:p14="http://schemas.microsoft.com/office/powerpoint/2010/main" val="212217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9500" y="2780928"/>
            <a:ext cx="7127272" cy="584775"/>
          </a:xfrm>
          <a:prstGeom prst="rect">
            <a:avLst/>
          </a:prstGeom>
        </p:spPr>
        <p:txBody>
          <a:bodyPr wrap="none">
            <a:spAutoFit/>
          </a:bodyPr>
          <a:lstStyle/>
          <a:p>
            <a:r>
              <a:rPr lang="ru-RU" sz="3200" b="1" dirty="0" smtClean="0"/>
              <a:t>ОП.01 ПРИКЛАДНАЯ МАТЕМАТИКА</a:t>
            </a:r>
            <a:endParaRPr lang="ru-RU" sz="3200" dirty="0"/>
          </a:p>
        </p:txBody>
      </p:sp>
    </p:spTree>
    <p:extLst>
      <p:ext uri="{BB962C8B-B14F-4D97-AF65-F5344CB8AC3E}">
        <p14:creationId xmlns:p14="http://schemas.microsoft.com/office/powerpoint/2010/main" val="99437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27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45048"/>
            <a:ext cx="6552728" cy="2862322"/>
          </a:xfrm>
          <a:prstGeom prst="rect">
            <a:avLst/>
          </a:prstGeom>
        </p:spPr>
        <p:txBody>
          <a:bodyPr wrap="square">
            <a:spAutoFit/>
          </a:bodyPr>
          <a:lstStyle/>
          <a:p>
            <a:pPr algn="just"/>
            <a:r>
              <a:rPr lang="ru-RU" sz="1200" b="1" dirty="0"/>
              <a:t>Гальперин М. В.</a:t>
            </a:r>
            <a:r>
              <a:rPr lang="ru-RU" sz="1200" dirty="0"/>
              <a:t> </a:t>
            </a:r>
            <a:r>
              <a:rPr lang="ru-RU" sz="1200" b="1" dirty="0"/>
              <a:t>Электротехника и электроника : учебник / М.В. Гальперин. — 2-е изд. — М. : ФОРУМ : ИНФРА-М, 2022. —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электрические и электромагнитные поля, электрические цепи постоянного и переменного тока, трансформаторы, электрические машины и электропривод, передача и распределение электроэнергии, физические принципы действия, структуры и схемы включения полупроводниковых и фотоэлектронных приборов (диодов, тиристоров, биполярных и полевых транзисторов, фоторезисторов, фото-и светодиодов, фототранзисторов, жидкокристаллических и электронно-лучевых дисплеев и фотоумножителей), типовые электронные узлы и устройства: усилительные каскады, операционные усилители, компараторы, электронные выпрямители, линейные и импульсные стабилизаторы, трансформаторы постоянного тока, генераторы сигналов и таймеры.</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30425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51904" y="3573016"/>
            <a:ext cx="6584592" cy="1754326"/>
          </a:xfrm>
          <a:prstGeom prst="rect">
            <a:avLst/>
          </a:prstGeom>
        </p:spPr>
        <p:txBody>
          <a:bodyPr wrap="square">
            <a:spAutoFit/>
          </a:bodyPr>
          <a:lstStyle/>
          <a:p>
            <a:pPr algn="just"/>
            <a:r>
              <a:rPr lang="ru-RU" sz="1200" b="1" dirty="0"/>
              <a:t>Лоторейчук Е. А.</a:t>
            </a:r>
            <a:r>
              <a:rPr lang="ru-RU" sz="1200" dirty="0"/>
              <a:t> </a:t>
            </a:r>
            <a:r>
              <a:rPr lang="ru-RU" sz="1200" b="1" dirty="0"/>
              <a:t>Теоретические основы электротехники : учебник / Е.А. Лоторейчук. — Москва : ФОРУМ : ИНФРА-М, 2023. — 317 с. — (Среднее профессиональное образование). </a:t>
            </a:r>
            <a:endParaRPr lang="ru-RU" sz="1200" b="1" dirty="0" smtClean="0"/>
          </a:p>
          <a:p>
            <a:pPr algn="just"/>
            <a:endParaRPr lang="ru-RU" sz="1200" dirty="0"/>
          </a:p>
          <a:p>
            <a:pPr algn="just"/>
            <a:r>
              <a:rPr lang="ru-RU" sz="1200" dirty="0"/>
              <a:t>В учебнике излагается теоретический материал и описаны физические явления и процессы, происходящие в электрических и магнитных полях и цепях, а также рассмотрены методы расчета линейных и нелинейных электрических и магнитных цепей постоянного и переменного (синусоидального и несинусоидального) токов. </a:t>
            </a:r>
          </a:p>
        </p:txBody>
      </p:sp>
    </p:spTree>
    <p:extLst>
      <p:ext uri="{BB962C8B-B14F-4D97-AF65-F5344CB8AC3E}">
        <p14:creationId xmlns:p14="http://schemas.microsoft.com/office/powerpoint/2010/main" val="414744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916832"/>
            <a:ext cx="7776864" cy="2062103"/>
          </a:xfrm>
          <a:prstGeom prst="rect">
            <a:avLst/>
          </a:prstGeom>
        </p:spPr>
        <p:txBody>
          <a:bodyPr wrap="square">
            <a:spAutoFit/>
          </a:bodyPr>
          <a:lstStyle/>
          <a:p>
            <a:pPr algn="ctr"/>
            <a:r>
              <a:rPr lang="ru-RU" sz="3200" b="1" dirty="0" smtClean="0"/>
              <a:t>ОП.05 </a:t>
            </a:r>
          </a:p>
          <a:p>
            <a:pPr algn="ctr"/>
            <a:r>
              <a:rPr lang="ru-RU" sz="3200" b="1" dirty="0" smtClean="0"/>
              <a:t>ИНФОРМАЦИОННЫЕ </a:t>
            </a:r>
            <a:r>
              <a:rPr lang="ru-RU" sz="3200" b="1" dirty="0"/>
              <a:t>ТЕХНОЛОГИИ В ПРОФЕССИОНАЛЬНОЙ ДЕЯТЕЛЬНОСТИ</a:t>
            </a:r>
          </a:p>
        </p:txBody>
      </p:sp>
    </p:spTree>
    <p:extLst>
      <p:ext uri="{BB962C8B-B14F-4D97-AF65-F5344CB8AC3E}">
        <p14:creationId xmlns:p14="http://schemas.microsoft.com/office/powerpoint/2010/main" val="3011742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116632"/>
            <a:ext cx="6840760" cy="2123658"/>
          </a:xfrm>
          <a:prstGeom prst="rect">
            <a:avLst/>
          </a:prstGeom>
        </p:spPr>
        <p:txBody>
          <a:bodyPr wrap="square">
            <a:spAutoFit/>
          </a:bodyPr>
          <a:lstStyle/>
          <a:p>
            <a:pPr algn="just"/>
            <a:r>
              <a:rPr lang="ru-RU" sz="1200" b="1" dirty="0"/>
              <a:t>Гаврилов М. В.</a:t>
            </a:r>
            <a:r>
              <a:rPr lang="ru-RU" sz="1200" dirty="0"/>
              <a:t>  </a:t>
            </a:r>
            <a:r>
              <a:rPr lang="ru-RU" sz="1200" b="1" dirty="0"/>
              <a:t>Информатика и информационные технологии : учебник для СПО / М. В. Гаврилов, В. А. Климов. — </a:t>
            </a:r>
            <a:r>
              <a:rPr lang="ru-RU" sz="1200" b="1" dirty="0" smtClean="0"/>
              <a:t>6-е </a:t>
            </a:r>
            <a:r>
              <a:rPr lang="ru-RU" sz="1200" b="1" dirty="0"/>
              <a:t>изд., перераб. и доп. — Москва : Издательство Юрайт, 2024. — </a:t>
            </a:r>
            <a:r>
              <a:rPr lang="ru-RU" sz="1200" b="1" dirty="0" smtClean="0"/>
              <a:t>319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8" y="3295516"/>
            <a:ext cx="2460878" cy="373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17832" y="3629447"/>
            <a:ext cx="6818664" cy="2677656"/>
          </a:xfrm>
          <a:prstGeom prst="rect">
            <a:avLst/>
          </a:prstGeom>
        </p:spPr>
        <p:txBody>
          <a:bodyPr wrap="square">
            <a:spAutoFit/>
          </a:bodyPr>
          <a:lstStyle/>
          <a:p>
            <a:pPr algn="just"/>
            <a:r>
              <a:rPr lang="ru-RU" sz="1200" b="1" dirty="0"/>
              <a:t>Куприянов Д. В.</a:t>
            </a:r>
            <a:r>
              <a:rPr lang="ru-RU" sz="1200" dirty="0"/>
              <a:t>  </a:t>
            </a:r>
            <a:r>
              <a:rPr lang="ru-RU" sz="1200" b="1" dirty="0"/>
              <a:t>Информационное обеспечение профессиональной деятельности : учебник и практикум для СПО / Д. В. Куприянов. — 2-е изд., перераб. и доп. — Москва : Издательство Юрайт, 2024. — 283 с. — (Профессиональное образование). </a:t>
            </a:r>
            <a:endParaRPr lang="ru-RU" sz="1200" b="1" dirty="0" smtClean="0"/>
          </a:p>
          <a:p>
            <a:pPr algn="just"/>
            <a:endParaRPr lang="ru-RU" sz="1200" dirty="0"/>
          </a:p>
          <a:p>
            <a:pPr algn="just"/>
            <a:r>
              <a:rPr lang="ru-RU" sz="1200" dirty="0"/>
              <a:t>Курс направлен на решение практических, важных для каждого современного профессионала задач. Целью является обеспечение студентов инструментами, которые позволят успешно встречать информационные и технологические вызовы как в процессе учебы, так и в последующей профессиональной деятельности. Многие вопросы в курсе только обозначаются, а не расписываются детально, и автор делает это осознанно, ставя целью научить студента работать с офисными приложениями, со справочными системами, с ресурсами Интернета. В курсе присутствует комплекс заданий, способствующий лучшему усвоению знаний учащимся. Материал достаточно универсален, поскольку ориентирован на студентов различного уровня исходных знаний. </a:t>
            </a:r>
          </a:p>
        </p:txBody>
      </p:sp>
      <p:pic>
        <p:nvPicPr>
          <p:cNvPr id="3074" name="Picture 2" descr="Обложка книги ИНФОРМАТИКА И ИНФОРМАЦИОННЫЕ ТЕХНОЛОГИИ  М. В. Гаврилов,  В. А. Климо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4" y="-171401"/>
            <a:ext cx="2497964" cy="380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16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624736" cy="2123658"/>
          </a:xfrm>
          <a:prstGeom prst="rect">
            <a:avLst/>
          </a:prstGeom>
        </p:spPr>
        <p:txBody>
          <a:bodyPr wrap="square">
            <a:spAutoFit/>
          </a:bodyPr>
          <a:lstStyle/>
          <a:p>
            <a:pPr algn="just"/>
            <a:r>
              <a:rPr lang="ru-RU" sz="1200" b="1" dirty="0"/>
              <a:t>Советов Б. Я. Информационные технологии : учебник для СПО / Б. Я. Советов, В. В. Цехановский. — </a:t>
            </a:r>
            <a:r>
              <a:rPr lang="ru-RU" sz="1200" b="1" dirty="0" smtClean="0"/>
              <a:t>8-е </a:t>
            </a:r>
            <a:r>
              <a:rPr lang="ru-RU" sz="1200" b="1" dirty="0"/>
              <a:t>изд., перераб. и доп. — Москва : Издательство Юрайт, 2024. — </a:t>
            </a:r>
            <a:r>
              <a:rPr lang="ru-RU" sz="1200" b="1" dirty="0" smtClean="0"/>
              <a:t>414 </a:t>
            </a:r>
            <a:r>
              <a:rPr lang="ru-RU" sz="1200" b="1" dirty="0"/>
              <a:t>с. —  (Профессиональное образование). </a:t>
            </a:r>
            <a:endParaRPr lang="ru-RU" sz="1200" b="1" dirty="0" smtClean="0"/>
          </a:p>
          <a:p>
            <a:pPr algn="just"/>
            <a:endParaRPr lang="ru-RU" sz="1200" dirty="0"/>
          </a:p>
          <a:p>
            <a:pPr algn="just"/>
            <a:r>
              <a:rPr lang="ru-RU" sz="1200" dirty="0"/>
              <a:t>В 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80294"/>
            <a:ext cx="2232248" cy="322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31584" y="3480295"/>
            <a:ext cx="6604912" cy="1938992"/>
          </a:xfrm>
          <a:prstGeom prst="rect">
            <a:avLst/>
          </a:prstGeom>
        </p:spPr>
        <p:txBody>
          <a:bodyPr wrap="square">
            <a:spAutoFit/>
          </a:bodyPr>
          <a:lstStyle/>
          <a:p>
            <a:pPr algn="just"/>
            <a:r>
              <a:rPr lang="ru-RU" sz="1200" b="1" dirty="0"/>
              <a:t>Вебер Н. П.</a:t>
            </a:r>
            <a:r>
              <a:rPr lang="ru-RU" sz="1200" dirty="0"/>
              <a:t> </a:t>
            </a:r>
            <a:r>
              <a:rPr lang="ru-RU" sz="1200" b="1" dirty="0"/>
              <a:t>Информационные технологии в профессиональной деятельности для специальности Полиграфическое производство. Практикум. : учебное пособие / Н. П. Вебер, О. Г. Севалкина. — Москва : КноРус, 2024. — 260 с. —  </a:t>
            </a:r>
            <a:r>
              <a:rPr lang="ru-RU" sz="1200" b="1" dirty="0" smtClean="0"/>
              <a:t>(Среднее профессиональное </a:t>
            </a:r>
            <a:r>
              <a:rPr lang="ru-RU" sz="1200" b="1" dirty="0"/>
              <a:t>образование). </a:t>
            </a:r>
          </a:p>
          <a:p>
            <a:pPr algn="just"/>
            <a:endParaRPr lang="ru-RU" sz="1200" dirty="0" smtClean="0"/>
          </a:p>
          <a:p>
            <a:pPr algn="just"/>
            <a:r>
              <a:rPr lang="ru-RU" sz="1200" dirty="0"/>
              <a:t>Представлены практические работы, выполняемые в стандартных приложениях ОС Windows, приложениях Microsoft Office, а также с помощью сервисов сети Интернет. Задания составлены целенаправленно для формирования навыков применения студентами современных информационных технологий при решении профессиональных задач.</a:t>
            </a:r>
          </a:p>
        </p:txBody>
      </p:sp>
      <p:pic>
        <p:nvPicPr>
          <p:cNvPr id="4098" name="Picture 2" descr="Обложка книги ИНФОРМАЦИОННЫЕ ТЕХНОЛОГИИ Советов Б. Я., Цехановский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22889"/>
            <a:ext cx="2664296" cy="371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1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1"/>
            <a:ext cx="2808312"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116632"/>
            <a:ext cx="6624736" cy="2308324"/>
          </a:xfrm>
          <a:prstGeom prst="rect">
            <a:avLst/>
          </a:prstGeom>
        </p:spPr>
        <p:txBody>
          <a:bodyPr wrap="square">
            <a:spAutoFit/>
          </a:bodyPr>
          <a:lstStyle/>
          <a:p>
            <a:pPr algn="just"/>
            <a:r>
              <a:rPr lang="ru-RU" sz="1200" b="1" dirty="0"/>
              <a:t>Инженерная 3D-компьютерная графика в 2 т. Том 1</a:t>
            </a:r>
            <a:r>
              <a:rPr lang="ru-RU" sz="1200" dirty="0"/>
              <a:t> </a:t>
            </a:r>
            <a:r>
              <a:rPr lang="ru-RU" sz="1200" b="1" dirty="0"/>
              <a:t>: учебник и практикум для СПО / А. Л. Хейфец, А. Н. Логиновский, И. В. Буторина, В. Н. Васильева ; под редакцией А. Л. Хейфеца. — 3-е изд., перераб. и доп. — Москва : Издательство Юрайт, 2024. — 328 с. — (Профессиональное образование). </a:t>
            </a:r>
            <a:endParaRPr lang="ru-RU" sz="1200" b="1" dirty="0" smtClean="0"/>
          </a:p>
          <a:p>
            <a:pPr algn="just"/>
            <a:endParaRPr lang="ru-RU" sz="1200" dirty="0"/>
          </a:p>
          <a:p>
            <a:pPr algn="just"/>
            <a:r>
              <a:rPr lang="ru-RU" sz="1200" dirty="0"/>
              <a:t>В учебнике освещено новое компьютерное наполнение традиционных заданий курса инженерной графики на основе 3D-технологий проектирования и построения чертежей на базе пакета AutoCAD. Приведены методические разработки авторов, составляющие основу современного курса инженерной графики. Содержатся примеры выполнения студенческих контрольно-графических работ на основе 3D-моделирования. В первом томе учебника раскрываются темы 2D и 3D-графики, деталирование узлов и 3D-сборка.</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12976"/>
            <a:ext cx="2808312" cy="386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0" y="3436422"/>
            <a:ext cx="6624736" cy="2862322"/>
          </a:xfrm>
          <a:prstGeom prst="rect">
            <a:avLst/>
          </a:prstGeom>
        </p:spPr>
        <p:txBody>
          <a:bodyPr wrap="square">
            <a:spAutoFit/>
          </a:bodyPr>
          <a:lstStyle/>
          <a:p>
            <a:pPr algn="just"/>
            <a:r>
              <a:rPr lang="ru-RU" sz="1200" b="1" dirty="0"/>
              <a:t>Инженерная 3D-компьютерная графика в 2 т. Том 2</a:t>
            </a:r>
            <a:r>
              <a:rPr lang="ru-RU" sz="1200" dirty="0"/>
              <a:t> </a:t>
            </a:r>
            <a:r>
              <a:rPr lang="ru-RU" sz="1200" b="1" dirty="0"/>
              <a:t>: учебник и практикум для СПО / А. Л. Хейфец, А. Н. Логиновский, И. В. Буторина, В. Н. Васильева ; под редакцией А. Л. Хейфеца. — 3-е изд., перераб. и доп. — Москва : Издательство Юрайт, 2024. — 279 с. — (Профессиональное образование). </a:t>
            </a:r>
            <a:endParaRPr lang="ru-RU" sz="1200" b="1" dirty="0" smtClean="0"/>
          </a:p>
          <a:p>
            <a:pPr algn="just"/>
            <a:endParaRPr lang="ru-RU" sz="1200" dirty="0"/>
          </a:p>
          <a:p>
            <a:pPr algn="just"/>
            <a:r>
              <a:rPr lang="ru-RU" sz="1200" dirty="0"/>
              <a:t>В учебнике освещено новое компьютерное наполнение традиционных заданий курса инженерной графики на основе 3D-технологий проектирования и построения чертежей на базе пакета AutoCAD. Приведены методические разработки авторов, составляющие основу современного курса инженерной графики. Содержатся примеры выполнения студенческих контрольно-графических работ на основе 3D-моделирования. Во втором томе учебника рассматриваются фотореалистичность, геометрически точные 3D-модели, современные направления геометрического моделирования: параметризация и динамические блоки, позволяющие создавать многовариантные чертежи, управляемые наборами параметров.</a:t>
            </a:r>
          </a:p>
        </p:txBody>
      </p:sp>
    </p:spTree>
    <p:extLst>
      <p:ext uri="{BB962C8B-B14F-4D97-AF65-F5344CB8AC3E}">
        <p14:creationId xmlns:p14="http://schemas.microsoft.com/office/powerpoint/2010/main" val="254525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414" y="2844224"/>
            <a:ext cx="8355172" cy="584775"/>
          </a:xfrm>
          <a:prstGeom prst="rect">
            <a:avLst/>
          </a:prstGeom>
        </p:spPr>
        <p:txBody>
          <a:bodyPr wrap="none">
            <a:spAutoFit/>
          </a:bodyPr>
          <a:lstStyle/>
          <a:p>
            <a:pPr lvl="0" algn="ctr"/>
            <a:r>
              <a:rPr lang="ru-RU" sz="3200" b="1" dirty="0" smtClean="0">
                <a:solidFill>
                  <a:prstClr val="white"/>
                </a:solidFill>
              </a:rPr>
              <a:t>ОП.06 ОСНОВЫ ИНЖЕНЕРНОЙ ГРАФИКИ </a:t>
            </a:r>
            <a:endParaRPr lang="ru-RU" sz="3200" b="1" dirty="0">
              <a:solidFill>
                <a:prstClr val="white"/>
              </a:solidFill>
            </a:endParaRPr>
          </a:p>
        </p:txBody>
      </p:sp>
    </p:spTree>
    <p:extLst>
      <p:ext uri="{BB962C8B-B14F-4D97-AF65-F5344CB8AC3E}">
        <p14:creationId xmlns:p14="http://schemas.microsoft.com/office/powerpoint/2010/main" val="1636218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83768" cy="363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88640"/>
            <a:ext cx="6552728" cy="2492990"/>
          </a:xfrm>
          <a:prstGeom prst="rect">
            <a:avLst/>
          </a:prstGeom>
        </p:spPr>
        <p:txBody>
          <a:bodyPr wrap="square">
            <a:spAutoFit/>
          </a:bodyPr>
          <a:lstStyle/>
          <a:p>
            <a:pPr algn="just"/>
            <a:r>
              <a:rPr lang="ru-RU" sz="1200" b="1" dirty="0"/>
              <a:t>Вышнепольский И. С.  Техническое черчение : учебник для СПО / И. С. Вышнепольский. — 10-е изд., перераб. и доп. — Москва : Издательство Юрайт, 2024. — 319 с. — (Профессиональное образование). </a:t>
            </a:r>
            <a:endParaRPr lang="ru-RU" sz="1200" b="1" dirty="0" smtClean="0"/>
          </a:p>
          <a:p>
            <a:pPr algn="just"/>
            <a:endParaRPr lang="ru-RU" sz="1200" dirty="0"/>
          </a:p>
          <a:p>
            <a:pPr algn="just"/>
            <a:r>
              <a:rPr lang="ru-RU" sz="1200" dirty="0"/>
              <a:t>В 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a:t>
            </a:r>
            <a:r>
              <a:rPr lang="ru-RU" sz="1200" dirty="0" smtClean="0"/>
              <a:t>резьб</a:t>
            </a:r>
            <a:r>
              <a:rPr lang="ru-RU" sz="1200" dirty="0"/>
              <a:t>, правилам вычерчивания зубчатых колес и других изделий, по сборочным чертежам и схемам.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5"/>
            <a:ext cx="2736304" cy="38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430002"/>
            <a:ext cx="6552728" cy="3046988"/>
          </a:xfrm>
          <a:prstGeom prst="rect">
            <a:avLst/>
          </a:prstGeom>
        </p:spPr>
        <p:txBody>
          <a:bodyPr wrap="square">
            <a:spAutoFit/>
          </a:bodyPr>
          <a:lstStyle/>
          <a:p>
            <a:pPr algn="just"/>
            <a:r>
              <a:rPr lang="ru-RU" sz="1200" b="1" dirty="0"/>
              <a:t>Инженерная и компьютерная графика : учебник и практикум для СПО / Р. Р. Анамова [и др.] ; под общей редакцией Р. Р. Анамовой, С. А. Леоновой, Н. В. Пшеничновой. — 2-е изд., перераб. и доп. — Москва : Издательство Юрайт, 2024. — 226 с. — (Профессиональное образование). </a:t>
            </a:r>
            <a:endParaRPr lang="ru-RU" sz="1200" b="1" dirty="0" smtClean="0"/>
          </a:p>
          <a:p>
            <a:pPr algn="just"/>
            <a:endParaRPr lang="ru-RU" sz="1200" dirty="0"/>
          </a:p>
          <a:p>
            <a:pPr algn="just"/>
            <a:r>
              <a:rPr lang="ru-RU" sz="1200" dirty="0"/>
              <a:t>В книге рассматриваются основные принципы и правила выполнения чертежей, как традиционным способом (с помощью карандаша и линейки), так и с помощью современных систем автоматизированного проектирования (на примере САПР «КОМПАС-3D»). Изложенные теоретические положения подкреплены большим количеством примеров. Содержание учебника обеспечивает преемственность чертежно-графического образования и поможет ликвидировать у обучающихся пробелы в базовых знаниях по данному курсу. Многочисленные задания для самостоятельной работы и тестовые задания, будучи средством проверки уровня и качества освоения дисциплины, станут весомым подспорьем как для студента в процессе обучения, так и для преподавателя при рубежном и итоговом контроле знаний студентов.</a:t>
            </a:r>
          </a:p>
        </p:txBody>
      </p:sp>
    </p:spTree>
    <p:extLst>
      <p:ext uri="{BB962C8B-B14F-4D97-AF65-F5344CB8AC3E}">
        <p14:creationId xmlns:p14="http://schemas.microsoft.com/office/powerpoint/2010/main" val="332345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4" y="-99392"/>
            <a:ext cx="2518192"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28246" y="188640"/>
            <a:ext cx="6508250" cy="2492990"/>
          </a:xfrm>
          <a:prstGeom prst="rect">
            <a:avLst/>
          </a:prstGeom>
        </p:spPr>
        <p:txBody>
          <a:bodyPr wrap="square">
            <a:spAutoFit/>
          </a:bodyPr>
          <a:lstStyle/>
          <a:p>
            <a:pPr algn="just"/>
            <a:r>
              <a:rPr lang="ru-RU" sz="1200" b="1" dirty="0"/>
              <a:t>Левицкий В. С.</a:t>
            </a:r>
            <a:r>
              <a:rPr lang="ru-RU" sz="1200" dirty="0"/>
              <a:t>  </a:t>
            </a:r>
            <a:r>
              <a:rPr lang="ru-RU" sz="1200" b="1" dirty="0"/>
              <a:t>Машиностроительное черчение : учебник для СПО / В. С. Левицкий. — 9-е изд., испр. и доп. — Москва : Издательство Юрайт, 2024. — 395 с. — (Профессиональное образование). </a:t>
            </a:r>
            <a:endParaRPr lang="ru-RU" sz="1200" b="1" dirty="0" smtClean="0"/>
          </a:p>
          <a:p>
            <a:pPr algn="just"/>
            <a:endParaRPr lang="ru-RU" sz="1200" dirty="0"/>
          </a:p>
          <a:p>
            <a:pPr algn="just"/>
            <a:r>
              <a:rPr lang="ru-RU" sz="1200" dirty="0"/>
              <a:t>Особенность книги заключается в том, что все основные разделы курса машиностроительного черчения поддерживаются прикладными программами ЭВМ. В соответствующих главах учебника даны исходные графические модели алгоритмов этих программ. После изучения данного курса студенты научатся выполнять технические рисунки деталей машин, механизмов, сооружений, составлять конструкторские документы, учитывать при проектировании шероховатость поверхности элемента детали, а также находить рациональное решение чертежа и владеть навыками как ручного, так и программного выполнения чертежей. </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5"/>
            <a:ext cx="2736304" cy="384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28246" y="3437483"/>
            <a:ext cx="6508250" cy="2492990"/>
          </a:xfrm>
          <a:prstGeom prst="rect">
            <a:avLst/>
          </a:prstGeom>
        </p:spPr>
        <p:txBody>
          <a:bodyPr wrap="square">
            <a:spAutoFit/>
          </a:bodyPr>
          <a:lstStyle/>
          <a:p>
            <a:pPr algn="just"/>
            <a:r>
              <a:rPr lang="ru-RU" sz="1200" b="1" dirty="0"/>
              <a:t>Чекмарев А. А.  Начертательная геометрия и черчение : учебник для СПО / А. А. Чекмарев. — 7-е изд., испр. и доп. — Москва : Издательство Юрайт, 2024. — 423 с. — (Профессиональное образование). </a:t>
            </a:r>
            <a:endParaRPr lang="ru-RU" sz="1200" b="1" dirty="0" smtClean="0"/>
          </a:p>
          <a:p>
            <a:pPr algn="just"/>
            <a:endParaRPr lang="ru-RU" sz="1200" dirty="0"/>
          </a:p>
          <a:p>
            <a:pPr algn="just"/>
            <a:r>
              <a:rPr lang="ru-RU" sz="1200" dirty="0"/>
              <a:t>В учебнике изложены основы начертательной геометрии в непосредственной связи с основами технического рисунка и черчения, основы машиностроительного черчения, правила выполнения схем. Рассмотрены элементы строительного и топографического черчения, основы использования персональных электронных вычислительных машин для решения графических задач. В процессе изучения начертательной геометрии и черчения студенты освоят основные положения Единой системы конструкторской документации (ЕСКД) и системы проектной документации для строительства (СПДС), а также современные системы автоматизированного выполнения чертежей.</a:t>
            </a:r>
          </a:p>
        </p:txBody>
      </p:sp>
    </p:spTree>
    <p:extLst>
      <p:ext uri="{BB962C8B-B14F-4D97-AF65-F5344CB8AC3E}">
        <p14:creationId xmlns:p14="http://schemas.microsoft.com/office/powerpoint/2010/main" val="272357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1"/>
            <a:ext cx="223224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68456" y="206897"/>
            <a:ext cx="6668040" cy="2308324"/>
          </a:xfrm>
          <a:prstGeom prst="rect">
            <a:avLst/>
          </a:prstGeom>
        </p:spPr>
        <p:txBody>
          <a:bodyPr wrap="square">
            <a:spAutoFit/>
          </a:bodyPr>
          <a:lstStyle/>
          <a:p>
            <a:pPr algn="just"/>
            <a:r>
              <a:rPr lang="ru-RU" sz="1200" b="1" dirty="0"/>
              <a:t>Кувшинов Н. С. Инженерная графика : учебник / Н. С. Кувшинов, Т. Н. Скоцкая. — Москва : КноРус, 2024. — 348 с. — (Среднее профессиональное образование). </a:t>
            </a:r>
            <a:endParaRPr lang="ru-RU" sz="1200" b="1" dirty="0" smtClean="0"/>
          </a:p>
          <a:p>
            <a:pPr algn="just"/>
            <a:endParaRPr lang="ru-RU" sz="1200" b="1" dirty="0"/>
          </a:p>
          <a:p>
            <a:pPr algn="just"/>
            <a:r>
              <a:rPr lang="ru-RU" sz="1200" dirty="0"/>
              <a:t>Представлена модульная система по проведению 15 практических занятий, изложенных в последовательности «от простого — к сложному». Система «Модуль — Тема» разработана на основе положений стандартов ЕСКД, теоретических основ начертательной геометрии, использования натурных образцов-заготовок деталей и изделий, приведенных технологических схем изготовления деталей и их конструктивных элементов, а также технологических схем сборки изделий, которые приближают обучающихся к пониманию технической документации на соответствующих производствах и, как правило, отсутствуют в учебниках и учебных пособиях, изданных за последнее время.</a:t>
            </a:r>
          </a:p>
        </p:txBody>
      </p:sp>
      <p:sp>
        <p:nvSpPr>
          <p:cNvPr id="3" name="Прямоугольник 2"/>
          <p:cNvSpPr/>
          <p:nvPr/>
        </p:nvSpPr>
        <p:spPr>
          <a:xfrm>
            <a:off x="2368456" y="3586104"/>
            <a:ext cx="6668040" cy="1754326"/>
          </a:xfrm>
          <a:prstGeom prst="rect">
            <a:avLst/>
          </a:prstGeom>
        </p:spPr>
        <p:txBody>
          <a:bodyPr wrap="square">
            <a:spAutoFit/>
          </a:bodyPr>
          <a:lstStyle/>
          <a:p>
            <a:pPr algn="just"/>
            <a:r>
              <a:rPr lang="ru-RU" sz="1200" b="1" dirty="0"/>
              <a:t>Чекмарев А. А. Инженерная графика : учебное пособие / А. А. Чекмарев, В. К. Осипов. — Москва : КноРус, 2023. — 434 с. — (Среднее профессиональное образование). </a:t>
            </a:r>
            <a:endParaRPr lang="ru-RU" sz="1200" b="1" dirty="0" smtClean="0"/>
          </a:p>
          <a:p>
            <a:pPr algn="just"/>
            <a:endParaRPr lang="ru-RU" sz="1200" b="1" dirty="0"/>
          </a:p>
          <a:p>
            <a:pPr algn="just"/>
            <a:r>
              <a:rPr lang="ru-RU" sz="1200" dirty="0"/>
              <a:t>Приведены нормативные материалы по оформлению чертежей и схем приборов, конструктивным элементам деталей, стандартным крепежным, соединительным, опорным деталям и печатным платам, некоторым подшипникам качения, конструкционным материалам. Содержит чертежи типовых деталей, типовые геометрические построения.</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40" y="3595440"/>
            <a:ext cx="2220312" cy="320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45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1"/>
            <a:ext cx="23762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88641"/>
            <a:ext cx="6552728" cy="1754326"/>
          </a:xfrm>
          <a:prstGeom prst="rect">
            <a:avLst/>
          </a:prstGeom>
        </p:spPr>
        <p:txBody>
          <a:bodyPr wrap="square">
            <a:spAutoFit/>
          </a:bodyPr>
          <a:lstStyle/>
          <a:p>
            <a:pPr algn="just"/>
            <a:r>
              <a:rPr lang="ru-RU" sz="1200" b="1" dirty="0"/>
              <a:t>Куликов В. П. Инженерная графика: учебник / В. П. Куликов. — Москва : КноРус, 2023. — 284 с. — (Среднее профессиональное образование</a:t>
            </a:r>
            <a:r>
              <a:rPr lang="ru-RU" sz="1200" b="1" dirty="0" smtClean="0"/>
              <a:t>).</a:t>
            </a:r>
          </a:p>
          <a:p>
            <a:pPr algn="just"/>
            <a:endParaRPr lang="ru-RU" sz="1200"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p>
        </p:txBody>
      </p:sp>
    </p:spTree>
    <p:extLst>
      <p:ext uri="{BB962C8B-B14F-4D97-AF65-F5344CB8AC3E}">
        <p14:creationId xmlns:p14="http://schemas.microsoft.com/office/powerpoint/2010/main" val="280162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46462"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2"/>
            <a:ext cx="6624736" cy="1938992"/>
          </a:xfrm>
          <a:prstGeom prst="rect">
            <a:avLst/>
          </a:prstGeom>
        </p:spPr>
        <p:txBody>
          <a:bodyPr wrap="square">
            <a:spAutoFit/>
          </a:bodyPr>
          <a:lstStyle/>
          <a:p>
            <a:pPr algn="just"/>
            <a:r>
              <a:rPr lang="ru-RU" sz="1200" b="1" dirty="0"/>
              <a:t>Богомолов Н. В.</a:t>
            </a:r>
            <a:r>
              <a:rPr lang="ru-RU" sz="1200" dirty="0"/>
              <a:t> </a:t>
            </a:r>
            <a:r>
              <a:rPr lang="ru-RU" sz="1200" b="1" dirty="0"/>
              <a:t>Математика : учебник для СПО / Н. В. Богомолов, П. И. Самойленко. — 5-е изд., пер. и доп. — Москва : Издательство Юрайт, 2024. — 401 с. — (Профессиональное образование). </a:t>
            </a:r>
            <a:endParaRPr lang="ru-RU" sz="1200" b="1" dirty="0" smtClean="0"/>
          </a:p>
          <a:p>
            <a:pPr algn="just"/>
            <a:endParaRPr lang="ru-RU" sz="1200" dirty="0"/>
          </a:p>
          <a:p>
            <a:pPr algn="just"/>
            <a:r>
              <a:rPr lang="ru-RU" sz="1200" dirty="0"/>
              <a:t>К</a:t>
            </a:r>
            <a:r>
              <a:rPr lang="ru-RU" sz="1200" dirty="0" smtClean="0"/>
              <a:t>урс </a:t>
            </a:r>
            <a:r>
              <a:rPr lang="ru-RU" sz="1200" dirty="0"/>
              <a:t>формирует компетенции учащихся в объеме, предусмотренном требованиями стандарта среднего (полного) общего образования по математике. В курсе рассмотрены основные разделы математики: алгебра, начала анализа, дифференциальное и интегральное исчисления, дифференциальные уравнения, аналитическая геометрия на плоскости, стереометрия, элементы теории вероятностей и математической статистики.</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555776"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35744" y="3545632"/>
            <a:ext cx="6605296" cy="2677656"/>
          </a:xfrm>
          <a:prstGeom prst="rect">
            <a:avLst/>
          </a:prstGeom>
        </p:spPr>
        <p:txBody>
          <a:bodyPr wrap="square">
            <a:spAutoFit/>
          </a:bodyPr>
          <a:lstStyle/>
          <a:p>
            <a:pPr algn="just"/>
            <a:r>
              <a:rPr lang="ru-RU" sz="1200" b="1" dirty="0"/>
              <a:t>Богомолов Н. В.</a:t>
            </a:r>
            <a:r>
              <a:rPr lang="ru-RU" sz="1200" dirty="0"/>
              <a:t> </a:t>
            </a:r>
            <a:r>
              <a:rPr lang="ru-RU" sz="1200" b="1" dirty="0"/>
              <a:t>Практические занятия по математике : учебное пособие для СПО / Н. В. Богомолов. — 11-е изд., пер. и доп. — Москва : Издательство Юрайт, 2024. — 571 с. — (Профессиональное образование). </a:t>
            </a:r>
            <a:endParaRPr lang="ru-RU" sz="1200" b="1" dirty="0" smtClean="0"/>
          </a:p>
          <a:p>
            <a:pPr algn="just"/>
            <a:endParaRPr lang="ru-RU" sz="1200" dirty="0"/>
          </a:p>
          <a:p>
            <a:pPr algn="just"/>
            <a:r>
              <a:rPr lang="ru-RU" sz="1200" dirty="0"/>
              <a:t>Данное учебное пособие уже много лет пользуется неизменным спросом у студентов и преподавателей высших и средних профессиональных учебных заведений, выдержало несколько переизданий, переведено на английский и языки стран бывшего СССР. Пособие носит прикладной характер, его основное назначение помочь студенту самостоятельно, без помощи преподавателя, изучить приемы решения задач по математике, закрепить и углубить навыки, приобретенные при решении этих задач. В связи с этим кратко и доступно изложены теоретические основы разделов курса, приведены примеры решения типовых задач, а также содержатся задачи для самостоятельного решения, к которым даются ответы, и зачетные работы по основным темам.</a:t>
            </a:r>
          </a:p>
        </p:txBody>
      </p:sp>
    </p:spTree>
    <p:extLst>
      <p:ext uri="{BB962C8B-B14F-4D97-AF65-F5344CB8AC3E}">
        <p14:creationId xmlns:p14="http://schemas.microsoft.com/office/powerpoint/2010/main" val="321884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052" y="2708920"/>
            <a:ext cx="7128792" cy="1077218"/>
          </a:xfrm>
          <a:prstGeom prst="rect">
            <a:avLst/>
          </a:prstGeom>
        </p:spPr>
        <p:txBody>
          <a:bodyPr wrap="square">
            <a:spAutoFit/>
          </a:bodyPr>
          <a:lstStyle/>
          <a:p>
            <a:pPr algn="ctr"/>
            <a:r>
              <a:rPr lang="ru-RU" sz="3200" b="1" dirty="0" smtClean="0"/>
              <a:t>ОП.07 </a:t>
            </a:r>
          </a:p>
          <a:p>
            <a:pPr algn="ctr"/>
            <a:r>
              <a:rPr lang="ru-RU" sz="3200" b="1" dirty="0" smtClean="0"/>
              <a:t>ЭКОНОМИКА </a:t>
            </a:r>
            <a:r>
              <a:rPr lang="ru-RU" sz="3200" b="1" dirty="0"/>
              <a:t>ОРГАНИЗАЦИИ</a:t>
            </a:r>
          </a:p>
        </p:txBody>
      </p:sp>
    </p:spTree>
    <p:extLst>
      <p:ext uri="{BB962C8B-B14F-4D97-AF65-F5344CB8AC3E}">
        <p14:creationId xmlns:p14="http://schemas.microsoft.com/office/powerpoint/2010/main" val="711466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2773"/>
            <a:ext cx="2592288"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4203" y="116632"/>
            <a:ext cx="6680286" cy="2862322"/>
          </a:xfrm>
          <a:prstGeom prst="rect">
            <a:avLst/>
          </a:prstGeom>
        </p:spPr>
        <p:txBody>
          <a:bodyPr wrap="square">
            <a:spAutoFit/>
          </a:bodyPr>
          <a:lstStyle/>
          <a:p>
            <a:pPr algn="just"/>
            <a:r>
              <a:rPr lang="ru-RU" sz="1200" b="1" dirty="0"/>
              <a:t>Экономика организации : учебник для СПО / Е. Н. Клочкова, В. И. Кузнецов, Т. Е. Платонова, Е. С. Дарда ; под редакцией Е. Н. Клочковой. — 3-е изд., перераб. и доп. — Москва : Издательство Юрайт, 2024. — 370 с. — (Профессиональное образование). </a:t>
            </a:r>
            <a:endParaRPr lang="ru-RU" sz="1200" b="1" dirty="0" smtClean="0"/>
          </a:p>
          <a:p>
            <a:pPr algn="just"/>
            <a:endParaRPr lang="ru-RU" sz="1200" dirty="0"/>
          </a:p>
          <a:p>
            <a:pPr algn="just"/>
            <a:r>
              <a:rPr lang="ru-RU" sz="12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работы. Учебник содержит множество конкретных примеров. В конце каждой главы предусмотрены вопросы для самоконтроля, а также практические задания, позволяющие проверить качество усвоения изложенного материала.</a:t>
            </a:r>
          </a:p>
        </p:txBody>
      </p:sp>
      <p:sp>
        <p:nvSpPr>
          <p:cNvPr id="5" name="Прямоугольник 4"/>
          <p:cNvSpPr/>
          <p:nvPr/>
        </p:nvSpPr>
        <p:spPr>
          <a:xfrm>
            <a:off x="2284203" y="3573016"/>
            <a:ext cx="6752293" cy="2292935"/>
          </a:xfrm>
          <a:prstGeom prst="rect">
            <a:avLst/>
          </a:prstGeom>
        </p:spPr>
        <p:txBody>
          <a:bodyPr wrap="square">
            <a:spAutoFit/>
          </a:bodyPr>
          <a:lstStyle/>
          <a:p>
            <a:pPr algn="just"/>
            <a:r>
              <a:rPr lang="ru-RU" sz="1300" b="1" dirty="0"/>
              <a:t>Барышникова Н. А.</a:t>
            </a:r>
            <a:r>
              <a:rPr lang="ru-RU" sz="1300" dirty="0"/>
              <a:t>  </a:t>
            </a:r>
            <a:r>
              <a:rPr lang="ru-RU" sz="1300" b="1" dirty="0"/>
              <a:t>Экономика организации : учебное пособие для СПО / Н. А. Барышникова, Т. А. Матеуш, М. Г. Миронов. — </a:t>
            </a:r>
            <a:r>
              <a:rPr lang="ru-RU" sz="1300" b="1" dirty="0" smtClean="0"/>
              <a:t>4-е </a:t>
            </a:r>
            <a:r>
              <a:rPr lang="ru-RU" sz="1300" b="1" dirty="0"/>
              <a:t>изд., перераб. и доп. — Москва : Издательство Юрайт, </a:t>
            </a:r>
            <a:r>
              <a:rPr lang="ru-RU" sz="1300" b="1" dirty="0" smtClean="0"/>
              <a:t>2024. </a:t>
            </a:r>
            <a:r>
              <a:rPr lang="ru-RU" sz="1300" b="1" dirty="0"/>
              <a:t>— 184 с. — (Профессиональное образование). </a:t>
            </a:r>
            <a:endParaRPr lang="ru-RU" sz="1300" b="1" dirty="0" smtClean="0"/>
          </a:p>
          <a:p>
            <a:pPr algn="just"/>
            <a:endParaRPr lang="ru-RU" sz="1300" dirty="0"/>
          </a:p>
          <a:p>
            <a:pPr algn="just"/>
            <a:r>
              <a:rPr lang="ru-RU" sz="1300" dirty="0"/>
              <a:t>В настоящем курсе изложены теоретические основы дисциплины «Экономика предприятия». Учебный материал четко систематизирован и структурирован, отражает как традиционные, так и современные подходы к изучению предмета, написан в доступной для понимания форме. Это хорошая база для изучения курса и подготовки к текущей и итоговой аттестации по дисциплине.</a:t>
            </a:r>
          </a:p>
        </p:txBody>
      </p:sp>
      <p:pic>
        <p:nvPicPr>
          <p:cNvPr id="5122" name="Picture 2" descr="Обложка книги ЭКОНОМИКА ОРГАНИЗАЦИИ  Н. А. Барышникова,  Т. А. Матеуш,  М. Г. Мироно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6" y="3331994"/>
            <a:ext cx="2493335" cy="369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69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43408"/>
            <a:ext cx="288032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260648"/>
            <a:ext cx="6552728" cy="2123658"/>
          </a:xfrm>
          <a:prstGeom prst="rect">
            <a:avLst/>
          </a:prstGeom>
        </p:spPr>
        <p:txBody>
          <a:bodyPr wrap="square">
            <a:spAutoFit/>
          </a:bodyPr>
          <a:lstStyle/>
          <a:p>
            <a:pPr algn="just"/>
            <a:r>
              <a:rPr lang="ru-RU" sz="1200" b="1" dirty="0"/>
              <a:t>Корнеева И. В.</a:t>
            </a:r>
            <a:r>
              <a:rPr lang="ru-RU" sz="1200" dirty="0"/>
              <a:t>  </a:t>
            </a:r>
            <a:r>
              <a:rPr lang="ru-RU" sz="1200" b="1" dirty="0"/>
              <a:t>Экономика организации. Практикум : учебное пособие для СПО / И. В. Корнеева, Г. Н. Русакова. — Москва : Издательство Юрайт, 2024. — 123 с. — (Профессиональное образование</a:t>
            </a:r>
            <a:r>
              <a:rPr lang="ru-RU" sz="1200" b="1" dirty="0" smtClean="0"/>
              <a:t>).</a:t>
            </a:r>
          </a:p>
          <a:p>
            <a:pPr algn="just"/>
            <a:endParaRPr lang="ru-RU" sz="1200" dirty="0"/>
          </a:p>
          <a:p>
            <a:pPr algn="just"/>
            <a:r>
              <a:rPr lang="ru-RU" sz="1200" dirty="0"/>
              <a:t>В практикуме освещены три основные темы: эффективность использования производственных ресурсов, механизм функционирования фирмы, методы расчета финансового результата деятельности фирмы и оценки эффективности ее хозяйственной деятельности. Структура издания методика решения расчетных заданий, примеры расчетов, вопросы, задания для самопроверки с ответами удобна для самостоятельной работы студента и подготовки к занятиям, зачетам и экзаменам.</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6" y="3558272"/>
            <a:ext cx="2181656" cy="318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8" y="3558272"/>
            <a:ext cx="6459303" cy="2677656"/>
          </a:xfrm>
          <a:prstGeom prst="rect">
            <a:avLst/>
          </a:prstGeom>
        </p:spPr>
        <p:txBody>
          <a:bodyPr wrap="square">
            <a:spAutoFit/>
          </a:bodyPr>
          <a:lstStyle/>
          <a:p>
            <a:pPr algn="just"/>
            <a:r>
              <a:rPr lang="ru-RU" sz="1200" b="1" dirty="0"/>
              <a:t>Грибов В. Д.</a:t>
            </a:r>
            <a:r>
              <a:rPr lang="ru-RU" sz="1200" dirty="0"/>
              <a:t>  </a:t>
            </a:r>
            <a:r>
              <a:rPr lang="ru-RU" sz="1200" b="1" dirty="0"/>
              <a:t>Экономика организации (предприятия) : учебник / В. Д. Грибов, В. П. Грузинов, В. А. Кузьменко. — Москва : КноРус, </a:t>
            </a:r>
            <a:r>
              <a:rPr lang="ru-RU" sz="1200" b="1" dirty="0" smtClean="0"/>
              <a:t>2023. </a:t>
            </a:r>
            <a:r>
              <a:rPr lang="ru-RU" sz="1200" b="1" dirty="0"/>
              <a:t>— 407 с. — (Среднее профессиональное образование). </a:t>
            </a:r>
            <a:endParaRPr lang="ru-RU" sz="1200" b="1" dirty="0" smtClean="0"/>
          </a:p>
          <a:p>
            <a:pPr algn="just"/>
            <a:endParaRPr lang="ru-RU" sz="1200" dirty="0"/>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spTree>
    <p:extLst>
      <p:ext uri="{BB962C8B-B14F-4D97-AF65-F5344CB8AC3E}">
        <p14:creationId xmlns:p14="http://schemas.microsoft.com/office/powerpoint/2010/main" val="2277831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3"/>
            <a:ext cx="2232248" cy="323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31582" y="116633"/>
            <a:ext cx="6604913" cy="1938992"/>
          </a:xfrm>
          <a:prstGeom prst="rect">
            <a:avLst/>
          </a:prstGeom>
        </p:spPr>
        <p:txBody>
          <a:bodyPr wrap="square">
            <a:spAutoFit/>
          </a:bodyPr>
          <a:lstStyle/>
          <a:p>
            <a:pPr algn="just"/>
            <a:r>
              <a:rPr lang="ru-RU" sz="1200" b="1" dirty="0"/>
              <a:t>Грибов В. Д.</a:t>
            </a:r>
            <a:r>
              <a:rPr lang="ru-RU" sz="1200" dirty="0"/>
              <a:t>  </a:t>
            </a:r>
            <a:r>
              <a:rPr lang="ru-RU" sz="1200" b="1" dirty="0"/>
              <a:t>Экономика организации (предприятия). Практикум : учебное пособие / В. Д. Грибов. — Москва : КноРус, 2024. — 196 с.  — (Среднее профессиональное образование). </a:t>
            </a:r>
            <a:endParaRPr lang="ru-RU" sz="1200" b="1" dirty="0" smtClean="0"/>
          </a:p>
          <a:p>
            <a:pPr algn="just"/>
            <a:endParaRPr lang="ru-RU" sz="1200" dirty="0"/>
          </a:p>
          <a:p>
            <a:pPr algn="just"/>
            <a:r>
              <a:rPr lang="ru-RU" sz="12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90" y="3212976"/>
            <a:ext cx="275577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31582" y="3501008"/>
            <a:ext cx="6594356" cy="2492990"/>
          </a:xfrm>
          <a:prstGeom prst="rect">
            <a:avLst/>
          </a:prstGeom>
        </p:spPr>
        <p:txBody>
          <a:bodyPr wrap="square">
            <a:spAutoFit/>
          </a:bodyPr>
          <a:lstStyle/>
          <a:p>
            <a:pPr algn="just"/>
            <a:r>
              <a:rPr lang="ru-RU" sz="12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a:t>
            </a:r>
            <a:r>
              <a:rPr lang="ru-RU" sz="1200" b="1" dirty="0" smtClean="0"/>
              <a:t>2024. </a:t>
            </a:r>
            <a:r>
              <a:rPr lang="ru-RU" sz="1200" b="1" dirty="0"/>
              <a:t>— 344 с. — (Профессиональное образование). </a:t>
            </a:r>
            <a:endParaRPr lang="ru-RU" sz="1200" b="1" dirty="0" smtClean="0"/>
          </a:p>
          <a:p>
            <a:pPr algn="just"/>
            <a:endParaRPr lang="ru-RU" sz="1200" dirty="0"/>
          </a:p>
          <a:p>
            <a:pPr algn="just"/>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 </a:t>
            </a:r>
          </a:p>
        </p:txBody>
      </p:sp>
    </p:spTree>
    <p:extLst>
      <p:ext uri="{BB962C8B-B14F-4D97-AF65-F5344CB8AC3E}">
        <p14:creationId xmlns:p14="http://schemas.microsoft.com/office/powerpoint/2010/main" val="69104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76" y="-171400"/>
            <a:ext cx="279836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11760" y="152549"/>
            <a:ext cx="6624736" cy="3046988"/>
          </a:xfrm>
          <a:prstGeom prst="rect">
            <a:avLst/>
          </a:prstGeom>
        </p:spPr>
        <p:txBody>
          <a:bodyPr wrap="square">
            <a:spAutoFit/>
          </a:bodyPr>
          <a:lstStyle/>
          <a:p>
            <a:pPr algn="just"/>
            <a:r>
              <a:rPr lang="ru-RU" sz="1200" b="1" dirty="0"/>
              <a:t>Основы экономики организации. Практикум</a:t>
            </a:r>
            <a:r>
              <a:rPr lang="ru-RU" sz="1200" dirty="0"/>
              <a:t> </a:t>
            </a:r>
            <a:r>
              <a:rPr lang="ru-RU" sz="1200" b="1" dirty="0"/>
              <a:t>: учебное пособие для СПО / Л. А. Чалдаева [и др.] ; под редакцией Л. А. Чалдаевой, А. В. Шарковой. — Москва : Издательство Юрайт, </a:t>
            </a:r>
            <a:r>
              <a:rPr lang="ru-RU" sz="1200" b="1" dirty="0" smtClean="0"/>
              <a:t>2024. </a:t>
            </a:r>
            <a:r>
              <a:rPr lang="ru-RU" sz="1200" b="1" dirty="0"/>
              <a:t>— 299 с. — (Профессиональное образование</a:t>
            </a:r>
            <a:r>
              <a:rPr lang="ru-RU" sz="1200" b="1" dirty="0" smtClean="0"/>
              <a:t>).</a:t>
            </a:r>
          </a:p>
          <a:p>
            <a:pPr algn="just"/>
            <a:endParaRPr lang="ru-RU" sz="1200" dirty="0"/>
          </a:p>
          <a:p>
            <a:pPr algn="just"/>
            <a:r>
              <a:rPr lang="ru-RU" sz="1200" dirty="0"/>
              <a:t>Перед вами Практикум, созданный в помощь для усвоения материала, изложенного в учебнике «Экономика организации» под редакцией профессора Л. А. Чалдаевой и профессора А. В. Шарковой. Оба издания подготовлены одним коллективом авторов. Каждая из 18 глав Практикума содержит введение с кратким изложением теоретического материала, задачи, тесты, практические задания с элементами исследовательского характера, открытые вопросы или вопросы для размышления, ситуационные задания. Особое внимание уделено кейсам и заданиям по работе со справочно-правовыми системами. После каждой главы приводится список нормативных документов и рекомендуемой литературы, позволяющий учащимся выполнить задания, закрепить теоретический материал и приобрести знания, навыки и опыт практического характера. В конце издания даны решения к задачам и ответы к тестам.</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8" y="3284985"/>
            <a:ext cx="240575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419752" y="3573016"/>
            <a:ext cx="6624736" cy="3046988"/>
          </a:xfrm>
          <a:prstGeom prst="rect">
            <a:avLst/>
          </a:prstGeom>
        </p:spPr>
        <p:txBody>
          <a:bodyPr wrap="square">
            <a:spAutoFit/>
          </a:bodyPr>
          <a:lstStyle/>
          <a:p>
            <a:pPr algn="just"/>
            <a:r>
              <a:rPr lang="ru-RU" sz="1200" b="1" dirty="0"/>
              <a:t>Мокий М. С.  Экономика организации : учебник и практикум для СПО / М. С. Мокий, О. В. Азоева, В. С. Ивановский ; под редакцией М. С. Мокия. — 4-е изд., перераб. и доп. — Москва : Издательство Юрайт, </a:t>
            </a:r>
            <a:r>
              <a:rPr lang="ru-RU" sz="1200" b="1" dirty="0" smtClean="0"/>
              <a:t>2024. </a:t>
            </a:r>
            <a:r>
              <a:rPr lang="ru-RU" sz="1200" b="1" dirty="0"/>
              <a:t>— 297 с. — (Профессиональное образование). </a:t>
            </a:r>
            <a:endParaRPr lang="ru-RU" sz="1200" b="1" dirty="0" smtClean="0"/>
          </a:p>
          <a:p>
            <a:pPr algn="just"/>
            <a:endParaRPr lang="ru-RU" sz="1200" dirty="0"/>
          </a:p>
          <a:p>
            <a:pPr algn="just"/>
            <a:r>
              <a:rPr lang="ru-RU" sz="1200" dirty="0"/>
              <a:t>Изложены сущностные вопросы возникновения, деятельности и эффективного управления организацией. Основной упор сделан на понимание тех аспектов, которые являются общими для любых организаций и фирм независимо от форм собственности и отраслевой принадлежности. Для удобства читателей в тексте выделены ключевые понятия и определения по теме, которые необходимо знать и понимать. Каждая тема содержит вопросы и задания для самопроверки и закрепления знаний, в конце дается резюме, обобщающее материал, изложенный в параграфах. В заключение теоретического раздела приводится краткое изложение его основных положений, которое поможет сформировать у читателя общее представление о предмете и «ухватить» основную идею. Прилагаемый практикум позволяет студентам закрепить теоретические знания. </a:t>
            </a:r>
            <a:endParaRPr lang="ru-RU" sz="1200" dirty="0" smtClean="0"/>
          </a:p>
        </p:txBody>
      </p:sp>
    </p:spTree>
    <p:extLst>
      <p:ext uri="{BB962C8B-B14F-4D97-AF65-F5344CB8AC3E}">
        <p14:creationId xmlns:p14="http://schemas.microsoft.com/office/powerpoint/2010/main" val="623484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708920"/>
            <a:ext cx="7776864" cy="1077218"/>
          </a:xfrm>
          <a:prstGeom prst="rect">
            <a:avLst/>
          </a:prstGeom>
        </p:spPr>
        <p:txBody>
          <a:bodyPr wrap="square">
            <a:spAutoFit/>
          </a:bodyPr>
          <a:lstStyle/>
          <a:p>
            <a:pPr algn="ctr"/>
            <a:r>
              <a:rPr lang="ru-RU" sz="3200" b="1" dirty="0" smtClean="0"/>
              <a:t>ОП.08 </a:t>
            </a:r>
          </a:p>
          <a:p>
            <a:pPr algn="ctr"/>
            <a:r>
              <a:rPr lang="ru-RU" sz="3200" b="1" dirty="0"/>
              <a:t>ОХРАНА ТРУДА</a:t>
            </a:r>
            <a:endParaRPr lang="ru-RU" sz="3200" dirty="0"/>
          </a:p>
        </p:txBody>
      </p:sp>
    </p:spTree>
    <p:extLst>
      <p:ext uri="{BB962C8B-B14F-4D97-AF65-F5344CB8AC3E}">
        <p14:creationId xmlns:p14="http://schemas.microsoft.com/office/powerpoint/2010/main" val="1925643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73016"/>
            <a:ext cx="6696744" cy="2677656"/>
          </a:xfrm>
          <a:prstGeom prst="rect">
            <a:avLst/>
          </a:prstGeom>
        </p:spPr>
        <p:txBody>
          <a:bodyPr wrap="square">
            <a:spAutoFit/>
          </a:bodyPr>
          <a:lstStyle/>
          <a:p>
            <a:pPr algn="just"/>
            <a:r>
              <a:rPr lang="ru-RU" sz="1200" b="1" dirty="0"/>
              <a:t>Карнаух Н. Н.</a:t>
            </a:r>
            <a:r>
              <a:rPr lang="ru-RU" sz="1200" dirty="0"/>
              <a:t>  </a:t>
            </a:r>
            <a:r>
              <a:rPr lang="ru-RU" sz="1200" b="1" dirty="0"/>
              <a:t>Охрана труда : учебник для СПО / Н. Н. Карнаух. — 2-е изд., перераб. и доп. — Москва : Издательство Юрайт, 2024. — 343 с.  — (Профессиональное образование). </a:t>
            </a:r>
            <a:endParaRPr lang="ru-RU" sz="1200" b="1" dirty="0" smtClean="0"/>
          </a:p>
          <a:p>
            <a:pPr algn="just"/>
            <a:endParaRPr lang="ru-RU" sz="1200" dirty="0"/>
          </a:p>
          <a:p>
            <a:pPr algn="just"/>
            <a:r>
              <a:rPr lang="ru-RU" sz="1200" dirty="0"/>
              <a:t>В учебнике рассмотрены вопросы правового и организационного обеспечения охраны труда, оценка состояния условий труда, безопасность производственного оборудования и технологических процессов. С учетом нормативных актов, действующих в Российской Федерации, и международных стандартов освещены методы и средства защиты работника от опасностей технических систем и процессов, экобиозащитная и противопожарная техника. В издании также раскрыты основные вопросы, касающиеся экономики охраны труда. В структуру учебника включены вопросы и задания для самоконтроля, перечень основных законодательных и иных нормативных правовых актов по охране труда и безопасности производства.</a:t>
            </a:r>
          </a:p>
        </p:txBody>
      </p:sp>
      <p:pic>
        <p:nvPicPr>
          <p:cNvPr id="17410" name="Picture 2" descr="Обложка книги ОХРАНА ТРУДА Карнаух Н.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44" y="-99393"/>
            <a:ext cx="2551704" cy="376153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339752" y="3608160"/>
            <a:ext cx="6702762" cy="2308324"/>
          </a:xfrm>
          <a:prstGeom prst="rect">
            <a:avLst/>
          </a:prstGeom>
        </p:spPr>
        <p:txBody>
          <a:bodyPr wrap="square">
            <a:spAutoFit/>
          </a:bodyPr>
          <a:lstStyle/>
          <a:p>
            <a:pPr algn="just"/>
            <a:r>
              <a:rPr lang="ru-RU" sz="1200" b="1" dirty="0"/>
              <a:t>Беляков Г. И.</a:t>
            </a:r>
            <a:r>
              <a:rPr lang="ru-RU" sz="1200" dirty="0"/>
              <a:t>  </a:t>
            </a:r>
            <a:r>
              <a:rPr lang="ru-RU" sz="1200" b="1" dirty="0"/>
              <a:t>Охрана труда и техника безопасности : учебник для СПО / Г. И. Беляков. — 3-е изд., перераб. и доп. — Москва : Издательство Юрайт, 2022. — 404 с. — (Профессиональное образование). </a:t>
            </a:r>
            <a:endParaRPr lang="ru-RU" sz="1200" b="1" dirty="0" smtClean="0"/>
          </a:p>
          <a:p>
            <a:pPr algn="just"/>
            <a:endParaRPr lang="ru-RU" sz="1200" dirty="0"/>
          </a:p>
          <a:p>
            <a:pPr algn="just"/>
            <a:r>
              <a:rPr lang="ru-RU" sz="1200" dirty="0"/>
              <a:t>В курсе рассмотрены организационно-правовые вопросы охраны труда, техника безопасности, пожарная безопасность. Автор имеет многолетний практический опыт, связанный с надзором и контролем состояния охраны труда на предприятиях, поэтому данный курс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К каждому разделу составлены контрольные вопросы, которые помогут студентам проверить усвоение материала. В курс также включены материалы справочного характера.</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183032"/>
            <a:ext cx="2554982" cy="384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11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66429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16632"/>
            <a:ext cx="6840760" cy="1938992"/>
          </a:xfrm>
          <a:prstGeom prst="rect">
            <a:avLst/>
          </a:prstGeom>
        </p:spPr>
        <p:txBody>
          <a:bodyPr wrap="square">
            <a:spAutoFit/>
          </a:bodyPr>
          <a:lstStyle/>
          <a:p>
            <a:pPr algn="just"/>
            <a:r>
              <a:rPr lang="ru-RU" sz="1200" b="1" dirty="0"/>
              <a:t>Охрана труда</a:t>
            </a:r>
            <a:r>
              <a:rPr lang="ru-RU" sz="1200" dirty="0"/>
              <a:t> : </a:t>
            </a:r>
            <a:r>
              <a:rPr lang="ru-RU" sz="1200" b="1" dirty="0"/>
              <a:t>учебник для СПО / О. М. Родионова, Е. В. Аникина, Б. И. Лавер, Д. А. Семенов. — 3-е изд., перераб. и доп. — Москва : Издательство Юрайт, 2024. — 139 с. — (Профессиональное образование). </a:t>
            </a:r>
            <a:endParaRPr lang="ru-RU" sz="1200" b="1" dirty="0" smtClean="0"/>
          </a:p>
          <a:p>
            <a:pPr algn="just"/>
            <a:endParaRPr lang="ru-RU" sz="1200" dirty="0"/>
          </a:p>
          <a:p>
            <a:pPr algn="just"/>
            <a:r>
              <a:rPr lang="ru-RU" sz="1200" dirty="0"/>
              <a:t>В данном курсе читатель ознакомится с классификацией и экспертизой условий труда, изучит методы оценки условий труда и особенности расследования несчастных случаев на производстве, ознакомится с положениями нормативных правовых актов по вопросам охраны труда, а также со структурой органов и организаций, осуществляющих надзор и контроль над соблюдением законодательства в области охраны труда.</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20" y="3645024"/>
            <a:ext cx="213970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66628" y="3645024"/>
            <a:ext cx="6769868" cy="2292935"/>
          </a:xfrm>
          <a:prstGeom prst="rect">
            <a:avLst/>
          </a:prstGeom>
        </p:spPr>
        <p:txBody>
          <a:bodyPr wrap="square">
            <a:spAutoFit/>
          </a:bodyPr>
          <a:lstStyle/>
          <a:p>
            <a:pPr algn="just"/>
            <a:r>
              <a:rPr lang="ru-RU" sz="1300" b="1" dirty="0"/>
              <a:t>Корж В. А.</a:t>
            </a:r>
            <a:r>
              <a:rPr lang="ru-RU" sz="1300" dirty="0"/>
              <a:t> </a:t>
            </a:r>
            <a:r>
              <a:rPr lang="ru-RU" sz="1300" b="1" dirty="0"/>
              <a:t>Охрана труда : учебное пособие / В. А. Корж, А. В. Фролов; под общ. ред., А. С. Шевченко. — Москва : КноРус, </a:t>
            </a:r>
            <a:r>
              <a:rPr lang="ru-RU" sz="1300" b="1" dirty="0" smtClean="0"/>
              <a:t>2022. </a:t>
            </a:r>
            <a:r>
              <a:rPr lang="ru-RU" sz="1300" b="1" dirty="0"/>
              <a:t>— 424 с</a:t>
            </a:r>
            <a:r>
              <a:rPr lang="ru-RU" sz="1300" b="1" dirty="0" smtClean="0"/>
              <a:t>.</a:t>
            </a:r>
          </a:p>
          <a:p>
            <a:pPr algn="just"/>
            <a:endParaRPr lang="ru-RU" sz="1300" dirty="0"/>
          </a:p>
          <a:p>
            <a:pPr algn="just"/>
            <a:r>
              <a:rPr lang="ru-RU" sz="1300" dirty="0"/>
              <a:t>Содержит учебный материал по основам охраны и безопасности труда, который дает возможность руководителям, специалистам и студентам получить необходимые знания, умения, навыки (компетенции) для эффективного управления профессиональными рисками. Основное внимание уделено правовым основам и основным методам регулирования в области охраны труда и безопасности производства, анализу рисков трудовой деятельности, способам, методам, приемам обеспечения безопасности производственной деятельности.</a:t>
            </a:r>
          </a:p>
        </p:txBody>
      </p:sp>
    </p:spTree>
    <p:extLst>
      <p:ext uri="{BB962C8B-B14F-4D97-AF65-F5344CB8AC3E}">
        <p14:creationId xmlns:p14="http://schemas.microsoft.com/office/powerpoint/2010/main" val="2925670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988840"/>
            <a:ext cx="8208912" cy="2862322"/>
          </a:xfrm>
          <a:prstGeom prst="rect">
            <a:avLst/>
          </a:prstGeom>
          <a:noFill/>
        </p:spPr>
        <p:txBody>
          <a:bodyPr wrap="square" rtlCol="0">
            <a:spAutoFit/>
          </a:bodyPr>
          <a:lstStyle/>
          <a:p>
            <a:pPr algn="ctr"/>
            <a:r>
              <a:rPr lang="ru-RU" sz="3600" b="1" dirty="0" smtClean="0"/>
              <a:t>ПМ.01</a:t>
            </a:r>
            <a:endParaRPr lang="ru-RU" sz="3600" b="1" dirty="0" smtClean="0"/>
          </a:p>
          <a:p>
            <a:pPr algn="ctr"/>
            <a:r>
              <a:rPr lang="ru-RU" sz="3600" b="1" dirty="0"/>
              <a:t>ОРГАНИЗАЦИЯ ТЕХНОЛОГИЧЕСКИХ ПРОЦЕССОВ ИЗГОТОВЛЕНИЯ РАЗЛИЧНЫХ ВИДОВ ПОЛИГРАФИЧЕСКОЙ ПРОДУКЦИИ</a:t>
            </a:r>
            <a:endParaRPr lang="ru-RU" sz="3600" dirty="0"/>
          </a:p>
        </p:txBody>
      </p:sp>
    </p:spTree>
    <p:extLst>
      <p:ext uri="{BB962C8B-B14F-4D97-AF65-F5344CB8AC3E}">
        <p14:creationId xmlns:p14="http://schemas.microsoft.com/office/powerpoint/2010/main" val="573862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17" t="7419" r="10560" b="7132"/>
          <a:stretch/>
        </p:blipFill>
        <p:spPr bwMode="auto">
          <a:xfrm>
            <a:off x="70782" y="3509680"/>
            <a:ext cx="219547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33111" y="3617640"/>
            <a:ext cx="6904961" cy="2123658"/>
          </a:xfrm>
          <a:prstGeom prst="rect">
            <a:avLst/>
          </a:prstGeom>
        </p:spPr>
        <p:txBody>
          <a:bodyPr wrap="square">
            <a:spAutoFit/>
          </a:bodyPr>
          <a:lstStyle/>
          <a:p>
            <a:pPr algn="just"/>
            <a:r>
              <a:rPr lang="ru-RU" sz="1200" b="1" dirty="0"/>
              <a:t>Самарин Ю. Н. </a:t>
            </a:r>
            <a:r>
              <a:rPr lang="ru-RU" sz="1200" dirty="0"/>
              <a:t> </a:t>
            </a:r>
            <a:r>
              <a:rPr lang="ru-RU" sz="1200" b="1" dirty="0"/>
              <a:t>Основы полиграфического производства: технология допечатных процессов : учебное пособие для СПО / Ю. Н. Самарин. — Москва : Издательство Юрайт, 2024. — 109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допечатного процесса, об автоматизированных системах допечатной подготовки изданий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sp>
        <p:nvSpPr>
          <p:cNvPr id="8" name="Прямоугольник 7"/>
          <p:cNvSpPr/>
          <p:nvPr/>
        </p:nvSpPr>
        <p:spPr>
          <a:xfrm>
            <a:off x="2267885" y="260648"/>
            <a:ext cx="6696744"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2024. — 497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9"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 y="-39451"/>
            <a:ext cx="2339752" cy="365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9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16" t="5585" r="9450" b="7301"/>
          <a:stretch/>
        </p:blipFill>
        <p:spPr bwMode="auto">
          <a:xfrm>
            <a:off x="41363" y="116632"/>
            <a:ext cx="2272070" cy="322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1052736"/>
            <a:ext cx="6548536" cy="4339650"/>
          </a:xfrm>
          <a:prstGeom prst="rect">
            <a:avLst/>
          </a:prstGeom>
        </p:spPr>
        <p:txBody>
          <a:bodyPr wrap="square">
            <a:spAutoFit/>
          </a:bodyPr>
          <a:lstStyle/>
          <a:p>
            <a:pPr algn="just"/>
            <a:r>
              <a:rPr lang="ru-RU" sz="1200" b="1" dirty="0" smtClean="0"/>
              <a:t>Богомолов </a:t>
            </a:r>
            <a:r>
              <a:rPr lang="ru-RU" sz="1200" b="1" dirty="0"/>
              <a:t>Н. В.  Практические занятия по математике в 2 ч. Часть 1 : учебное пособие для среднего профессионального образования / Н. В. Богомолов. — 11-е изд., перераб. и доп. — Москва : Издательство Юрайт, 2023. — 326 с. — (Профессиональное образование</a:t>
            </a:r>
            <a:r>
              <a:rPr lang="ru-RU" sz="1200" b="1" dirty="0" smtClean="0"/>
              <a:t>).</a:t>
            </a:r>
          </a:p>
          <a:p>
            <a:pPr algn="just"/>
            <a:endParaRPr lang="ru-RU" sz="1200" b="1" dirty="0"/>
          </a:p>
          <a:p>
            <a:pPr algn="just"/>
            <a:r>
              <a:rPr lang="ru-RU" sz="1200" b="1" dirty="0" smtClean="0"/>
              <a:t>Богомолов</a:t>
            </a:r>
            <a:r>
              <a:rPr lang="ru-RU" sz="1200" b="1" i="1" dirty="0" smtClean="0"/>
              <a:t> </a:t>
            </a:r>
            <a:r>
              <a:rPr lang="ru-RU" sz="1200" b="1" dirty="0"/>
              <a:t>Н. В.  Практические занятия по математике в 2 ч. Часть 2 : учебное пособие для среднего профессионального образования / Н. В. Богомолов. — 11-е изд., перераб. и доп. — Москва : Издательство Юрайт, 2023. — 251 с. — (Профессиональное образование). </a:t>
            </a:r>
            <a:endParaRPr lang="ru-RU" sz="1200" b="1" dirty="0" smtClean="0"/>
          </a:p>
          <a:p>
            <a:pPr algn="just"/>
            <a:endParaRPr lang="ru-RU" sz="1200" dirty="0"/>
          </a:p>
          <a:p>
            <a:pPr algn="just"/>
            <a:r>
              <a:rPr lang="ru-RU" sz="1200" dirty="0"/>
              <a:t>Пособие формирует компетенции учащихся в объеме, предусмотренном требованиями стандарта среднего (полного) общего образования по математике. Данное учебное пособие уже много лет пользуется неизменным спросом у студентов и преподавателей образовательных учреждений среднего профессионального образования, выдержало несколько переизданий, переведено на английский и языки стран бывшего СССР. Пособие носит прикладной характер: его основное назначение помочь студенту самостоятельно, без помощи преподавателя, изучить приемы решения задач по математике, закрепить и углубить навыки, приобретенные при решении этих задач. В связи с этим кратко и доступно изложены теоретические основы разделов курса, приведены примеры решения типовых задач, а также содержатся задачи для самостоятельного решения, к которым даются ответы, и зачетные работы по основным темам.</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176" t="6679" r="9606" b="6612"/>
          <a:stretch/>
        </p:blipFill>
        <p:spPr bwMode="auto">
          <a:xfrm>
            <a:off x="107504" y="3575341"/>
            <a:ext cx="2205929" cy="323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044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2"/>
            <a:ext cx="6750496" cy="3046988"/>
          </a:xfrm>
          <a:prstGeom prst="rect">
            <a:avLst/>
          </a:prstGeom>
        </p:spPr>
        <p:txBody>
          <a:bodyPr wrap="square">
            <a:spAutoFit/>
          </a:bodyPr>
          <a:lstStyle/>
          <a:p>
            <a:pPr algn="just"/>
            <a:r>
              <a:rPr lang="ru-RU" sz="1200" b="1" dirty="0"/>
              <a:t>Колошкина И. Е.</a:t>
            </a:r>
            <a:r>
              <a:rPr lang="ru-RU" sz="1200" dirty="0"/>
              <a:t>  </a:t>
            </a:r>
            <a:r>
              <a:rPr lang="ru-RU" sz="1200" b="1" dirty="0"/>
              <a:t>Компьютерная графика : учебник и практикум для СПО / И. Е. Колошкина, В. А. Селезнев, С. А. Дмитроченко. — </a:t>
            </a:r>
            <a:r>
              <a:rPr lang="ru-RU" sz="1200" b="1" dirty="0" smtClean="0"/>
              <a:t>4-е </a:t>
            </a:r>
            <a:r>
              <a:rPr lang="ru-RU" sz="1200" b="1" dirty="0"/>
              <a:t>изд., испр. и доп. — Москва : Издательство Юрайт, </a:t>
            </a:r>
            <a:r>
              <a:rPr lang="ru-RU" sz="1200" b="1" dirty="0" smtClean="0"/>
              <a:t>2024. </a:t>
            </a:r>
            <a:r>
              <a:rPr lang="ru-RU" sz="1200" b="1" dirty="0"/>
              <a:t>— </a:t>
            </a:r>
            <a:r>
              <a:rPr lang="ru-RU" sz="1200" b="1" dirty="0" smtClean="0"/>
              <a:t>237 </a:t>
            </a:r>
            <a:r>
              <a:rPr lang="ru-RU" sz="1200" b="1" dirty="0"/>
              <a:t>с. — (Профессиональное образование). </a:t>
            </a:r>
            <a:endParaRPr lang="ru-RU" sz="1200" b="1" dirty="0" smtClean="0"/>
          </a:p>
          <a:p>
            <a:pPr algn="just"/>
            <a:endParaRPr lang="ru-RU" sz="1200" dirty="0"/>
          </a:p>
          <a:p>
            <a:pPr algn="just"/>
            <a:r>
              <a:rPr lang="ru-RU" sz="1200" dirty="0"/>
              <a:t>Курс предназначен для начального освоения компьютерной графики и 3D-моделирования в конструкторском модуле программе ADEM 9.0 St и предполагает изучение этой программы при создании технического рисунка. Приведены сведения о порядке построения основных геометрических примитивов, используемых для разработки технических рисунков, описан порядок создания объемных 3D-моделей. Авторы выражают надежду, что разработанные и апробированные в учебном процессе методические разработки, изложенные в этом курсе, не только повысят компетентность студентов, но и помогут преподавателям в решении важнейших педагогических проблем при подготовке будущих квалифицированных рабочих и специалистов среднего звена для металлообрабатывающей отрасли, а также станут подлинным источником вдохновения и творческого поиска в профессиональной деятельности.</a:t>
            </a:r>
          </a:p>
        </p:txBody>
      </p:sp>
      <p:sp>
        <p:nvSpPr>
          <p:cNvPr id="4" name="Прямоугольник 3"/>
          <p:cNvSpPr/>
          <p:nvPr/>
        </p:nvSpPr>
        <p:spPr>
          <a:xfrm>
            <a:off x="2286000" y="3573016"/>
            <a:ext cx="6750496"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2024. —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84" t="3193" r="9463" b="6341"/>
          <a:stretch/>
        </p:blipFill>
        <p:spPr bwMode="auto">
          <a:xfrm>
            <a:off x="107504" y="3429000"/>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Обложка книги КОМПЬЮТЕРНАЯ ГРАФИКА  И. Е. Колошкина,  В. А. Селезнев,  С. А. Дмитроченко.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1525"/>
            <a:ext cx="2592288" cy="375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87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212976"/>
            <a:ext cx="2736304" cy="390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52557" y="3645024"/>
            <a:ext cx="6696744" cy="1938992"/>
          </a:xfrm>
          <a:prstGeom prst="rect">
            <a:avLst/>
          </a:prstGeom>
        </p:spPr>
        <p:txBody>
          <a:bodyPr wrap="square">
            <a:spAutoFit/>
          </a:bodyPr>
          <a:lstStyle/>
          <a:p>
            <a:pPr algn="just"/>
            <a:r>
              <a:rPr lang="ru-RU" sz="1200" b="1" dirty="0"/>
              <a:t>Самарин Ю. Н.</a:t>
            </a:r>
            <a:r>
              <a:rPr lang="ru-RU" sz="1200" dirty="0"/>
              <a:t>  </a:t>
            </a:r>
            <a:r>
              <a:rPr lang="ru-RU" sz="1200" b="1" dirty="0"/>
              <a:t>Основы полиграфического производства: технология печатных процессов : учебное пособие для СПО / Ю. Н. Самарин. — Москва : Издательство Юрайт, 2024. — 121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6" y="-64334"/>
            <a:ext cx="2331136" cy="370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188640"/>
            <a:ext cx="6696744"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учебное пособие для СПО / Н. М. Запекина. — 2-е изд., перераб. и доп. — Москва : Издательство Юрайт, </a:t>
            </a:r>
            <a:r>
              <a:rPr lang="ru-RU" sz="1200" b="1" dirty="0" smtClean="0"/>
              <a:t>2024. </a:t>
            </a:r>
            <a:r>
              <a:rPr lang="ru-RU" sz="1200" b="1" dirty="0"/>
              <a:t>— 178 с.  — (Среднее профессиональное 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spTree>
    <p:extLst>
      <p:ext uri="{BB962C8B-B14F-4D97-AF65-F5344CB8AC3E}">
        <p14:creationId xmlns:p14="http://schemas.microsoft.com/office/powerpoint/2010/main" val="60622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04" y="3298676"/>
            <a:ext cx="2774488"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3928" y="3529569"/>
            <a:ext cx="6730072" cy="1754326"/>
          </a:xfrm>
          <a:prstGeom prst="rect">
            <a:avLst/>
          </a:prstGeom>
        </p:spPr>
        <p:txBody>
          <a:bodyPr wrap="square">
            <a:spAutoFit/>
          </a:bodyPr>
          <a:lstStyle/>
          <a:p>
            <a:pPr algn="just"/>
            <a:r>
              <a:rPr lang="ru-RU" sz="1200" b="1" dirty="0"/>
              <a:t>Горшкова Л. О.  Технология послепечатных процессов : учебное пособие для СПО / Л. О. Горшкова, И. К. Корнилов. — Москва : Издательство Юрайт, 2024. — 166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процессы изготовления книжно-журнальной продукции в технологической последовательности, а также процессы отделки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392"/>
            <a:ext cx="2413928"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13928" y="116632"/>
            <a:ext cx="6730072" cy="1938992"/>
          </a:xfrm>
          <a:prstGeom prst="rect">
            <a:avLst/>
          </a:prstGeom>
        </p:spPr>
        <p:txBody>
          <a:bodyPr wrap="square">
            <a:spAutoFit/>
          </a:bodyPr>
          <a:lstStyle/>
          <a:p>
            <a:pPr algn="just"/>
            <a:r>
              <a:rPr lang="ru-RU" sz="1200" b="1" dirty="0"/>
              <a:t>Штоляков В. И.</a:t>
            </a:r>
            <a:r>
              <a:rPr lang="ru-RU" sz="1200" i="1" dirty="0"/>
              <a:t> </a:t>
            </a:r>
            <a:r>
              <a:rPr lang="ru-RU" sz="1200" dirty="0"/>
              <a:t> </a:t>
            </a:r>
            <a:r>
              <a:rPr lang="ru-RU" sz="1200" b="1" dirty="0"/>
              <a:t>Печатное оборудование : учебное пособие для СПО / В. И. Штоляков, В. Н. Румянцев. — 2-е изд., испр. и доп. — Москва : Издательство Юрайт, 2024. — 470 с. — (Профессиональное образование). </a:t>
            </a:r>
            <a:endParaRPr lang="ru-RU" sz="1200" b="1" dirty="0" smtClean="0"/>
          </a:p>
          <a:p>
            <a:pPr algn="just"/>
            <a:endParaRPr lang="ru-RU" sz="1200" dirty="0"/>
          </a:p>
          <a:p>
            <a:pPr algn="just"/>
            <a:r>
              <a:rPr lang="ru-RU" sz="1200" dirty="0"/>
              <a:t>В курсе приводятся схемы построения различных моделей печатных машин, их технические характеристики и возможности, принцип работы и методы расчета основных узлов и механизмов, рекомендации по определению основных расчетных параметров, что представляется полезным при выполнении курсовых и дипломных проектов. Материал курса отражает достижения отечественной и зарубежной науки и техники в создании и совершенствовании печатного оборудования. </a:t>
            </a:r>
          </a:p>
        </p:txBody>
      </p:sp>
    </p:spTree>
    <p:extLst>
      <p:ext uri="{BB962C8B-B14F-4D97-AF65-F5344CB8AC3E}">
        <p14:creationId xmlns:p14="http://schemas.microsoft.com/office/powerpoint/2010/main" val="670358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18" y="116632"/>
            <a:ext cx="2269714" cy="327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84832" y="116632"/>
            <a:ext cx="6759168" cy="1569660"/>
          </a:xfrm>
          <a:prstGeom prst="rect">
            <a:avLst/>
          </a:prstGeom>
        </p:spPr>
        <p:txBody>
          <a:bodyPr wrap="square">
            <a:spAutoFit/>
          </a:bodyPr>
          <a:lstStyle/>
          <a:p>
            <a:pPr algn="just"/>
            <a:r>
              <a:rPr lang="ru-RU" sz="1200" b="1" dirty="0"/>
              <a:t>Могинов Р. Г. Технология флексографской печати. Теория, практика и расчет : учебник / Р. Г. Могинов, Я. В. Дмитриев. — Москва : Инфра-М, 2020. — 355 с. </a:t>
            </a:r>
            <a:endParaRPr lang="ru-RU" sz="1200" b="1" dirty="0" smtClean="0"/>
          </a:p>
          <a:p>
            <a:pPr algn="just"/>
            <a:endParaRPr lang="ru-RU" sz="1200" b="1" dirty="0"/>
          </a:p>
          <a:p>
            <a:pPr algn="just"/>
            <a:r>
              <a:rPr lang="ru-RU" sz="1200" dirty="0"/>
              <a:t>В изучаемом курсе рассмотрены теоретические и практические вопросы технологии флексографской печати. Большое внимание уделено процессу краскопереноса от красочного аппарата до запечатываемого материала. Приведены сведения об адгезии флексографских красок, изложены теоретические и практические вопросы, оказывающие влияние на качество печати.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9937"/>
            <a:ext cx="2456840" cy="36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84832" y="3642726"/>
            <a:ext cx="6759168" cy="1754326"/>
          </a:xfrm>
          <a:prstGeom prst="rect">
            <a:avLst/>
          </a:prstGeom>
        </p:spPr>
        <p:txBody>
          <a:bodyPr wrap="square">
            <a:spAutoFit/>
          </a:bodyPr>
          <a:lstStyle/>
          <a:p>
            <a:pPr algn="just"/>
            <a:r>
              <a:rPr lang="ru-RU" sz="1200" b="1" dirty="0"/>
              <a:t>Бобров В. И.</a:t>
            </a:r>
            <a:r>
              <a:rPr lang="ru-RU" sz="1200" dirty="0"/>
              <a:t>  </a:t>
            </a:r>
            <a:r>
              <a:rPr lang="ru-RU" sz="1200" b="1" dirty="0"/>
              <a:t>Отделка полиграфической продукции : учебник для среднего профессионального образования / В. И. Бобров. — 2-е изд., перераб. и доп. — Москва : Издательство Юрайт, 2024. — 625 с. — (Профессиональное образование). </a:t>
            </a:r>
            <a:endParaRPr lang="ru-RU" sz="1200" b="1" dirty="0" smtClean="0"/>
          </a:p>
          <a:p>
            <a:pPr algn="just"/>
            <a:endParaRPr lang="ru-RU" sz="1200" dirty="0"/>
          </a:p>
          <a:p>
            <a:pPr algn="just"/>
            <a:r>
              <a:rPr lang="ru-RU" sz="1200" dirty="0" smtClean="0"/>
              <a:t>В </a:t>
            </a:r>
            <a:r>
              <a:rPr lang="ru-RU" sz="1200" dirty="0"/>
              <a:t>курсе приведены основные понятия и терминология в области технологии отделочных процессов на полиграфических и упаковочных материалах. Рассмотрены теоретические и практические способы отделки продукции, виды отделочных операций, материалы, технологическое оборудование и оснастка, применяемые на производстве. </a:t>
            </a:r>
          </a:p>
        </p:txBody>
      </p:sp>
    </p:spTree>
    <p:extLst>
      <p:ext uri="{BB962C8B-B14F-4D97-AF65-F5344CB8AC3E}">
        <p14:creationId xmlns:p14="http://schemas.microsoft.com/office/powerpoint/2010/main" val="555773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109863"/>
            <a:ext cx="2456840" cy="36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84832" y="166060"/>
            <a:ext cx="6759168" cy="2308324"/>
          </a:xfrm>
          <a:prstGeom prst="rect">
            <a:avLst/>
          </a:prstGeom>
        </p:spPr>
        <p:txBody>
          <a:bodyPr wrap="square">
            <a:spAutoFit/>
          </a:bodyPr>
          <a:lstStyle/>
          <a:p>
            <a:pPr algn="just"/>
            <a:r>
              <a:rPr lang="ru-RU" sz="1200" b="1" dirty="0"/>
              <a:t>Бобров В. И.</a:t>
            </a:r>
            <a:r>
              <a:rPr lang="ru-RU" sz="1200" dirty="0"/>
              <a:t> </a:t>
            </a:r>
            <a:r>
              <a:rPr lang="ru-RU" sz="1200" b="1" dirty="0"/>
              <a:t>Основы полиграфического производства : лакирование печатной продукции : учебное пособие для СПО / В. И. Бобров, Л. О. Горшкова. — 2-е изд., перераб. и доп. — Москва : Издательство Юрайт, 2024. — 261 с. — (Среднее профессиональное образование). </a:t>
            </a:r>
            <a:endParaRPr lang="ru-RU" sz="1200" b="1" dirty="0" smtClean="0"/>
          </a:p>
          <a:p>
            <a:pPr algn="just"/>
            <a:endParaRPr lang="ru-RU" sz="1200" dirty="0"/>
          </a:p>
          <a:p>
            <a:pPr algn="just"/>
            <a:r>
              <a:rPr lang="ru-RU" sz="1200" dirty="0"/>
              <a:t>В предлагаемом учебном пособии рассмотрены основные понятия и терминология в области технологии лакирования печатной продукции. Приведены подробные описания различных видов лакирования, используемых материалов, даны основы теории и практики лакирования. В книге рассказано о режимах лакирования, необходимом технологическом оборудовании, об используемых для лакирования инструментах. Также приведены методы оценки качества лакирования и способы исправить различные недостатки продукции. </a:t>
            </a:r>
          </a:p>
        </p:txBody>
      </p:sp>
      <p:sp>
        <p:nvSpPr>
          <p:cNvPr id="6" name="Прямоугольник 5"/>
          <p:cNvSpPr/>
          <p:nvPr/>
        </p:nvSpPr>
        <p:spPr>
          <a:xfrm>
            <a:off x="2420836" y="3423960"/>
            <a:ext cx="6723164" cy="1938992"/>
          </a:xfrm>
          <a:prstGeom prst="rect">
            <a:avLst/>
          </a:prstGeom>
        </p:spPr>
        <p:txBody>
          <a:bodyPr wrap="square">
            <a:spAutoFit/>
          </a:bodyPr>
          <a:lstStyle/>
          <a:p>
            <a:pPr algn="just"/>
            <a:r>
              <a:rPr lang="ru-RU" sz="1200" b="1" dirty="0"/>
              <a:t>Бобров В. И.</a:t>
            </a:r>
            <a:r>
              <a:rPr lang="ru-RU" sz="1200" dirty="0"/>
              <a:t>  </a:t>
            </a:r>
            <a:r>
              <a:rPr lang="ru-RU" sz="1200" b="1" dirty="0"/>
              <a:t>Основы полиграфического производства: эксклюзивные издания : учебное пособие для СПО / В. И. Бобров, И. В. Черная. — 2-е изд., перераб. и доп. — Москва : Издательство Юрайт, </a:t>
            </a:r>
            <a:r>
              <a:rPr lang="ru-RU" sz="1200" b="1" dirty="0" smtClean="0"/>
              <a:t>2024. </a:t>
            </a:r>
            <a:r>
              <a:rPr lang="ru-RU" sz="1200" b="1" dirty="0"/>
              <a:t>— 247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конструкции и технологические процессы изготовления эксклюзивных, подарочных изданий, особенно в области послепечатной обработки.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420836" cy="37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288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0" y="44624"/>
            <a:ext cx="2418864" cy="362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94784" y="172175"/>
            <a:ext cx="6641712"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учебное пособие для СПО / Е. Ю. Сергеев. — Москва : Издательство Юрайт, 2024. — 227 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2155779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980728"/>
            <a:ext cx="8352928" cy="3970318"/>
          </a:xfrm>
          <a:prstGeom prst="rect">
            <a:avLst/>
          </a:prstGeom>
        </p:spPr>
        <p:txBody>
          <a:bodyPr wrap="square">
            <a:spAutoFit/>
          </a:bodyPr>
          <a:lstStyle/>
          <a:p>
            <a:pPr algn="ctr"/>
            <a:r>
              <a:rPr lang="ru-RU" sz="3600" b="1" dirty="0" smtClean="0"/>
              <a:t>ПМ.02</a:t>
            </a:r>
          </a:p>
          <a:p>
            <a:pPr algn="ctr"/>
            <a:endParaRPr lang="ru-RU" sz="3600" dirty="0" smtClean="0"/>
          </a:p>
          <a:p>
            <a:pPr algn="ctr"/>
            <a:r>
              <a:rPr lang="ru-RU" sz="3600" dirty="0" smtClean="0"/>
              <a:t> </a:t>
            </a:r>
            <a:r>
              <a:rPr lang="ru-RU" sz="3600" b="1" dirty="0"/>
              <a:t>ОРГАНИЗАЦИЯ ПРОИЗВОДСТВЕННОЙ ЛОГИСТИКИ ИЗГОТОВЛЕНИЯ РАЗЛИЧНЫХ ВИДОВ ПОЛИГРАФИЧЕСКОЙ ПРОДУКЦИИ</a:t>
            </a:r>
            <a:endParaRPr lang="ru-RU" sz="3600" dirty="0"/>
          </a:p>
          <a:p>
            <a:pPr algn="ctr"/>
            <a:endParaRPr lang="ru-RU" sz="3600" b="1" dirty="0"/>
          </a:p>
        </p:txBody>
      </p:sp>
    </p:spTree>
    <p:extLst>
      <p:ext uri="{BB962C8B-B14F-4D97-AF65-F5344CB8AC3E}">
        <p14:creationId xmlns:p14="http://schemas.microsoft.com/office/powerpoint/2010/main" val="276205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94852"/>
            <a:ext cx="2160240"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473624"/>
            <a:ext cx="6624736" cy="2308324"/>
          </a:xfrm>
          <a:prstGeom prst="rect">
            <a:avLst/>
          </a:prstGeom>
        </p:spPr>
        <p:txBody>
          <a:bodyPr wrap="square">
            <a:spAutoFit/>
          </a:bodyPr>
          <a:lstStyle/>
          <a:p>
            <a:pPr algn="just"/>
            <a:r>
              <a:rPr lang="ru-RU" sz="1200" b="1" dirty="0"/>
              <a:t>Акаева В. Р</a:t>
            </a:r>
            <a:r>
              <a:rPr lang="ru-RU" sz="1200" dirty="0"/>
              <a:t>.  </a:t>
            </a:r>
            <a:r>
              <a:rPr lang="ru-RU" sz="1200" b="1" dirty="0"/>
              <a:t>Логистика : учебник / В. Р. Акаева. — Москва : КноРус, 2024. — 327 с. — (Среднее профессиональное образование). </a:t>
            </a:r>
            <a:endParaRPr lang="ru-RU" sz="1200" b="1" dirty="0" smtClean="0"/>
          </a:p>
          <a:p>
            <a:pPr algn="just"/>
            <a:endParaRPr lang="ru-RU" sz="1200" dirty="0"/>
          </a:p>
          <a:p>
            <a:pPr algn="just"/>
            <a:r>
              <a:rPr lang="ru-RU" sz="1200" dirty="0"/>
              <a:t>Освещены основные концептуальные положения, специфика и задачи логистики. Проанализированы подходы к планированию и проектированию логистических систем, основы управления логистическими процессами в снабжении. Даны материалы, раскрывающие основы планирования и организации операционной деятельности логистики и управления ею во внутренних бизнес-процессах предприятия. Рассмотрены технологический процесс на складе и система управления запасами. Представлен концептуальный подход к изучению транспортной логистики и управлению товарными потоками в системе распределения.</a:t>
            </a:r>
          </a:p>
        </p:txBody>
      </p:sp>
      <p:sp>
        <p:nvSpPr>
          <p:cNvPr id="6" name="Прямоугольник 5"/>
          <p:cNvSpPr/>
          <p:nvPr/>
        </p:nvSpPr>
        <p:spPr>
          <a:xfrm>
            <a:off x="2339752" y="260648"/>
            <a:ext cx="6696744"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2024. — 497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7"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39752" cy="349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01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1"/>
            <a:ext cx="2664296" cy="3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9752" y="188640"/>
            <a:ext cx="6696744" cy="2492990"/>
          </a:xfrm>
          <a:prstGeom prst="rect">
            <a:avLst/>
          </a:prstGeom>
        </p:spPr>
        <p:txBody>
          <a:bodyPr wrap="square">
            <a:spAutoFit/>
          </a:bodyPr>
          <a:lstStyle/>
          <a:p>
            <a:pPr algn="just"/>
            <a:r>
              <a:rPr lang="ru-RU" sz="1200" b="1" dirty="0"/>
              <a:t>Аникин Б. А.</a:t>
            </a:r>
            <a:r>
              <a:rPr lang="ru-RU" sz="1200" dirty="0"/>
              <a:t>  </a:t>
            </a:r>
            <a:r>
              <a:rPr lang="ru-RU" sz="1200" b="1" dirty="0"/>
              <a:t>Производственная логистика : учебник для СПО / Б. А. Аникин, Р. В. Серышев, В. А. Волочиенко. — Москва : Издательство Юрайт, 2024. — 454 с. — (Профессиональное образование). </a:t>
            </a:r>
            <a:endParaRPr lang="ru-RU" sz="1200" b="1" dirty="0" smtClean="0"/>
          </a:p>
          <a:p>
            <a:pPr algn="just"/>
            <a:endParaRPr lang="ru-RU" sz="1200" dirty="0"/>
          </a:p>
          <a:p>
            <a:pPr algn="just"/>
            <a:r>
              <a:rPr lang="ru-RU" sz="1200" dirty="0"/>
              <a:t>В учебнике раскрыты основные системы управления производством, маршрутная система управления, ситуационное управление в логистике производства, а также принципы и условия построения эффективной организации и управления материальными потоками производственного предприятия. Особое внимание уделено концепции логистического управления производственными системами, основам повышения организованности производства. Для закрепления изученного теоретического материала в учебнике представлен обширный методический комплекс: вопросы для самопроверки, практические задачи с примерами решения, варианты самостоятельных работ и курсового проекта.</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21516"/>
            <a:ext cx="2645256" cy="369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39752" y="3573016"/>
            <a:ext cx="6677808" cy="2492990"/>
          </a:xfrm>
          <a:prstGeom prst="rect">
            <a:avLst/>
          </a:prstGeom>
        </p:spPr>
        <p:txBody>
          <a:bodyPr wrap="square">
            <a:spAutoFit/>
          </a:bodyPr>
          <a:lstStyle/>
          <a:p>
            <a:pPr algn="just"/>
            <a:r>
              <a:rPr lang="ru-RU" sz="1200" b="1" dirty="0"/>
              <a:t>Маликова Т. Е.</a:t>
            </a:r>
            <a:r>
              <a:rPr lang="ru-RU" sz="1200" dirty="0"/>
              <a:t>  </a:t>
            </a:r>
            <a:r>
              <a:rPr lang="ru-RU" sz="1200" b="1" dirty="0"/>
              <a:t>Складская логистика : учебное пособие для СПО / Т. Е. Маликова. — Москва : Издательство Юрайт, 2024. — 149 с. — (Профессиональное образование). </a:t>
            </a:r>
            <a:endParaRPr lang="ru-RU" sz="1200" b="1" dirty="0" smtClean="0"/>
          </a:p>
          <a:p>
            <a:pPr algn="just"/>
            <a:endParaRPr lang="ru-RU" sz="1200" dirty="0"/>
          </a:p>
          <a:p>
            <a:pPr algn="just"/>
            <a:r>
              <a:rPr lang="ru-RU" sz="1200" dirty="0"/>
              <a:t>В настоящем курсе рассмотрены основные теоретические и практические вопросы применения принципов логистики в организации работы складов и складских терминалов, определена роль логистики в управлении внешними и внутренними складскими грузопотоками. Уделено внимание методическому обеспечению процесса принятия управленческих решений в организации складской деятельности, раскрыто содержание наиболее часто применяемых методов. Издание не перегружено сложными аналитическими методами и обобщает реальную практику применения складской логистики в производственной деятельности предприятий. </a:t>
            </a:r>
          </a:p>
        </p:txBody>
      </p:sp>
    </p:spTree>
    <p:extLst>
      <p:ext uri="{BB962C8B-B14F-4D97-AF65-F5344CB8AC3E}">
        <p14:creationId xmlns:p14="http://schemas.microsoft.com/office/powerpoint/2010/main" val="3177067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83768" y="152322"/>
            <a:ext cx="6624736" cy="1938992"/>
          </a:xfrm>
          <a:prstGeom prst="rect">
            <a:avLst/>
          </a:prstGeom>
        </p:spPr>
        <p:txBody>
          <a:bodyPr wrap="square">
            <a:spAutoFit/>
          </a:bodyPr>
          <a:lstStyle/>
          <a:p>
            <a:pPr algn="just"/>
            <a:r>
              <a:rPr lang="ru-RU" sz="1200" b="1" dirty="0"/>
              <a:t>Немова А</a:t>
            </a:r>
            <a:r>
              <a:rPr lang="ru-RU" sz="1200" b="1" dirty="0" smtClean="0"/>
              <a:t>. В</a:t>
            </a:r>
            <a:r>
              <a:rPr lang="ru-RU" sz="1200" b="1" dirty="0"/>
              <a:t>.</a:t>
            </a:r>
            <a:r>
              <a:rPr lang="ru-RU" sz="1200" dirty="0"/>
              <a:t> </a:t>
            </a:r>
            <a:r>
              <a:rPr lang="ru-RU" sz="1200" b="1" dirty="0"/>
              <a:t>Логистика : учебное пособие / А</a:t>
            </a:r>
            <a:r>
              <a:rPr lang="ru-RU" sz="1200" b="1" dirty="0" smtClean="0"/>
              <a:t>. В</a:t>
            </a:r>
            <a:r>
              <a:rPr lang="ru-RU" sz="1200" b="1" dirty="0"/>
              <a:t>. Немова, А</a:t>
            </a:r>
            <a:r>
              <a:rPr lang="ru-RU" sz="1200" b="1" dirty="0" smtClean="0"/>
              <a:t>. А</a:t>
            </a:r>
            <a:r>
              <a:rPr lang="ru-RU" sz="1200" b="1" dirty="0"/>
              <a:t>. Вазим, А</a:t>
            </a:r>
            <a:r>
              <a:rPr lang="ru-RU" sz="1200" b="1" dirty="0" smtClean="0"/>
              <a:t>. В</a:t>
            </a:r>
            <a:r>
              <a:rPr lang="ru-RU" sz="1200" b="1" dirty="0"/>
              <a:t>. Антошкина — Москва : КноРус, 2024. — 199 с. — (Среднее профессиональное образование). </a:t>
            </a:r>
            <a:endParaRPr lang="ru-RU" sz="1200" b="1" dirty="0" smtClean="0"/>
          </a:p>
          <a:p>
            <a:pPr algn="just"/>
            <a:endParaRPr lang="ru-RU" sz="1200" dirty="0"/>
          </a:p>
          <a:p>
            <a:pPr algn="just"/>
            <a:r>
              <a:rPr lang="ru-RU" sz="1200" dirty="0"/>
              <a:t>Цель пособия — формирование у студентов аналитического мышления и практических навыков управления материальными потоками, необходимых в практической работе экономиста-менеджера. В процессе изучения курса студенты должны уметь выявлять резервы повышения эффективности функционирования логистических систем предприятий, в том числе работающих в нефтегазовой отрасли.</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8" y="152322"/>
            <a:ext cx="2249512" cy="320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11760" y="3573016"/>
            <a:ext cx="6724116" cy="2677656"/>
          </a:xfrm>
          <a:prstGeom prst="rect">
            <a:avLst/>
          </a:prstGeom>
        </p:spPr>
        <p:txBody>
          <a:bodyPr wrap="square">
            <a:spAutoFit/>
          </a:bodyPr>
          <a:lstStyle/>
          <a:p>
            <a:pPr algn="just"/>
            <a:r>
              <a:rPr lang="ru-RU" sz="1200" b="1" dirty="0"/>
              <a:t>Логистика</a:t>
            </a:r>
            <a:r>
              <a:rPr lang="ru-RU" sz="1200" dirty="0"/>
              <a:t> </a:t>
            </a:r>
            <a:r>
              <a:rPr lang="ru-RU" sz="1200" b="1" dirty="0"/>
              <a:t>: учебник для СПО / В. В. Щербаков [и др.] ; под редакцией В. В. Щербакова. — 2-е изд., перераб. и доп. — Москва : Издательство Юрайт, 2024. — 252 с. — (Профессиональное образование). </a:t>
            </a:r>
            <a:endParaRPr lang="ru-RU" sz="1200" b="1" dirty="0" smtClean="0"/>
          </a:p>
          <a:p>
            <a:pPr algn="just"/>
            <a:endParaRPr lang="ru-RU" sz="1200" dirty="0" smtClean="0"/>
          </a:p>
          <a:p>
            <a:pPr algn="just"/>
            <a:r>
              <a:rPr lang="ru-RU" sz="1200" dirty="0"/>
              <a:t>В курсе освещаются базовые положения логистики как области экономических знаний и сферы экономической деятельности. Раскрываются ее кросс-функциональные и процессные особенности, обусловливающие содержание и интегративные формы взаимодействий субъектов экономики на принципах организации логистических систем. Содержание курса воплощает представление о логистике как цифровой профессии, отвечает требованиям российской системы среднего профессионального образования к реализации основных профессиональных образовательных программ с применением практико-ориентированного подхода. </a:t>
            </a:r>
          </a:p>
          <a:p>
            <a:pPr algn="just"/>
            <a:endParaRPr lang="ru-RU" sz="1200"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8" y="3212976"/>
            <a:ext cx="273630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98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0" y="846608"/>
            <a:ext cx="3125291" cy="474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43808" y="1556792"/>
            <a:ext cx="6192688" cy="2862322"/>
          </a:xfrm>
          <a:prstGeom prst="rect">
            <a:avLst/>
          </a:prstGeom>
        </p:spPr>
        <p:txBody>
          <a:bodyPr wrap="square">
            <a:spAutoFit/>
          </a:bodyPr>
          <a:lstStyle/>
          <a:p>
            <a:pPr algn="just"/>
            <a:r>
              <a:rPr lang="ru-RU" sz="1200" b="1" dirty="0" smtClean="0"/>
              <a:t>Богомолов</a:t>
            </a:r>
            <a:r>
              <a:rPr lang="ru-RU" sz="1200" b="1" i="1" dirty="0" smtClean="0"/>
              <a:t> </a:t>
            </a:r>
            <a:r>
              <a:rPr lang="ru-RU" sz="1200" b="1" i="1" dirty="0"/>
              <a:t>Н. В. </a:t>
            </a:r>
            <a:r>
              <a:rPr lang="ru-RU" sz="1200" b="1" dirty="0"/>
              <a:t> Математика. Задачи с решениями : учебное пособие для среднего профессионального образования / Н. В. Богомолов. — 2-е изд., испр. и доп. — Москва : Издательство Юрайт, </a:t>
            </a:r>
            <a:r>
              <a:rPr lang="ru-RU" sz="1200" b="1" dirty="0" smtClean="0"/>
              <a:t>2024.</a:t>
            </a:r>
            <a:r>
              <a:rPr lang="ru-RU" sz="1200" b="1" dirty="0"/>
              <a:t> — 755 с. — (Профессиональное образование). </a:t>
            </a:r>
            <a:endParaRPr lang="ru-RU" sz="1200" b="1" dirty="0" smtClean="0"/>
          </a:p>
          <a:p>
            <a:pPr algn="just"/>
            <a:endParaRPr lang="ru-RU" sz="1200" b="1" dirty="0"/>
          </a:p>
          <a:p>
            <a:pPr algn="just"/>
            <a:r>
              <a:rPr lang="ru-RU" sz="1200" dirty="0"/>
              <a:t>Пособие формирует компетенции учащихся в объеме, предусмотренном требованиями стандарта среднего (полного) общего образования по математике. При решении задач по математике многие учащиеся нуждаются в помощи. Подобного рода консультации и рекомендации при разъяснении приемов решения задач можно получить в данной книге. Настоящее пособие представляет собой руководство к решению задач из всех разделов программы по математике для направлений обучения, у которых математика является непрофильным предметом. Книга состоит из четырех разделов: «Задачи для повторения», «Алгебра и начала анализа», «Геометрия» и «Дополнительные главы». </a:t>
            </a:r>
          </a:p>
        </p:txBody>
      </p:sp>
    </p:spTree>
    <p:extLst>
      <p:ext uri="{BB962C8B-B14F-4D97-AF65-F5344CB8AC3E}">
        <p14:creationId xmlns:p14="http://schemas.microsoft.com/office/powerpoint/2010/main" val="2229375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16632"/>
            <a:ext cx="6647720" cy="2677656"/>
          </a:xfrm>
          <a:prstGeom prst="rect">
            <a:avLst/>
          </a:prstGeom>
        </p:spPr>
        <p:txBody>
          <a:bodyPr wrap="square">
            <a:spAutoFit/>
          </a:bodyPr>
          <a:lstStyle/>
          <a:p>
            <a:pPr algn="just"/>
            <a:r>
              <a:rPr lang="ru-RU" sz="1200" b="1" dirty="0" smtClean="0"/>
              <a:t>Лукинский В. С.</a:t>
            </a:r>
            <a:r>
              <a:rPr lang="ru-RU" sz="1200" dirty="0" smtClean="0"/>
              <a:t>  </a:t>
            </a:r>
            <a:r>
              <a:rPr lang="ru-RU" sz="1200" b="1" dirty="0" smtClean="0"/>
              <a:t>Логистика и управление цепями поставок : учебник и практикум для вузов / В. С. Лукинский, В. В. Лукинский, Н. Г. Плетнева. </a:t>
            </a:r>
            <a:r>
              <a:rPr lang="ru-RU" sz="1200" b="1" dirty="0"/>
              <a:t>— 2-е изд., перераб. и доп. — Москва : Издательство Юрайт, 2024. — 434 с.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и методологические положения логистики и управления цепями поставок, уделено внимание состоянию, тенденциям и перспективам развития логистики в нашей стране и за рубежом, приводятся примеры из практической деятельности отечественных и зарубежных компаний, иллюстрирующие применение теоретических положений логистики в бизнесе. Отдельные темы посвящены функциональным областям логистики, управлению запасами, складированию, транспортировке, вопросам управления логистическими процессами и цепями поставок, а также проектированию цепей поставок.</a:t>
            </a:r>
          </a:p>
        </p:txBody>
      </p:sp>
      <p:sp>
        <p:nvSpPr>
          <p:cNvPr id="6" name="Прямоугольник 5"/>
          <p:cNvSpPr/>
          <p:nvPr/>
        </p:nvSpPr>
        <p:spPr>
          <a:xfrm>
            <a:off x="2411760" y="3573016"/>
            <a:ext cx="6624736" cy="2862322"/>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2024. —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84" t="3193" r="9463" b="6341"/>
          <a:stretch/>
        </p:blipFill>
        <p:spPr bwMode="auto">
          <a:xfrm>
            <a:off x="107504" y="3429000"/>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Обложка книги ЛОГИСТИКА И УПРАВЛЕНИЕ ЦЕПЯМИ ПОСТАВОК  В. С. Лукинский,  В. В. Лукинский,  Н. Г. Плетне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2738"/>
            <a:ext cx="2664296" cy="36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144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32"/>
            <a:ext cx="2411760"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88640"/>
            <a:ext cx="6696744"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учебное пособие для СПО / Н. М. Запекина. — 2-е изд., перераб. и доп. — Москва : Издательство Юрайт, </a:t>
            </a:r>
            <a:r>
              <a:rPr lang="ru-RU" sz="1200" b="1" dirty="0" smtClean="0"/>
              <a:t>2024. </a:t>
            </a:r>
            <a:r>
              <a:rPr lang="ru-RU" sz="1200" b="1" dirty="0"/>
              <a:t>— 178 с.  — (Среднее профессиональное 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4"/>
            <a:ext cx="2456840" cy="36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20836" y="3569317"/>
            <a:ext cx="6552728" cy="2308324"/>
          </a:xfrm>
          <a:prstGeom prst="rect">
            <a:avLst/>
          </a:prstGeom>
        </p:spPr>
        <p:txBody>
          <a:bodyPr wrap="square">
            <a:spAutoFit/>
          </a:bodyPr>
          <a:lstStyle/>
          <a:p>
            <a:pPr algn="just"/>
            <a:r>
              <a:rPr lang="ru-RU" sz="1200" b="1" dirty="0"/>
              <a:t>Бобров В. И.</a:t>
            </a:r>
            <a:r>
              <a:rPr lang="ru-RU" sz="1200" dirty="0"/>
              <a:t> </a:t>
            </a:r>
            <a:r>
              <a:rPr lang="ru-RU" sz="1200" b="1" dirty="0"/>
              <a:t>Основы полиграфического производства : лакирование печатной продукции : учебное пособие для СПО / В. И. Бобров, Л. О. Горшкова. — 2-е изд., перераб. и доп. — Москва : Издательство Юрайт, 2024. — 261 с. — (Среднее профессиональное образование). </a:t>
            </a:r>
            <a:endParaRPr lang="ru-RU" sz="1200" b="1" dirty="0" smtClean="0"/>
          </a:p>
          <a:p>
            <a:pPr algn="just"/>
            <a:endParaRPr lang="ru-RU" sz="1200" dirty="0"/>
          </a:p>
          <a:p>
            <a:pPr algn="just"/>
            <a:r>
              <a:rPr lang="ru-RU" sz="1200" dirty="0"/>
              <a:t>В предлагаемом учебном пособии рассмотрены основные понятия и терминология в области технологии лакирования печатной продукции. Приведены подробные описания различных видов лакирования, используемых материалов, даны основы теории и практики лакирования. В книге рассказано о режимах лакирования, необходимом технологическом оборудовании, об используемых для лакирования инструментах. Также приведены методы оценки качества лакирования и способы исправить различные недостатки продукции. </a:t>
            </a:r>
          </a:p>
        </p:txBody>
      </p:sp>
    </p:spTree>
    <p:extLst>
      <p:ext uri="{BB962C8B-B14F-4D97-AF65-F5344CB8AC3E}">
        <p14:creationId xmlns:p14="http://schemas.microsoft.com/office/powerpoint/2010/main" val="2797989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68" y="116633"/>
            <a:ext cx="22301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3"/>
            <a:ext cx="6624736" cy="2308324"/>
          </a:xfrm>
          <a:prstGeom prst="rect">
            <a:avLst/>
          </a:prstGeom>
        </p:spPr>
        <p:txBody>
          <a:bodyPr wrap="square">
            <a:spAutoFit/>
          </a:bodyPr>
          <a:lstStyle/>
          <a:p>
            <a:pPr algn="just"/>
            <a:r>
              <a:rPr lang="ru-RU" sz="1200" b="1" dirty="0"/>
              <a:t>Черепахин, А. А. Материаловедение. : учебник / А. А. Черепахин, И. И. Колтунов, В. А. Кузнецов. — Москва : КноРус, 2023. — 237 с. — (Среднее профессиональное образование). </a:t>
            </a:r>
            <a:endParaRPr lang="ru-RU" sz="1200" b="1" dirty="0" smtClean="0"/>
          </a:p>
          <a:p>
            <a:pPr algn="just"/>
            <a:endParaRPr lang="ru-RU" sz="1200" dirty="0"/>
          </a:p>
          <a:p>
            <a:pPr algn="just"/>
            <a:r>
              <a:rPr lang="ru-RU" sz="1200" dirty="0"/>
              <a:t>Рассмотрены кристаллическое строение металла, процессы кристаллизации, пластической деформации и рекристаллизации. Изложены современные методы испытаний и критерии оценки конструктивной прочности материалов, определяющие надежность и долговечность изделий. Описаны фазы, образующиеся в сплавах, и диаграммы состояния, а также современные конструкционные материалы. Большое внимание уделено теории и технологии термической обработки. Даны практические рекомендации по выбору способа и режима термической и химико-термической обработки.</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0" y="3205371"/>
            <a:ext cx="2418864" cy="378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484543"/>
            <a:ext cx="6624736"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учебное пособие для СПО / Е. Ю. Сергеев. — Москва : Издательство Юрайт, 2024. — 227 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1909564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715532"/>
            <a:ext cx="7200800" cy="3416320"/>
          </a:xfrm>
          <a:prstGeom prst="rect">
            <a:avLst/>
          </a:prstGeom>
        </p:spPr>
        <p:txBody>
          <a:bodyPr wrap="square">
            <a:spAutoFit/>
          </a:bodyPr>
          <a:lstStyle/>
          <a:p>
            <a:pPr algn="ctr"/>
            <a:r>
              <a:rPr lang="ru-RU" sz="3600" b="1" dirty="0" smtClean="0"/>
              <a:t>   ПМ.03 </a:t>
            </a:r>
            <a:endParaRPr lang="ru-RU" sz="3600" b="1" dirty="0"/>
          </a:p>
          <a:p>
            <a:pPr algn="ctr"/>
            <a:r>
              <a:rPr lang="ru-RU" sz="3600" b="1" dirty="0"/>
              <a:t>КОНТРОЛЬ ТЕХНОЛОГИЧЕСКИХ ПРОЦЕССОВ ИЗГОТОВЛЕНИЯ РАЗЛИЧНЫХ ВИДОВ ПОЛИГРАФИЧЕСКОЙ ПРОДУКЦИИ</a:t>
            </a:r>
            <a:endParaRPr lang="ru-RU" sz="3600" dirty="0"/>
          </a:p>
        </p:txBody>
      </p:sp>
    </p:spTree>
    <p:extLst>
      <p:ext uri="{BB962C8B-B14F-4D97-AF65-F5344CB8AC3E}">
        <p14:creationId xmlns:p14="http://schemas.microsoft.com/office/powerpoint/2010/main" val="3960579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9" y="-148010"/>
            <a:ext cx="2697911" cy="379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195736" y="116632"/>
            <a:ext cx="6768752" cy="1384995"/>
          </a:xfrm>
          <a:prstGeom prst="rect">
            <a:avLst/>
          </a:prstGeom>
        </p:spPr>
        <p:txBody>
          <a:bodyPr wrap="square">
            <a:spAutoFit/>
          </a:bodyPr>
          <a:lstStyle/>
          <a:p>
            <a:pPr algn="just"/>
            <a:r>
              <a:rPr lang="ru-RU" sz="1200" b="1" dirty="0"/>
              <a:t>Корнилов И. К. </a:t>
            </a:r>
            <a:r>
              <a:rPr lang="ru-RU" sz="1200" dirty="0"/>
              <a:t> </a:t>
            </a:r>
            <a:r>
              <a:rPr lang="ru-RU" sz="1200" b="1" dirty="0"/>
              <a:t>Проектирование и контроль полиграфической продукции : учебник  / И. К. Корнилов. — Москва : Издательство Юрайт, 2024. — 113 с. </a:t>
            </a:r>
            <a:endParaRPr lang="en-US" sz="1200" b="1" dirty="0" smtClean="0"/>
          </a:p>
          <a:p>
            <a:pPr algn="just"/>
            <a:endParaRPr lang="en-US" sz="1200" dirty="0"/>
          </a:p>
          <a:p>
            <a:pPr algn="just"/>
            <a:r>
              <a:rPr lang="ru-RU" sz="1200" dirty="0"/>
              <a:t>Рассматриваются основные вопросы, связанные с проектированием и контролем полиграфической продукции: системный подход при проектировании изданий, оценка и методы контроля качества продукции, анализ эффективности производства, конструктивные особенности различных изданий.</a:t>
            </a:r>
          </a:p>
        </p:txBody>
      </p:sp>
      <p:sp>
        <p:nvSpPr>
          <p:cNvPr id="8" name="Прямоугольник 7"/>
          <p:cNvSpPr/>
          <p:nvPr/>
        </p:nvSpPr>
        <p:spPr>
          <a:xfrm>
            <a:off x="2286000" y="3573016"/>
            <a:ext cx="6750496"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2024. —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884" t="3193" r="9463" b="6341"/>
          <a:stretch/>
        </p:blipFill>
        <p:spPr bwMode="auto">
          <a:xfrm>
            <a:off x="79178" y="3429000"/>
            <a:ext cx="211655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99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42875"/>
            <a:ext cx="2664296" cy="3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94402" y="188640"/>
            <a:ext cx="6750496" cy="2308324"/>
          </a:xfrm>
          <a:prstGeom prst="rect">
            <a:avLst/>
          </a:prstGeom>
        </p:spPr>
        <p:txBody>
          <a:bodyPr wrap="square">
            <a:spAutoFit/>
          </a:bodyPr>
          <a:lstStyle/>
          <a:p>
            <a:pPr algn="just"/>
            <a:r>
              <a:rPr lang="ru-RU" sz="1200" b="1" dirty="0"/>
              <a:t>Лифиц И. М.</a:t>
            </a:r>
            <a:r>
              <a:rPr lang="ru-RU" sz="1200" dirty="0"/>
              <a:t>  </a:t>
            </a:r>
            <a:r>
              <a:rPr lang="ru-RU" sz="1200" b="1" dirty="0"/>
              <a:t>Стандартизация, метрология и подтверждение соответствия : учебник и практикум для СПО / И. М. Лифиц. — 15-е изд., перераб. и доп. — Москва : Издательство Юрайт, 2024. — 462 с. — (Профессиональное образование). </a:t>
            </a:r>
            <a:endParaRPr lang="en-US" sz="1200" b="1" dirty="0" smtClean="0"/>
          </a:p>
          <a:p>
            <a:pPr algn="just"/>
            <a:endParaRPr lang="en-US" sz="1200" dirty="0"/>
          </a:p>
          <a:p>
            <a:pPr algn="just"/>
            <a:r>
              <a:rPr lang="ru-RU" sz="1200" dirty="0"/>
              <a:t>В курсе рассматриваются актуальные вопросы современного состояния, проблем и направлений совершенствования стандартизации, метрологии и подтверждения соответствия. Согласно утвержденной программе по дисциплине «Стандартизация, метрология и подтверждение соответствия» раскрываются положения программного материала, которые подкреплены многочисленными примерами, связанными с основными объектами коммерческой деятельности — товарами и услугами. Особое место в курсе занимают многочисленные иллюстрации, позволяющие легче освоить теоретический материал.</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72" y="3314700"/>
            <a:ext cx="2633439"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610709"/>
            <a:ext cx="6750496" cy="1938992"/>
          </a:xfrm>
          <a:prstGeom prst="rect">
            <a:avLst/>
          </a:prstGeom>
        </p:spPr>
        <p:txBody>
          <a:bodyPr wrap="square">
            <a:spAutoFit/>
          </a:bodyPr>
          <a:lstStyle/>
          <a:p>
            <a:pPr algn="just"/>
            <a:r>
              <a:rPr lang="ru-RU" sz="1200" b="1" dirty="0"/>
              <a:t>Сергеев А. Г.  Метрология : учебник и практикум для СПО / А. Г. Сергеев. — 4-е изд., перераб. и доп. — Москва : Издательство Юрайт, 2024. — 391 с. — (Профессиональное образование). </a:t>
            </a:r>
            <a:endParaRPr lang="en-US" sz="1200" b="1" dirty="0" smtClean="0"/>
          </a:p>
          <a:p>
            <a:pPr algn="just"/>
            <a:endParaRPr lang="en-US" sz="1200" dirty="0"/>
          </a:p>
          <a:p>
            <a:pPr algn="just"/>
            <a:r>
              <a:rPr lang="ru-RU" sz="1200" dirty="0"/>
              <a:t>В курсе изложены научно-технические, нормативно-методические и организационные основы метрологии продукции и услуг. Раскрыты характеристики средств измерений, принципы техники измерений, методы достижения единства измерений и метрологического обеспечения с учетом современных требований стандартизации. Приведено большое число примеров и справочных данных в виде таблиц и диаграмм.</a:t>
            </a:r>
          </a:p>
        </p:txBody>
      </p:sp>
    </p:spTree>
    <p:extLst>
      <p:ext uri="{BB962C8B-B14F-4D97-AF65-F5344CB8AC3E}">
        <p14:creationId xmlns:p14="http://schemas.microsoft.com/office/powerpoint/2010/main" val="3955080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4300"/>
            <a:ext cx="2664296" cy="390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20281"/>
            <a:ext cx="6750496" cy="1938992"/>
          </a:xfrm>
          <a:prstGeom prst="rect">
            <a:avLst/>
          </a:prstGeom>
        </p:spPr>
        <p:txBody>
          <a:bodyPr wrap="square">
            <a:spAutoFit/>
          </a:bodyPr>
          <a:lstStyle/>
          <a:p>
            <a:pPr algn="just"/>
            <a:r>
              <a:rPr lang="ru-RU" sz="1200" b="1" dirty="0"/>
              <a:t>Горбашко Е. А.</a:t>
            </a:r>
            <a:r>
              <a:rPr lang="ru-RU" sz="1200" dirty="0"/>
              <a:t>  </a:t>
            </a:r>
            <a:r>
              <a:rPr lang="ru-RU" sz="1200" b="1" dirty="0"/>
              <a:t>Управление качеством : учебник для СПО / Е. А. Горбашко. — 5-е изд., перераб. и доп. — Москва : Издательство Юрайт, 2024. — 427 с. — (Профессиональное образование). </a:t>
            </a:r>
            <a:endParaRPr lang="en-US" sz="1200" b="1" dirty="0" smtClean="0"/>
          </a:p>
          <a:p>
            <a:pPr algn="just"/>
            <a:endParaRPr lang="en-US" sz="1200" dirty="0"/>
          </a:p>
          <a:p>
            <a:pPr algn="just"/>
            <a:r>
              <a:rPr lang="ru-RU" sz="1200" dirty="0"/>
              <a:t>В курсе рассматриваются основные функции и методы управления качеством. Особое внимание в курсе уделено взаимосвязи качества и конкурентоспособности, организационно-экономическим основам квалиметрии, управлению качеством на предприятии, организационно-экономическим условиям обеспечения качества. Курс включает дополнительный практический материал, размещенный на сайте urait.ru. </a:t>
            </a:r>
          </a:p>
        </p:txBody>
      </p:sp>
      <p:sp>
        <p:nvSpPr>
          <p:cNvPr id="11" name="Прямоугольник 10"/>
          <p:cNvSpPr/>
          <p:nvPr/>
        </p:nvSpPr>
        <p:spPr>
          <a:xfrm>
            <a:off x="2274068" y="3746925"/>
            <a:ext cx="6768753"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2024. </a:t>
            </a:r>
            <a:r>
              <a:rPr lang="ru-RU" sz="1200" b="1" dirty="0"/>
              <a:t>— </a:t>
            </a:r>
            <a:r>
              <a:rPr lang="ru-RU" sz="1200" b="1" dirty="0" smtClean="0"/>
              <a:t>497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2" y="3501008"/>
            <a:ext cx="2341563" cy="349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698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32"/>
            <a:ext cx="2411760"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9752" y="188640"/>
            <a:ext cx="6696744"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учебное пособие для СПО / Н. М. Запекина. — 2-е изд., перераб. и доп. — Москва : Издательство Юрайт, </a:t>
            </a:r>
            <a:r>
              <a:rPr lang="ru-RU" sz="1200" b="1" dirty="0" smtClean="0"/>
              <a:t>2024. </a:t>
            </a:r>
            <a:r>
              <a:rPr lang="ru-RU" sz="1200" b="1" dirty="0"/>
              <a:t>— 178 с.  — (Среднее профессиональное 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0" y="3205371"/>
            <a:ext cx="2418864" cy="378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484543"/>
            <a:ext cx="6624736"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учебное пособие для СПО / Е. Ю. Сергеев. — Москва : Издательство Юрайт, 2024. — 227 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638778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830" y="1052736"/>
            <a:ext cx="8352928" cy="3970318"/>
          </a:xfrm>
          <a:prstGeom prst="rect">
            <a:avLst/>
          </a:prstGeom>
        </p:spPr>
        <p:txBody>
          <a:bodyPr wrap="square">
            <a:spAutoFit/>
          </a:bodyPr>
          <a:lstStyle/>
          <a:p>
            <a:pPr algn="ctr"/>
            <a:r>
              <a:rPr lang="ru-RU" sz="3600" b="1" dirty="0" smtClean="0"/>
              <a:t>ПМ.04</a:t>
            </a:r>
            <a:endParaRPr lang="ru-RU" sz="3600" b="1" dirty="0" smtClean="0"/>
          </a:p>
          <a:p>
            <a:pPr algn="ctr"/>
            <a:r>
              <a:rPr lang="ru-RU" sz="3600" b="1" dirty="0"/>
              <a:t>ОРГАНИЗАЦИЯ ТЕХНОЛОГИЧЕСКОГО СОПРОВОЖДЕНИЯ ЗАКАЗА В ПРОИЗВОДСТВЕННОМ ЦИКЛЕ ИЗГОТОВЛЕНИЯ РАЗЛИЧНЫХ ВИДОВ ПОЛИГРАФИЧЕСКОЙ ПРОДУКЦИИ</a:t>
            </a:r>
          </a:p>
        </p:txBody>
      </p:sp>
    </p:spTree>
    <p:extLst>
      <p:ext uri="{BB962C8B-B14F-4D97-AF65-F5344CB8AC3E}">
        <p14:creationId xmlns:p14="http://schemas.microsoft.com/office/powerpoint/2010/main" val="2387153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55900"/>
            <a:ext cx="6761758" cy="2123658"/>
          </a:xfrm>
          <a:prstGeom prst="rect">
            <a:avLst/>
          </a:prstGeom>
        </p:spPr>
        <p:txBody>
          <a:bodyPr wrap="square">
            <a:spAutoFit/>
          </a:bodyPr>
          <a:lstStyle/>
          <a:p>
            <a:pPr algn="just"/>
            <a:r>
              <a:rPr lang="ru-RU" sz="1200" b="1" dirty="0"/>
              <a:t>Организация производства</a:t>
            </a:r>
            <a:r>
              <a:rPr lang="ru-RU" sz="1200" dirty="0"/>
              <a:t> </a:t>
            </a:r>
            <a:r>
              <a:rPr lang="ru-RU" sz="1200" b="1" dirty="0"/>
              <a:t>: учебник и практикум для СПО / Л. С. Леонтьева [и др.] ; под редакцией Л. С. Леонтьевой, В. И. Кузнецова. — Москва : Издательство Юрайт, 2024. — 279 с. — (Профессиональное образование). </a:t>
            </a:r>
            <a:endParaRPr lang="ru-RU" sz="1200" b="1" dirty="0" smtClean="0"/>
          </a:p>
          <a:p>
            <a:pPr algn="just"/>
            <a:endParaRPr lang="ru-RU" sz="1200" dirty="0"/>
          </a:p>
          <a:p>
            <a:pPr algn="just"/>
            <a:r>
              <a:rPr lang="ru-RU" sz="1200" dirty="0"/>
              <a:t>Цель курса дать будущему организатору производства знания, которые позволят ему верно формулировать и решать задачи по реализации своих профессиональных функций, добиваться успехов в организационной, планово-экономической, проектно-аналитической и производственной деятельности и в результате стать высококлассным специалистом в своей профессиональной области. В курсе представлена современная теория производственного менеджмента.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664296" cy="375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84984"/>
            <a:ext cx="2736304" cy="376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2315145" y="3586278"/>
            <a:ext cx="6750496" cy="2492990"/>
          </a:xfrm>
          <a:prstGeom prst="rect">
            <a:avLst/>
          </a:prstGeom>
        </p:spPr>
        <p:txBody>
          <a:bodyPr wrap="square">
            <a:spAutoFit/>
          </a:bodyPr>
          <a:lstStyle/>
          <a:p>
            <a:pPr algn="just"/>
            <a:r>
              <a:rPr lang="ru-RU" sz="1200" b="1" dirty="0"/>
              <a:t>Организация производства</a:t>
            </a:r>
            <a:r>
              <a:rPr lang="ru-RU" sz="1200" dirty="0"/>
              <a:t> : </a:t>
            </a:r>
            <a:r>
              <a:rPr lang="ru-RU" sz="1200" b="1" dirty="0"/>
              <a:t>учебник для СПО / И. Н. Иванов [и др.] ; под редакцией И. Н. Иванова. — 2-е изд. — Москва : Издательство Юрайт, 2024. — 546 с. — (Профессиональное образование). </a:t>
            </a:r>
            <a:endParaRPr lang="ru-RU" sz="1200" b="1" dirty="0" smtClean="0"/>
          </a:p>
          <a:p>
            <a:pPr algn="just"/>
            <a:endParaRPr lang="ru-RU" sz="1200" dirty="0"/>
          </a:p>
          <a:p>
            <a:pPr algn="just"/>
            <a:r>
              <a:rPr lang="ru-RU" sz="1200" dirty="0"/>
              <a:t>Учебный курс содержит материалы, дающие комплексное представление о производственном менеджменте предприятия. Освещены теоретические и практические аспекты организации и управления производством, регламентации протекания производственных процессов. Рассмотрены особенности производственного планирования, управления материальными потоками и инновациями на предприятии, обеспечения его конкурентоспособности. Даны основы управления трудовыми ресурсами, организации труда и заработной платы. Представлена методика оценки результатов производственно-хозяйственной деятельности предприятия. </a:t>
            </a:r>
          </a:p>
        </p:txBody>
      </p:sp>
    </p:spTree>
    <p:extLst>
      <p:ext uri="{BB962C8B-B14F-4D97-AF65-F5344CB8AC3E}">
        <p14:creationId xmlns:p14="http://schemas.microsoft.com/office/powerpoint/2010/main" val="2182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7638" y="2780928"/>
            <a:ext cx="8688724" cy="584775"/>
          </a:xfrm>
          <a:prstGeom prst="rect">
            <a:avLst/>
          </a:prstGeom>
        </p:spPr>
        <p:txBody>
          <a:bodyPr wrap="square">
            <a:spAutoFit/>
          </a:bodyPr>
          <a:lstStyle/>
          <a:p>
            <a:r>
              <a:rPr lang="ru-RU" sz="3200" b="1" dirty="0" smtClean="0">
                <a:solidFill>
                  <a:prstClr val="white"/>
                </a:solidFill>
              </a:rPr>
              <a:t>ОП.02 ОСНОВЫ ТЕХНИЧЕСКОЙ МЕХАНИКИ</a:t>
            </a:r>
            <a:endParaRPr lang="ru-RU" dirty="0"/>
          </a:p>
        </p:txBody>
      </p:sp>
    </p:spTree>
    <p:extLst>
      <p:ext uri="{BB962C8B-B14F-4D97-AF65-F5344CB8AC3E}">
        <p14:creationId xmlns:p14="http://schemas.microsoft.com/office/powerpoint/2010/main" val="69802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04" y="-99392"/>
            <a:ext cx="261896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77417" y="152649"/>
            <a:ext cx="6750496" cy="2862322"/>
          </a:xfrm>
          <a:prstGeom prst="rect">
            <a:avLst/>
          </a:prstGeom>
        </p:spPr>
        <p:txBody>
          <a:bodyPr wrap="square">
            <a:spAutoFit/>
          </a:bodyPr>
          <a:lstStyle/>
          <a:p>
            <a:pPr algn="just"/>
            <a:r>
              <a:rPr lang="ru-RU" sz="1200" b="1" dirty="0"/>
              <a:t>Организация производства. Практический курс</a:t>
            </a:r>
            <a:r>
              <a:rPr lang="ru-RU" sz="1200" dirty="0"/>
              <a:t> : </a:t>
            </a:r>
            <a:r>
              <a:rPr lang="ru-RU" sz="1200" b="1" dirty="0"/>
              <a:t>учебное пособие для СПО / И. Н. Иванов [и др.] ; под общей редакцией И. Н. Иванова. — Москва : Издательство Юрайт, 2024. — 334 с. — (Профессиональное образование). </a:t>
            </a:r>
            <a:endParaRPr lang="ru-RU" sz="1200" b="1" dirty="0" smtClean="0"/>
          </a:p>
          <a:p>
            <a:pPr algn="just"/>
            <a:endParaRPr lang="ru-RU" sz="1200" dirty="0"/>
          </a:p>
          <a:p>
            <a:pPr algn="just"/>
            <a:r>
              <a:rPr lang="ru-RU" sz="1200" dirty="0" smtClean="0"/>
              <a:t>Учебное </a:t>
            </a:r>
            <a:r>
              <a:rPr lang="ru-RU" sz="1200" dirty="0"/>
              <a:t>пособие предназначено для практического закрепления теоретических положений по организации, планированию и управлению производством и трудовыми ресурсами, управлению качеством, логистическими процессами и инновациями, анализу результатов производственно-хозяйственной деятельности предприятия. Каждая глава практикума включает вопросы и задания для самопроверки, тестовые задания, темы рефератов и докладов. В большинстве глав рассматриваются конкретные производственные ситуации, приводятся примеры практических задач с решениями и ответами, что позволяет в полной мере освоить теоретический материал, научиться анализировать процессы, сопровождающие производственную деятельность предприятия, овладеть практическими управленческими навыками.</a:t>
            </a:r>
          </a:p>
        </p:txBody>
      </p:sp>
      <p:sp>
        <p:nvSpPr>
          <p:cNvPr id="11" name="Прямоугольник 10"/>
          <p:cNvSpPr/>
          <p:nvPr/>
        </p:nvSpPr>
        <p:spPr>
          <a:xfrm>
            <a:off x="2277417" y="3685731"/>
            <a:ext cx="6750496"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2024. </a:t>
            </a:r>
            <a:r>
              <a:rPr lang="ru-RU" sz="1200" b="1" dirty="0"/>
              <a:t>— </a:t>
            </a:r>
            <a:r>
              <a:rPr lang="ru-RU" sz="1200" b="1" dirty="0" smtClean="0"/>
              <a:t>497</a:t>
            </a:r>
            <a:r>
              <a:rPr lang="ru-RU" sz="1200" b="1" dirty="0" smtClean="0"/>
              <a:t>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0" y="3501008"/>
            <a:ext cx="2268537"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573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83768" y="116632"/>
            <a:ext cx="6552728" cy="2308324"/>
          </a:xfrm>
          <a:prstGeom prst="rect">
            <a:avLst/>
          </a:prstGeom>
        </p:spPr>
        <p:txBody>
          <a:bodyPr wrap="square">
            <a:spAutoFit/>
          </a:bodyPr>
          <a:lstStyle/>
          <a:p>
            <a:pPr algn="just"/>
            <a:r>
              <a:rPr lang="ru-RU" sz="1200" b="1" dirty="0"/>
              <a:t>Зельдович Б. З.  Управленческие решения в полиграфии : учебное пособие для вузов / Б. З. Зельдович, Н. М. Сперанская. — 2-е изд., испр. и доп. — Москва : Издательство Юрайт, 2024. — 201 с</a:t>
            </a:r>
            <a:r>
              <a:rPr lang="ru-RU" sz="1200" b="1" dirty="0" smtClean="0"/>
              <a:t>.</a:t>
            </a:r>
          </a:p>
          <a:p>
            <a:pPr algn="just"/>
            <a:endParaRPr lang="ru-RU" sz="1200" dirty="0"/>
          </a:p>
          <a:p>
            <a:pPr algn="just"/>
            <a:r>
              <a:rPr lang="ru-RU" sz="1200" dirty="0"/>
              <a:t>Учебное пособие рассматривает процесс разработки управленческого решения. Особенностью данного пособия является отражение роли креативности при разработке и принятии управленческого решения, учет условий риска и неопределенности. В пособии указаны факторы, влияющие на эффективность управленческих решений, рассмотрены основные причины невыполнения управленческих решений, в частности сопротивление подчиненных, подчеркивается необходимость психологической работы с подчиненными при реализации новых управленческих решений.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578"/>
            <a:ext cx="2483768" cy="366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55248"/>
            <a:ext cx="2736304" cy="375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57490" y="3429000"/>
            <a:ext cx="6579006" cy="2308324"/>
          </a:xfrm>
          <a:prstGeom prst="rect">
            <a:avLst/>
          </a:prstGeom>
        </p:spPr>
        <p:txBody>
          <a:bodyPr wrap="square">
            <a:spAutoFit/>
          </a:bodyPr>
          <a:lstStyle/>
          <a:p>
            <a:pPr algn="just"/>
            <a:r>
              <a:rPr lang="ru-RU" sz="1200" b="1" dirty="0"/>
              <a:t>Пашкова И. В.</a:t>
            </a:r>
            <a:r>
              <a:rPr lang="ru-RU" sz="1200" dirty="0"/>
              <a:t>  </a:t>
            </a:r>
            <a:r>
              <a:rPr lang="ru-RU" sz="1200" b="1" dirty="0"/>
              <a:t>Проектирование : проектирование упаковки и малых форм полиграфии : учебное пособие / И. В. Пашкова. — 2-е изд. — Москва : Издательство Юрайт, 2024. — 179 с</a:t>
            </a:r>
            <a:r>
              <a:rPr lang="ru-RU" sz="1200" b="1" dirty="0" smtClean="0"/>
              <a:t>.</a:t>
            </a:r>
          </a:p>
          <a:p>
            <a:pPr algn="just"/>
            <a:endParaRPr lang="ru-RU" sz="1200" dirty="0"/>
          </a:p>
          <a:p>
            <a:pPr algn="just"/>
            <a:r>
              <a:rPr lang="ru-RU" sz="1200" dirty="0"/>
              <a:t>Учебное наглядное пособие направлено на формирование знаний об особенностях проектирования таких объектов графического дизайна, как этикетка, упаковка, открытка, календарь. Оно включает теоретические и практические материалы об особенностях объектов проектирования в графическом дизайне. В качестве иллюстративного материала используются работы художников-графиков, дизайнеров и студентов кафедры дизайна КемГИК. Цветной вариант издания представлен в Электронной библиотечной системе «Юрайт» (biblio-online.ru). </a:t>
            </a:r>
          </a:p>
        </p:txBody>
      </p:sp>
    </p:spTree>
    <p:extLst>
      <p:ext uri="{BB962C8B-B14F-4D97-AF65-F5344CB8AC3E}">
        <p14:creationId xmlns:p14="http://schemas.microsoft.com/office/powerpoint/2010/main" val="2812652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5392" y="116632"/>
            <a:ext cx="6908608"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2024. —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84" t="3193" r="9463" b="6341"/>
          <a:stretch/>
        </p:blipFill>
        <p:spPr bwMode="auto">
          <a:xfrm>
            <a:off x="28326" y="44624"/>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7968" y="3609740"/>
            <a:ext cx="6856600" cy="1938992"/>
          </a:xfrm>
          <a:prstGeom prst="rect">
            <a:avLst/>
          </a:prstGeom>
        </p:spPr>
        <p:txBody>
          <a:bodyPr wrap="square">
            <a:spAutoFit/>
          </a:bodyPr>
          <a:lstStyle/>
          <a:p>
            <a:pPr algn="just"/>
            <a:r>
              <a:rPr lang="ru-RU" sz="1200" b="1" dirty="0"/>
              <a:t>Усатая Т. В. Дизайн упаковки : учебник / Т. В. Усатая, Л. В. Дерябина. — Москва : ИЦ Академия, 2020. — 288[8] с. : ил., цв.ил. — (Профессиональное образование</a:t>
            </a:r>
            <a:r>
              <a:rPr lang="ru-RU" sz="1200" b="1" dirty="0" smtClean="0"/>
              <a:t>). </a:t>
            </a:r>
          </a:p>
          <a:p>
            <a:pPr algn="just"/>
            <a:endParaRPr lang="ru-RU" sz="1200" b="1" dirty="0"/>
          </a:p>
          <a:p>
            <a:pPr algn="just"/>
            <a:r>
              <a:rPr lang="ru-RU" sz="1200" dirty="0" smtClean="0"/>
              <a:t>Даны </a:t>
            </a:r>
            <a:r>
              <a:rPr lang="ru-RU" sz="1200" dirty="0"/>
              <a:t>основы инженерной графики, что позволяет студентам освоить техническую сторону подготовки макета упаковки и проектной документации в целом в соответствии с требованиями ГОСТов ЕСКД. Рассмотрены темы, связанные с дизайн-проектированием упаковки, эстетическими и потребительскими свойствами упаковки, историей упаковки и современными тенденциями проектирования упаковки. Уделено внимание вопросам трехмерного моделирования и фотореалистичного представления упаковки в программе Autodesk 3ds Max</a:t>
            </a:r>
            <a:r>
              <a:rPr lang="ru-RU" sz="1200" dirty="0" smtClean="0"/>
              <a:t>.</a:t>
            </a:r>
            <a:endParaRPr lang="ru-RU" sz="1200" dirty="0"/>
          </a:p>
        </p:txBody>
      </p:sp>
      <p:pic>
        <p:nvPicPr>
          <p:cNvPr id="5" name="Picture 2" descr="https://img-gorod.ru/27/866/2786674_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0" y="3609740"/>
            <a:ext cx="2101052" cy="313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15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503"/>
            <a:ext cx="2456840" cy="36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84832" y="162286"/>
            <a:ext cx="6759168" cy="1754326"/>
          </a:xfrm>
          <a:prstGeom prst="rect">
            <a:avLst/>
          </a:prstGeom>
        </p:spPr>
        <p:txBody>
          <a:bodyPr wrap="square">
            <a:spAutoFit/>
          </a:bodyPr>
          <a:lstStyle/>
          <a:p>
            <a:pPr algn="just"/>
            <a:r>
              <a:rPr lang="ru-RU" sz="1200" b="1" dirty="0"/>
              <a:t>Бобров В. И.</a:t>
            </a:r>
            <a:r>
              <a:rPr lang="ru-RU" sz="1200" dirty="0"/>
              <a:t>  </a:t>
            </a:r>
            <a:r>
              <a:rPr lang="ru-RU" sz="1200" b="1" dirty="0"/>
              <a:t>Отделка полиграфической продукции : учебник для среднего профессионального образования / В. И. Бобров. — 2-е изд., перераб. и доп. — Москва : Издательство Юрайт, 2024. — 625 с. — (Профессиональное образование). </a:t>
            </a:r>
            <a:endParaRPr lang="ru-RU" sz="1200" b="1" dirty="0" smtClean="0"/>
          </a:p>
          <a:p>
            <a:pPr algn="just"/>
            <a:endParaRPr lang="ru-RU" sz="1200" dirty="0"/>
          </a:p>
          <a:p>
            <a:pPr algn="just"/>
            <a:r>
              <a:rPr lang="ru-RU" sz="1200" dirty="0" smtClean="0"/>
              <a:t>В </a:t>
            </a:r>
            <a:r>
              <a:rPr lang="ru-RU" sz="1200" dirty="0"/>
              <a:t>курсе приведены основные понятия и терминология в области технологии отделочных процессов на полиграфических и упаковочных материалах. Рассмотрены теоретические и практические способы отделки продукции, виды отделочных операций, материалы, технологическое оборудование и оснастка, применяемые на производстве. </a:t>
            </a:r>
          </a:p>
        </p:txBody>
      </p:sp>
      <p:sp>
        <p:nvSpPr>
          <p:cNvPr id="4" name="Прямоугольник 3"/>
          <p:cNvSpPr/>
          <p:nvPr/>
        </p:nvSpPr>
        <p:spPr>
          <a:xfrm>
            <a:off x="2384832" y="3618103"/>
            <a:ext cx="6759168" cy="1200329"/>
          </a:xfrm>
          <a:prstGeom prst="rect">
            <a:avLst/>
          </a:prstGeom>
        </p:spPr>
        <p:txBody>
          <a:bodyPr wrap="square">
            <a:spAutoFit/>
          </a:bodyPr>
          <a:lstStyle/>
          <a:p>
            <a:pPr algn="just"/>
            <a:r>
              <a:rPr lang="ru-RU" sz="1200" b="1" dirty="0"/>
              <a:t>Пантюхина Е. В.</a:t>
            </a:r>
            <a:r>
              <a:rPr lang="ru-RU" sz="1200" dirty="0"/>
              <a:t> </a:t>
            </a:r>
            <a:r>
              <a:rPr lang="ru-RU" sz="1200" b="1" dirty="0"/>
              <a:t>Современные технологии печати на упаковочных материалах : учебник / Е. В. Пантюхина, О. В. Пантюхин. — Тула : ТулГУ, 2021. — 324 с. </a:t>
            </a:r>
            <a:endParaRPr lang="ru-RU" sz="1200" b="1" dirty="0" smtClean="0"/>
          </a:p>
          <a:p>
            <a:pPr algn="just"/>
            <a:endParaRPr lang="ru-RU" sz="1200" dirty="0"/>
          </a:p>
          <a:p>
            <a:pPr algn="just"/>
            <a:r>
              <a:rPr lang="ru-RU" sz="1200" dirty="0"/>
              <a:t>Рассматриваются основные сведения в области современных технологий печати на различных видах упаковочных материалов, приводятся основные виды печати и их особенности, а также факторы и параметры, влияющие на качество печати. </a:t>
            </a:r>
          </a:p>
        </p:txBody>
      </p:sp>
      <p:pic>
        <p:nvPicPr>
          <p:cNvPr id="6" name="Рисунок 5" descr="C:\Users\ws-lib-01\AppData\Local\Microsoft\Windows\INetCache\Content.Word\deeb2577b41522e076f3a091d5a52236d4fe3332f4cc604ee79f27debe6644d7.jpg"/>
          <p:cNvPicPr/>
          <p:nvPr/>
        </p:nvPicPr>
        <p:blipFill>
          <a:blip r:embed="rId3">
            <a:extLst>
              <a:ext uri="{28A0092B-C50C-407E-A947-70E740481C1C}">
                <a14:useLocalDpi xmlns:a14="http://schemas.microsoft.com/office/drawing/2010/main" val="0"/>
              </a:ext>
            </a:extLst>
          </a:blip>
          <a:srcRect/>
          <a:stretch>
            <a:fillRect/>
          </a:stretch>
        </p:blipFill>
        <p:spPr bwMode="auto">
          <a:xfrm>
            <a:off x="119787" y="3573241"/>
            <a:ext cx="2265045" cy="3201670"/>
          </a:xfrm>
          <a:prstGeom prst="rect">
            <a:avLst/>
          </a:prstGeom>
          <a:noFill/>
          <a:ln>
            <a:noFill/>
          </a:ln>
        </p:spPr>
      </p:pic>
    </p:spTree>
    <p:extLst>
      <p:ext uri="{BB962C8B-B14F-4D97-AF65-F5344CB8AC3E}">
        <p14:creationId xmlns:p14="http://schemas.microsoft.com/office/powerpoint/2010/main" val="1113453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4" y="116633"/>
            <a:ext cx="2233806" cy="319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28910" y="64264"/>
            <a:ext cx="6715090" cy="1754326"/>
          </a:xfrm>
          <a:prstGeom prst="rect">
            <a:avLst/>
          </a:prstGeom>
        </p:spPr>
        <p:txBody>
          <a:bodyPr wrap="square">
            <a:spAutoFit/>
          </a:bodyPr>
          <a:lstStyle/>
          <a:p>
            <a:pPr algn="just"/>
            <a:r>
              <a:rPr lang="ru-RU" sz="1200" b="1" dirty="0"/>
              <a:t>Сухоруков Д. В.</a:t>
            </a:r>
            <a:r>
              <a:rPr lang="ru-RU" sz="1200" dirty="0"/>
              <a:t> </a:t>
            </a:r>
            <a:r>
              <a:rPr lang="ru-RU" sz="1200" b="1" dirty="0"/>
              <a:t>Технологическое оборудование и оснастка упаковочного производства : учебное пособие / Д. В. Сухоруков, Д. М. Бородулин. — Кемерово : КемГУ, 2022. — 93 с. </a:t>
            </a:r>
            <a:endParaRPr lang="ru-RU" sz="1200" b="1" dirty="0" smtClean="0"/>
          </a:p>
          <a:p>
            <a:pPr algn="just"/>
            <a:endParaRPr lang="ru-RU" sz="1200" dirty="0"/>
          </a:p>
          <a:p>
            <a:pPr algn="just"/>
            <a:r>
              <a:rPr lang="ru-RU" sz="1200" dirty="0"/>
              <a:t>Учебное пособие разработано по дисциплине «Технологическое оборудование и оснастка упаковочного производства». В пособии рассмотрены классификация технологических машин и их основные характеристики, описаны машины и автоматизированные линии для упаковки продуктов в бумажные пакеты, различные оболочки и обёртки. </a:t>
            </a:r>
          </a:p>
        </p:txBody>
      </p:sp>
      <p:pic>
        <p:nvPicPr>
          <p:cNvPr id="4" name="Picture 2"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23905"/>
            <a:ext cx="2385410" cy="372845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85410" y="3434558"/>
            <a:ext cx="6758590" cy="3293209"/>
          </a:xfrm>
          <a:prstGeom prst="rect">
            <a:avLst/>
          </a:prstGeom>
        </p:spPr>
        <p:txBody>
          <a:bodyPr wrap="square">
            <a:spAutoFit/>
          </a:bodyPr>
          <a:lstStyle/>
          <a:p>
            <a:pPr algn="just"/>
            <a:r>
              <a:rPr lang="ru-RU" sz="1300" b="1" dirty="0"/>
              <a:t>Павловская  Е. О. Основы 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300" b="1" dirty="0" smtClean="0"/>
              <a:t>2023. </a:t>
            </a:r>
            <a:r>
              <a:rPr lang="ru-RU" sz="1300" b="1" dirty="0"/>
              <a:t>— 119 с. — (Профессиональное образование). </a:t>
            </a:r>
            <a:endParaRPr lang="ru-RU" sz="1300" b="1" dirty="0" smtClean="0"/>
          </a:p>
          <a:p>
            <a:pPr algn="just"/>
            <a:endParaRPr lang="ru-RU" sz="1300" dirty="0"/>
          </a:p>
          <a:p>
            <a:pPr algn="just"/>
            <a:r>
              <a:rPr lang="ru-RU" sz="13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spTree>
    <p:extLst>
      <p:ext uri="{BB962C8B-B14F-4D97-AF65-F5344CB8AC3E}">
        <p14:creationId xmlns:p14="http://schemas.microsoft.com/office/powerpoint/2010/main" val="4236410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 y="0"/>
            <a:ext cx="241404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87764" y="188640"/>
            <a:ext cx="6756236" cy="2677656"/>
          </a:xfrm>
          <a:prstGeom prst="rect">
            <a:avLst/>
          </a:prstGeom>
        </p:spPr>
        <p:txBody>
          <a:bodyPr wrap="square">
            <a:spAutoFit/>
          </a:bodyPr>
          <a:lstStyle/>
          <a:p>
            <a:pPr algn="just"/>
            <a:r>
              <a:rPr lang="ru-RU" sz="1200" b="1" dirty="0"/>
              <a:t>Колышкина Т. Б.</a:t>
            </a:r>
            <a:r>
              <a:rPr lang="ru-RU" sz="1200" dirty="0"/>
              <a:t>  </a:t>
            </a:r>
            <a:r>
              <a:rPr lang="ru-RU" sz="1200" b="1" dirty="0"/>
              <a:t>Основы рекламы: реклама в местах продаж : учебное пособие для СПО / Т. Б. Колышкина, И. В. Шустина, Е. В. Маркова. — 2-е изд., испр. и доп. — Москва : Издательство Юрайт, 2024. — 222 с. — (Профессиональное образование). </a:t>
            </a:r>
            <a:endParaRPr lang="ru-RU" sz="1200" b="1" dirty="0" smtClean="0"/>
          </a:p>
          <a:p>
            <a:pPr algn="just"/>
            <a:endParaRPr lang="ru-RU" sz="1200" dirty="0"/>
          </a:p>
          <a:p>
            <a:pPr algn="just"/>
            <a:r>
              <a:rPr lang="ru-RU" sz="1200" dirty="0"/>
              <a:t>Учебное пособие раскрывает основные вопросы, связанные с разработкой, использованием и оценкой рекламы в местах продаж. В нем содержится информация о специфике такой рекламы, представлена классификация POS-материалов, подробно рассмотрены роль упаковки и ее влияние на принятие потребительского решения, дан структурный и языковой анализ основных видов POS-материалов, отмечены преимущества и ограничения использования различных технологий их изготовления. Большое внимание в пособии уделено методикам оценки различных POS-материалов, их содержанию и форме, принципам размещения, а также коммуникативной эффективности рекламы в местах продаж.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1"/>
            <a:ext cx="2280260" cy="332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7710" y="3429001"/>
            <a:ext cx="6726290" cy="2092881"/>
          </a:xfrm>
          <a:prstGeom prst="rect">
            <a:avLst/>
          </a:prstGeom>
        </p:spPr>
        <p:txBody>
          <a:bodyPr wrap="square">
            <a:spAutoFit/>
          </a:bodyPr>
          <a:lstStyle/>
          <a:p>
            <a:pPr algn="just"/>
            <a:r>
              <a:rPr lang="ru-RU" sz="1300" b="1" dirty="0"/>
              <a:t>Дмитриева О. Н.</a:t>
            </a:r>
            <a:r>
              <a:rPr lang="ru-RU" sz="1300" dirty="0"/>
              <a:t> </a:t>
            </a:r>
            <a:r>
              <a:rPr lang="ru-RU" sz="1300" b="1" dirty="0"/>
              <a:t>Особенности учета и экономического анализа деятельности издательства: учебное пособие / О. Н. Дмитриева. — Москва : НИЦ ИНФРА-М, 2020. — 244 с. </a:t>
            </a:r>
            <a:endParaRPr lang="ru-RU" sz="1300" b="1" dirty="0" smtClean="0"/>
          </a:p>
          <a:p>
            <a:pPr algn="just"/>
            <a:endParaRPr lang="ru-RU" sz="1300" dirty="0"/>
          </a:p>
          <a:p>
            <a:pPr algn="just"/>
            <a:r>
              <a:rPr lang="ru-RU" sz="1300" dirty="0"/>
              <a:t>Изложена специфика учета расходов на производство и продажу издательской продукции (работ, услуг) по элементам затрат и статья калькуляции. Приведены правовые основы взаимоотношений издательства с авторами, полиграфическими организациями распространителями издательской продукции. Освещена методика экономического анализа деятельности издательства на сквозном примере. </a:t>
            </a:r>
          </a:p>
        </p:txBody>
      </p:sp>
    </p:spTree>
    <p:extLst>
      <p:ext uri="{BB962C8B-B14F-4D97-AF65-F5344CB8AC3E}">
        <p14:creationId xmlns:p14="http://schemas.microsoft.com/office/powerpoint/2010/main" val="460004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27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2"/>
            <a:ext cx="6732240" cy="2308324"/>
          </a:xfrm>
          <a:prstGeom prst="rect">
            <a:avLst/>
          </a:prstGeom>
        </p:spPr>
        <p:txBody>
          <a:bodyPr wrap="square">
            <a:spAutoFit/>
          </a:bodyPr>
          <a:lstStyle/>
          <a:p>
            <a:pPr algn="just"/>
            <a:r>
              <a:rPr lang="ru-RU" sz="1200" b="1" dirty="0"/>
              <a:t>Мельник М. В. Комплексный экономический анализ : учебное пособие / Мельник М.В., Егорова С.Е., Кулакова Н.Г. и др. — Москва : Форум, НИЦ ИНФРА-М, 2022.  — 352 с. — (Среднее профессиональное образование). </a:t>
            </a:r>
            <a:endParaRPr lang="ru-RU" sz="1200" b="1" dirty="0" smtClean="0"/>
          </a:p>
          <a:p>
            <a:pPr algn="just"/>
            <a:endParaRPr lang="ru-RU" sz="1200" dirty="0"/>
          </a:p>
          <a:p>
            <a:pPr algn="just"/>
            <a:r>
              <a:rPr lang="ru-RU" sz="1200" dirty="0"/>
              <a:t>В учебном пособии показана роль экономического анализа в обосновании стратегии развития и методов повышения эффективности деятельности экономических субъектов, выделены основные виды анализа, определены предмет, методы и изложены основные методики анализа, обеспечивающие поиск резервов производства, оценку использования производственного потенциала и направлений его роста, анализ и интерпретацию бухгалтерской (финансовой) отчетности. Учебное пособие содержит специальный раздел с типичными задачами по анализу для самостоятельной работы студентов.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304256" cy="327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43768" y="3475201"/>
            <a:ext cx="6700232" cy="2492990"/>
          </a:xfrm>
          <a:prstGeom prst="rect">
            <a:avLst/>
          </a:prstGeom>
        </p:spPr>
        <p:txBody>
          <a:bodyPr wrap="square">
            <a:spAutoFit/>
          </a:bodyPr>
          <a:lstStyle/>
          <a:p>
            <a:pPr algn="just"/>
            <a:r>
              <a:rPr lang="ru-RU" sz="1200" b="1" dirty="0"/>
              <a:t>Бороненкова С. А. Комплексный экономический анализ в управлении предприятием : учебное пособие / С.А. Бороненкова, М.В. Мельник, А.В. Чепулянис. — 2-е изд., испр. и доп. — Москва : ИНФРА-М, 2024. — 494 с. </a:t>
            </a:r>
            <a:endParaRPr lang="ru-RU" sz="1200" b="1" dirty="0" smtClean="0"/>
          </a:p>
          <a:p>
            <a:pPr algn="just"/>
            <a:endParaRPr lang="ru-RU" sz="1200" dirty="0"/>
          </a:p>
          <a:p>
            <a:pPr algn="just"/>
            <a:r>
              <a:rPr lang="ru-RU" sz="1200" dirty="0"/>
              <a:t>В учебном пособии изложена методология и представлен методический инструментарий комплексного экономического анализа, ориентированного на особенности современного этапа экономического развития и структуры экономических субъектов. Даны методические рекомендации по детальному анализу использования ресурсов, анализу ассортимента выпускаемой продукции и управлению им, организации производственных процессов, выявлению особенностей формирования затрат в разных сферах деятельности, специфике составления смет и калькулирования в условиях быстро меняющегося спроса и неустойчивой среды функционирования. </a:t>
            </a:r>
          </a:p>
        </p:txBody>
      </p:sp>
    </p:spTree>
    <p:extLst>
      <p:ext uri="{BB962C8B-B14F-4D97-AF65-F5344CB8AC3E}">
        <p14:creationId xmlns:p14="http://schemas.microsoft.com/office/powerpoint/2010/main" val="2711053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000"/>
            <a:ext cx="2304256" cy="329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3391763"/>
            <a:ext cx="6732240" cy="1938992"/>
          </a:xfrm>
          <a:prstGeom prst="rect">
            <a:avLst/>
          </a:prstGeom>
        </p:spPr>
        <p:txBody>
          <a:bodyPr wrap="square">
            <a:spAutoFit/>
          </a:bodyPr>
          <a:lstStyle/>
          <a:p>
            <a:pPr algn="just"/>
            <a:r>
              <a:rPr lang="ru-RU" sz="1200" b="1" dirty="0"/>
              <a:t>Сафонов А. В. Проектирование полиграфического производства : учебник / А. В. Сафонов, Р. Г. Могинов : под общ. ред. А. В. Сафонова. — Москва : Дашков и К, 2022. — 489 с. </a:t>
            </a:r>
            <a:endParaRPr lang="ru-RU" sz="1200" b="1" dirty="0" smtClean="0"/>
          </a:p>
          <a:p>
            <a:pPr algn="just"/>
            <a:endParaRPr lang="ru-RU" sz="1200" dirty="0"/>
          </a:p>
          <a:p>
            <a:pPr algn="just"/>
            <a:r>
              <a:rPr lang="ru-RU" sz="1200" dirty="0"/>
              <a:t>В учебнике изложены основы проектирования современных полиграфических предприятий с учетом новейших достижений отечественной, зарубежной техники и технологии полиграфического производства. Рассматриваются основные положения по вопросам проектирования, знание которых необходимы для создания полиграфического предприятия, изложена методика проектирования современных полиграфических предприятий. </a:t>
            </a:r>
          </a:p>
        </p:txBody>
      </p:sp>
      <p:sp>
        <p:nvSpPr>
          <p:cNvPr id="5" name="Прямоугольник 4"/>
          <p:cNvSpPr/>
          <p:nvPr/>
        </p:nvSpPr>
        <p:spPr>
          <a:xfrm>
            <a:off x="2262003" y="73864"/>
            <a:ext cx="6881997"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2024. </a:t>
            </a:r>
            <a:r>
              <a:rPr lang="ru-RU" sz="1200" b="1" dirty="0"/>
              <a:t>— </a:t>
            </a:r>
            <a:r>
              <a:rPr lang="ru-RU" sz="1200" b="1" dirty="0" smtClean="0"/>
              <a:t>497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10242"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 y="-114300"/>
            <a:ext cx="22669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97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1140130"/>
            <a:ext cx="6523052" cy="3785652"/>
          </a:xfrm>
          <a:prstGeom prst="rect">
            <a:avLst/>
          </a:prstGeom>
        </p:spPr>
        <p:txBody>
          <a:bodyPr wrap="square">
            <a:spAutoFit/>
          </a:bodyPr>
          <a:lstStyle/>
          <a:p>
            <a:pPr algn="just"/>
            <a:r>
              <a:rPr lang="ru-RU" sz="1200" b="1" dirty="0" err="1" smtClean="0"/>
              <a:t>Толпегина</a:t>
            </a:r>
            <a:r>
              <a:rPr lang="ru-RU" sz="1200" b="1" dirty="0" smtClean="0"/>
              <a:t> О. А.</a:t>
            </a:r>
            <a:r>
              <a:rPr lang="ru-RU" sz="1200" dirty="0" smtClean="0"/>
              <a:t>  </a:t>
            </a:r>
            <a:r>
              <a:rPr lang="ru-RU" sz="1200" b="1" dirty="0" smtClean="0"/>
              <a:t>Комплексный экономический анализ </a:t>
            </a:r>
            <a:r>
              <a:rPr lang="ru-RU" sz="1200" b="1" dirty="0"/>
              <a:t>хозяйственной деятельности : учебник и практикум / О. А. Толпегина. — 5-е изд., перераб. и доп. — Москва : Издательство Юрайт, 2024. — 629 с. </a:t>
            </a:r>
            <a:endParaRPr lang="ru-RU" sz="1200" b="1" dirty="0" smtClean="0"/>
          </a:p>
          <a:p>
            <a:pPr algn="just"/>
            <a:endParaRPr lang="ru-RU" sz="1200" dirty="0"/>
          </a:p>
          <a:p>
            <a:pPr algn="just"/>
            <a:r>
              <a:rPr lang="ru-RU" sz="1200" dirty="0"/>
              <a:t>В данном курсе изложены организационно-методические основы комплексного экономического анализа, стратегический управленческий анализ производственной деятельности и комплексный анализ текущей деятельности по данным финансовой отчетности. В издании раскрыты теоретические и методические положения, а также практические подходы к проведению комплексного анализа хозяйственной деятельности современной коммерческой организации. Особое внимание уделяется роли анализа в системе управления хозяйствующим субъектом, на конкретных примерах раскрыты возможности использования результатов анализа в обосновании текущих и стратегических управленческих решений. Структура курса и изложение материала максимально нацелены на выработку навыков применения теоретических знаний и организационных основ системного комплексного анализа в практике аналитического исследования с применением современных методик, умение аргументировать и обосновывать управленческие решения. Приведенные в издании алгоритмы и практические расчеты построены на сквозном примере реального коммерческого предприятия.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2" y="980728"/>
            <a:ext cx="291941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210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830" y="1412776"/>
            <a:ext cx="8352928" cy="2862322"/>
          </a:xfrm>
          <a:prstGeom prst="rect">
            <a:avLst/>
          </a:prstGeom>
        </p:spPr>
        <p:txBody>
          <a:bodyPr wrap="square">
            <a:spAutoFit/>
          </a:bodyPr>
          <a:lstStyle/>
          <a:p>
            <a:pPr algn="ctr"/>
            <a:r>
              <a:rPr lang="ru-RU" sz="3600" b="1" dirty="0" smtClean="0"/>
              <a:t>ПМ.05</a:t>
            </a:r>
            <a:endParaRPr lang="ru-RU" sz="3600" b="1" dirty="0" smtClean="0"/>
          </a:p>
          <a:p>
            <a:pPr algn="ctr"/>
            <a:r>
              <a:rPr lang="ru-RU" sz="3600" b="1" dirty="0"/>
              <a:t>ОРГАНИЗАЦИЯ ТЕХНОЛОГИЧЕСКИХ ПРОЦЕССОВ ПОЛИГРАФИЧЕСКОГО ПРОИЗВОДСТВЕННОГО ПОДРАЗДЕЛЕНИЯ.</a:t>
            </a:r>
            <a:endParaRPr lang="ru-RU" sz="3600" dirty="0"/>
          </a:p>
        </p:txBody>
      </p:sp>
    </p:spTree>
    <p:extLst>
      <p:ext uri="{BB962C8B-B14F-4D97-AF65-F5344CB8AC3E}">
        <p14:creationId xmlns:p14="http://schemas.microsoft.com/office/powerpoint/2010/main" val="6724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0683" y="295436"/>
            <a:ext cx="6768752" cy="2862322"/>
          </a:xfrm>
          <a:prstGeom prst="rect">
            <a:avLst/>
          </a:prstGeom>
        </p:spPr>
        <p:txBody>
          <a:bodyPr wrap="square">
            <a:spAutoFit/>
          </a:bodyPr>
          <a:lstStyle/>
          <a:p>
            <a:pPr algn="just"/>
            <a:r>
              <a:rPr lang="ru-RU" sz="1200" b="1" dirty="0"/>
              <a:t>Гребенкин В. З.  Техническая механика : учебник и практикум для СПО / В. З. Гребенкин, Р. П. Заднепровский, В. А. Летягин ; под редакцией В. З. Гребенкина, Р. П. Заднепровского. — Москва : Издательство Юрайт, 2024. </a:t>
            </a:r>
            <a:r>
              <a:rPr lang="ru-RU" sz="1200" b="1" dirty="0" smtClean="0"/>
              <a:t>— 449 </a:t>
            </a:r>
            <a:r>
              <a:rPr lang="ru-RU" sz="1200" b="1" dirty="0"/>
              <a:t>с. — (Профессиональное образование). </a:t>
            </a:r>
            <a:endParaRPr lang="ru-RU" sz="1200" b="1" dirty="0" smtClean="0"/>
          </a:p>
          <a:p>
            <a:pPr algn="just"/>
            <a:endParaRPr lang="ru-RU" sz="1200" dirty="0"/>
          </a:p>
          <a:p>
            <a:pPr algn="just"/>
            <a:r>
              <a:rPr lang="ru-RU" sz="1200" dirty="0" smtClean="0"/>
              <a:t>В </a:t>
            </a:r>
            <a:r>
              <a:rPr lang="ru-RU" sz="1200" dirty="0"/>
              <a:t>книге содержится большое количество расчетных и аналитических примеров с подробным разбором решений. Дается описание моделей прочностных, усталостных расчетов. Раскрываются основные методы проектирования деталей, и технологические решения использования актуальных материалов (металлов и сплавов). В работе в полной мере отражены принципы инженерного подхода к решению важнейших практических задач. Учебник наполнен информативным наглядным материалом, что способствует лучшему усвоению тематики предмета. Теоретический материал дополнен разнообразным практикумом, в том числе качественными расчетно-аналитическими задачами, помогающими в полной мере закрепить пройденный материал.</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7" y="3323814"/>
            <a:ext cx="2520374" cy="374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0683" y="3717032"/>
            <a:ext cx="6768752" cy="1938992"/>
          </a:xfrm>
          <a:prstGeom prst="rect">
            <a:avLst/>
          </a:prstGeom>
        </p:spPr>
        <p:txBody>
          <a:bodyPr wrap="square">
            <a:spAutoFit/>
          </a:bodyPr>
          <a:lstStyle/>
          <a:p>
            <a:pPr algn="just"/>
            <a:r>
              <a:rPr lang="ru-RU" sz="1200" b="1" dirty="0"/>
              <a:t>Ахметзянов М. Х.  Техническая механика (сопротивление материалов) : учебник для СПО / М. Х. Ахметзянов, И. Б. Лазарев. — 2-е изд., перераб. и доп. — Москва : Издательство Юрайт, 2024. — 297 с. — (Профессиональное образование</a:t>
            </a:r>
            <a:r>
              <a:rPr lang="ru-RU" sz="1200" b="1" dirty="0" smtClean="0"/>
              <a:t>).</a:t>
            </a:r>
          </a:p>
          <a:p>
            <a:pPr algn="just"/>
            <a:endParaRPr lang="ru-RU" sz="1200" dirty="0"/>
          </a:p>
          <a:p>
            <a:pPr algn="just"/>
            <a:r>
              <a:rPr lang="ru-RU" sz="1200" dirty="0"/>
              <a:t>Книга охватывает основные вопросы прочности, жесткости и устойчивости стержня при статических и динамических воздействиях. Рассмотрены простые (растяжение-сжатие, сдвиг, плоский изгиб и кручение) и сложные деформации стержня (косой изгиб, растяжение или сжатие с изгибом, кручение и изгиб), а также продольно-поперечный изгиб. Отдельная глава посвящена экспериментальным методам определения напряжений и деформаций.</a:t>
            </a:r>
          </a:p>
        </p:txBody>
      </p:sp>
      <p:pic>
        <p:nvPicPr>
          <p:cNvPr id="1026" name="Picture 2" descr="Обложка книги ТЕХНИЧЕСКАЯ МЕХАНИКА Гребенкин В. З., Заднепровский Р. П., Летягин В. А. ; Под ред. Гребенкина В.З., Заднепровского Р.П.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42" y="-62409"/>
            <a:ext cx="2475610" cy="357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48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65" y="-179348"/>
            <a:ext cx="2736304" cy="376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58108" y="121946"/>
            <a:ext cx="6750496" cy="2492990"/>
          </a:xfrm>
          <a:prstGeom prst="rect">
            <a:avLst/>
          </a:prstGeom>
        </p:spPr>
        <p:txBody>
          <a:bodyPr wrap="square">
            <a:spAutoFit/>
          </a:bodyPr>
          <a:lstStyle/>
          <a:p>
            <a:pPr algn="just"/>
            <a:r>
              <a:rPr lang="ru-RU" sz="1200" b="1" dirty="0"/>
              <a:t>Организация производства</a:t>
            </a:r>
            <a:r>
              <a:rPr lang="ru-RU" sz="1200" dirty="0"/>
              <a:t> : </a:t>
            </a:r>
            <a:r>
              <a:rPr lang="ru-RU" sz="1200" b="1" dirty="0"/>
              <a:t>учебник для СПО / И. Н. Иванов [и др.] ; под редакцией И. Н. Иванова. — 2-е изд. — Москва : Издательство Юрайт, 2024. — 546 с. — (Профессиональное образование). </a:t>
            </a:r>
            <a:endParaRPr lang="ru-RU" sz="1200" b="1" dirty="0" smtClean="0"/>
          </a:p>
          <a:p>
            <a:pPr algn="just"/>
            <a:endParaRPr lang="ru-RU" sz="1200" dirty="0"/>
          </a:p>
          <a:p>
            <a:pPr algn="just"/>
            <a:r>
              <a:rPr lang="ru-RU" sz="1200" dirty="0"/>
              <a:t>Учебный курс содержит материалы, дающие комплексное представление о производственном менеджменте предприятия. Освещены теоретические и практические аспекты организации и управления производством, регламентации протекания производственных процессов. Рассмотрены особенности производственного планирования, управления материальными потоками и инновациями на предприятии, обеспечения его конкурентоспособности. Даны основы управления трудовыми ресурсами, организации труда и заработной платы. Представлена методика оценки результатов производственно-хозяйственной деятельности предприятия.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65" y="3284984"/>
            <a:ext cx="261896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8056" y="3537025"/>
            <a:ext cx="6840548" cy="2862322"/>
          </a:xfrm>
          <a:prstGeom prst="rect">
            <a:avLst/>
          </a:prstGeom>
        </p:spPr>
        <p:txBody>
          <a:bodyPr wrap="square">
            <a:spAutoFit/>
          </a:bodyPr>
          <a:lstStyle/>
          <a:p>
            <a:pPr algn="just"/>
            <a:r>
              <a:rPr lang="ru-RU" sz="1200" b="1" dirty="0"/>
              <a:t>Организация производства. Практический курс</a:t>
            </a:r>
            <a:r>
              <a:rPr lang="ru-RU" sz="1200" dirty="0"/>
              <a:t> : </a:t>
            </a:r>
            <a:r>
              <a:rPr lang="ru-RU" sz="1200" b="1" dirty="0"/>
              <a:t>учебное пособие для СПО / И. Н. Иванов [и др.] ; под общей редакцией И. Н. Иванова. — Москва : Издательство Юрайт, 2024. — 334 с. — (Профессиональное образование). </a:t>
            </a:r>
            <a:endParaRPr lang="ru-RU" sz="1200" b="1" dirty="0" smtClean="0"/>
          </a:p>
          <a:p>
            <a:pPr algn="just"/>
            <a:endParaRPr lang="ru-RU" sz="1200" dirty="0"/>
          </a:p>
          <a:p>
            <a:pPr algn="just"/>
            <a:r>
              <a:rPr lang="ru-RU" sz="1200" dirty="0" smtClean="0"/>
              <a:t>Учебное </a:t>
            </a:r>
            <a:r>
              <a:rPr lang="ru-RU" sz="1200" dirty="0"/>
              <a:t>пособие предназначено для практического закрепления теоретических положений по организации, планированию и управлению производством и трудовыми ресурсами, управлению качеством, логистическими процессами и инновациями, анализу результатов производственно-хозяйственной деятельности предприятия. Каждая глава практикума включает вопросы и задания для самопроверки, тестовые задания, темы рефератов и докладов. В большинстве глав рассматриваются конкретные производственные ситуации, приводятся примеры практических задач с решениями и ответами, что позволяет в полной мере освоить теоретический материал, научиться анализировать процессы, сопровождающие производственную деятельность предприятия, овладеть практическими управленческими навыками.</a:t>
            </a:r>
          </a:p>
        </p:txBody>
      </p:sp>
    </p:spTree>
    <p:extLst>
      <p:ext uri="{BB962C8B-B14F-4D97-AF65-F5344CB8AC3E}">
        <p14:creationId xmlns:p14="http://schemas.microsoft.com/office/powerpoint/2010/main" val="1045517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55900"/>
            <a:ext cx="6761758" cy="2123658"/>
          </a:xfrm>
          <a:prstGeom prst="rect">
            <a:avLst/>
          </a:prstGeom>
        </p:spPr>
        <p:txBody>
          <a:bodyPr wrap="square">
            <a:spAutoFit/>
          </a:bodyPr>
          <a:lstStyle/>
          <a:p>
            <a:pPr algn="just"/>
            <a:r>
              <a:rPr lang="ru-RU" sz="1200" b="1" dirty="0"/>
              <a:t>Организация производства</a:t>
            </a:r>
            <a:r>
              <a:rPr lang="ru-RU" sz="1200" dirty="0"/>
              <a:t> </a:t>
            </a:r>
            <a:r>
              <a:rPr lang="ru-RU" sz="1200" b="1" dirty="0"/>
              <a:t>: учебник и практикум для СПО / Л. С. Леонтьева [и др.] ; под редакцией Л. С. Леонтьевой, В. И. Кузнецова. — Москва : Издательство Юрайт, 2024. — 279 с. — (Профессиональное образование). </a:t>
            </a:r>
            <a:endParaRPr lang="ru-RU" sz="1200" b="1" dirty="0" smtClean="0"/>
          </a:p>
          <a:p>
            <a:pPr algn="just"/>
            <a:endParaRPr lang="ru-RU" sz="1200" dirty="0"/>
          </a:p>
          <a:p>
            <a:pPr algn="just"/>
            <a:r>
              <a:rPr lang="ru-RU" sz="1200" dirty="0"/>
              <a:t>Цель курса дать будущему организатору производства знания, которые позволят ему верно формулировать и решать задачи по реализации своих профессиональных функций, добиваться успехов в организационной, планово-экономической, проектно-аналитической и производственной деятельности и в результате стать высококлассным специалистом в своей профессиональной области. В курсе представлена современная теория производственного менеджмента.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664296" cy="375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346178"/>
            <a:ext cx="6761758" cy="2308324"/>
          </a:xfrm>
          <a:prstGeom prst="rect">
            <a:avLst/>
          </a:prstGeom>
        </p:spPr>
        <p:txBody>
          <a:bodyPr wrap="square">
            <a:spAutoFit/>
          </a:bodyPr>
          <a:lstStyle/>
          <a:p>
            <a:pPr algn="just"/>
            <a:r>
              <a:rPr lang="ru-RU" sz="1200" b="1" dirty="0"/>
              <a:t>Зельдович Б. З.  Управленческие решения в полиграфии : учебное пособие для вузов / Б. З. Зельдович, Н. М. Сперанская. — 2-е изд., испр. и доп. — Москва : Издательство Юрайт, 2024. — 201 с</a:t>
            </a:r>
            <a:r>
              <a:rPr lang="ru-RU" sz="1200" b="1" dirty="0" smtClean="0"/>
              <a:t>.</a:t>
            </a:r>
          </a:p>
          <a:p>
            <a:pPr algn="just"/>
            <a:endParaRPr lang="ru-RU" sz="1200" dirty="0"/>
          </a:p>
          <a:p>
            <a:pPr algn="just"/>
            <a:r>
              <a:rPr lang="ru-RU" sz="1200" dirty="0"/>
              <a:t>Учебное пособие рассматривает процесс разработки управленческого решения. Особенностью данного пособия является отражение роли креативности при разработке и принятии управленческого решения, учет условий риска и неопределенности. В пособии указаны факторы, влияющие на эффективность управленческих решений, рассмотрены основные причины невыполнения управленческих решений, в частности сопротивление подчиненных, подчеркивается необходимость психологической работы с подчиненными при реализации новых управленческих решений.</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2" y="3346178"/>
            <a:ext cx="2339752" cy="354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1844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32"/>
            <a:ext cx="2411760"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88640"/>
            <a:ext cx="6696744"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учебное пособие для СПО / Н. М. Запекина. — 2-е изд., перераб. и доп. — Москва : Издательство Юрайт, </a:t>
            </a:r>
            <a:r>
              <a:rPr lang="ru-RU" sz="1200" b="1" dirty="0" smtClean="0"/>
              <a:t>2024. </a:t>
            </a:r>
            <a:r>
              <a:rPr lang="ru-RU" sz="1200" b="1" dirty="0"/>
              <a:t>— 178 с.  — (Среднее профессиональное 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0" y="3205371"/>
            <a:ext cx="2418864" cy="378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484543"/>
            <a:ext cx="6624736"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учебное пособие для СПО / Е. Ю. Сергеев. — Москва : Издательство Юрайт, 2024. — 227 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1800038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105" y="260648"/>
            <a:ext cx="6750496" cy="1754326"/>
          </a:xfrm>
          <a:prstGeom prst="rect">
            <a:avLst/>
          </a:prstGeom>
        </p:spPr>
        <p:txBody>
          <a:bodyPr wrap="square">
            <a:spAutoFit/>
          </a:bodyPr>
          <a:lstStyle/>
          <a:p>
            <a:pPr algn="just"/>
            <a:r>
              <a:rPr lang="ru-RU" sz="1200" b="1" dirty="0"/>
              <a:t>Исаева О. М.</a:t>
            </a:r>
            <a:r>
              <a:rPr lang="ru-RU" sz="1200" dirty="0"/>
              <a:t>  </a:t>
            </a:r>
            <a:r>
              <a:rPr lang="ru-RU" sz="1200" b="1" dirty="0"/>
              <a:t>Управление персоналом : учебник и практикум для СПО / О. М. Исаева, Е. А. Припорова. — 2-е изд. — Москва : Издательство Юрайт, 2024. — </a:t>
            </a:r>
            <a:r>
              <a:rPr lang="ru-RU" sz="1200" b="1" dirty="0" smtClean="0"/>
              <a:t>172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изложены основы управления персоналом. Описаны процессы планирования, поиска и подбора персонала, его адаптации, обучения, мотивации и оценки. Практикум содержит вопросы, практические и ситуационные задания, материалы для самостоятельной работы (разбор образцов резюме, опросники, методики и их интерпретации и пр.), тест по всему курсу.</a:t>
            </a:r>
          </a:p>
        </p:txBody>
      </p:sp>
      <p:sp>
        <p:nvSpPr>
          <p:cNvPr id="3" name="Прямоугольник 2"/>
          <p:cNvSpPr/>
          <p:nvPr/>
        </p:nvSpPr>
        <p:spPr>
          <a:xfrm>
            <a:off x="2360615" y="3573016"/>
            <a:ext cx="6722985" cy="2677656"/>
          </a:xfrm>
          <a:prstGeom prst="rect">
            <a:avLst/>
          </a:prstGeom>
        </p:spPr>
        <p:txBody>
          <a:bodyPr wrap="square">
            <a:spAutoFit/>
          </a:bodyPr>
          <a:lstStyle/>
          <a:p>
            <a:pPr algn="just"/>
            <a:r>
              <a:rPr lang="ru-RU" sz="1200" b="1" dirty="0"/>
              <a:t>Управление персоналом</a:t>
            </a:r>
            <a:r>
              <a:rPr lang="ru-RU" sz="1200" dirty="0"/>
              <a:t> </a:t>
            </a:r>
            <a:r>
              <a:rPr lang="ru-RU" sz="1200" b="1" dirty="0"/>
              <a:t>: учебник и практикум для СПО / О. А. Лапшова [и др.] ; под общей редакцией О. А. Лапшовой. — Москва : Издательство Юрайт, 2024. — 406 с. — (Профессиональное образование). </a:t>
            </a:r>
            <a:endParaRPr lang="ru-RU" sz="1200" b="1" dirty="0" smtClean="0"/>
          </a:p>
          <a:p>
            <a:pPr algn="just"/>
            <a:endParaRPr lang="ru-RU" sz="1200" dirty="0"/>
          </a:p>
          <a:p>
            <a:pPr algn="just"/>
            <a:r>
              <a:rPr lang="ru-RU" sz="1200" dirty="0"/>
              <a:t>В курсе всесторонне рассматриваются основные аспекты управления человеческими ресурсами, концепции и философия этой деятельности, теория корпоративной культуры, стратегии кадровой политики и планирования человеческих ресурсов, а также алгоритмы анализа кадрового потенциала организации. Раскрыты методы управления деловой карьерой и формирования кадрового резерва. Особое внимание уделяется практике управления человеческими ресурсами в разных странах. Освещены организационные и социально-психологические аспекты управления человеческими ресурсами. Курс станет незаменимым подспорьем для будущих руководителей государственных и коммерческих организаций.</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4" y="3314699"/>
            <a:ext cx="2376610" cy="364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Обложка книги УПРАВЛЕНИЕ ПЕРСОНАЛОМ Исаева О. М., Припорова Е.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0"/>
            <a:ext cx="2592289" cy="37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51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0579"/>
            <a:ext cx="2592288" cy="37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16632"/>
            <a:ext cx="6750496" cy="3046988"/>
          </a:xfrm>
          <a:prstGeom prst="rect">
            <a:avLst/>
          </a:prstGeom>
        </p:spPr>
        <p:txBody>
          <a:bodyPr wrap="square">
            <a:spAutoFit/>
          </a:bodyPr>
          <a:lstStyle/>
          <a:p>
            <a:pPr algn="just"/>
            <a:r>
              <a:rPr lang="ru-RU" sz="1200" b="1" dirty="0"/>
              <a:t>Абуладзе Д. Г.</a:t>
            </a:r>
            <a:r>
              <a:rPr lang="ru-RU" sz="1200" dirty="0"/>
              <a:t>  </a:t>
            </a:r>
            <a:r>
              <a:rPr lang="ru-RU" sz="1200" b="1" dirty="0"/>
              <a:t>Документационное обеспечение управления персоналом : учебник и практикум для СПО / Д. Г. Абуладзе, И. Б. Выпряжкина, В. М. Маслова. — 3-е изд., перераб. и доп. — Москва : Издательство Юрайт, 2024. — 374 с. — (Профессиональное образование). </a:t>
            </a:r>
            <a:endParaRPr lang="ru-RU" sz="1200" b="1" dirty="0" smtClean="0"/>
          </a:p>
          <a:p>
            <a:pPr algn="just"/>
            <a:endParaRPr lang="ru-RU" sz="1200"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В приложениях к курсу представлены типовые формы основных документов кадрового делопроизводства. Курс включает дополнительный практический материал, размещенный на сайте urait.ru.</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322" b="5346"/>
          <a:stretch/>
        </p:blipFill>
        <p:spPr bwMode="auto">
          <a:xfrm>
            <a:off x="-109586" y="3307635"/>
            <a:ext cx="2361975" cy="3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6000" y="3451651"/>
            <a:ext cx="6787108" cy="3046988"/>
          </a:xfrm>
          <a:prstGeom prst="rect">
            <a:avLst/>
          </a:prstGeom>
        </p:spPr>
        <p:txBody>
          <a:bodyPr wrap="square">
            <a:spAutoFit/>
          </a:bodyPr>
          <a:lstStyle/>
          <a:p>
            <a:pPr algn="just"/>
            <a:r>
              <a:rPr lang="ru-RU" sz="1200" b="1" dirty="0"/>
              <a:t>Кузнецов И. Н.</a:t>
            </a:r>
            <a:r>
              <a:rPr lang="ru-RU" sz="1200" dirty="0"/>
              <a:t>  </a:t>
            </a:r>
            <a:r>
              <a:rPr lang="ru-RU" sz="1200" b="1" dirty="0"/>
              <a:t>Документационное обеспечение управления персоналом : учебник и практикум для СПО / И. Н. Кузнецов. — 3-е изд., перераб. и доп. — Москва : Издательство Юрайт, 2024. — 397 с. — (Профессиональное образование). </a:t>
            </a:r>
            <a:endParaRPr lang="ru-RU" sz="1200" b="1" dirty="0" smtClean="0"/>
          </a:p>
          <a:p>
            <a:pPr algn="just"/>
            <a:endParaRPr lang="ru-RU" sz="1200" dirty="0"/>
          </a:p>
          <a:p>
            <a:pPr algn="just"/>
            <a:r>
              <a:rPr lang="ru-RU" sz="1200" dirty="0"/>
              <a:t>В курсе изложены правила документирования управленческой деятельности и принципы создания системы управления документами. Приведены образцы важнейших видов управленческой и кадровой документации. В издании содержатся сведения о нормативно-правовой и методической базе в области документационного обеспечения управления персоналом, даны основные понятия, локальные документы, регламентирующие управление персоналом организации в соответствии с трудовым законодательством Российской Федерации. Представлена информация, необходимая для подготовки служебных документов и ведения переписки, решения других вопросов, возникающих в повседневной работе. Особое внимание уделено правилам оформления служебных документов в соответствии с требованиями ГОСТ Р 7.0.97-2016. Каждая тема сопровождается вопросами и заданиями для самоконтроля.</a:t>
            </a:r>
          </a:p>
        </p:txBody>
      </p:sp>
    </p:spTree>
    <p:extLst>
      <p:ext uri="{BB962C8B-B14F-4D97-AF65-F5344CB8AC3E}">
        <p14:creationId xmlns:p14="http://schemas.microsoft.com/office/powerpoint/2010/main" val="210190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96" y="-171400"/>
            <a:ext cx="2693972" cy="391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63778" y="194977"/>
            <a:ext cx="6672718" cy="2308324"/>
          </a:xfrm>
          <a:prstGeom prst="rect">
            <a:avLst/>
          </a:prstGeom>
        </p:spPr>
        <p:txBody>
          <a:bodyPr wrap="square">
            <a:spAutoFit/>
          </a:bodyPr>
          <a:lstStyle/>
          <a:p>
            <a:pPr algn="just"/>
            <a:r>
              <a:rPr lang="ru-RU" sz="1200" b="1" dirty="0"/>
              <a:t>Кузнецов И. Н.</a:t>
            </a:r>
            <a:r>
              <a:rPr lang="ru-RU" sz="1200" dirty="0"/>
              <a:t>  </a:t>
            </a:r>
            <a:r>
              <a:rPr lang="ru-RU" sz="1200" b="1" dirty="0"/>
              <a:t>Документационное обеспечение управления. Документооборот и делопроизводство : учебник и практикум для СПО / И. Н. Кузнецов. — 4-е изд., перераб. и доп. — Москва : Издательство Юрайт, 2024. — 545 с. — (Профессиональное образование). </a:t>
            </a:r>
            <a:endParaRPr lang="ru-RU" sz="1200" b="1" dirty="0" smtClean="0"/>
          </a:p>
          <a:p>
            <a:pPr algn="just"/>
            <a:endParaRPr lang="ru-RU" sz="1200" dirty="0"/>
          </a:p>
          <a:p>
            <a:pPr algn="just"/>
            <a:r>
              <a:rPr lang="ru-RU" sz="1200" dirty="0"/>
              <a:t>Данный курс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курсе учтены особенности, связанные с работой с документами в организациях разных форм собственности. Особое внимание уделено правилам оформления служебных документов в соответствии с требованиями ГОСТ Р 7.0.97—2016. </a:t>
            </a:r>
          </a:p>
        </p:txBody>
      </p:sp>
    </p:spTree>
    <p:extLst>
      <p:ext uri="{BB962C8B-B14F-4D97-AF65-F5344CB8AC3E}">
        <p14:creationId xmlns:p14="http://schemas.microsoft.com/office/powerpoint/2010/main" val="3552688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39752" y="4149080"/>
            <a:ext cx="6264696" cy="246221"/>
          </a:xfrm>
          <a:prstGeom prst="rect">
            <a:avLst/>
          </a:prstGeom>
        </p:spPr>
        <p:txBody>
          <a:bodyPr wrap="square">
            <a:spAutoFit/>
          </a:bodyPr>
          <a:lstStyle/>
          <a:p>
            <a:pPr algn="just"/>
            <a:r>
              <a:rPr lang="ru-RU" sz="1000" dirty="0" smtClean="0"/>
              <a:t>. </a:t>
            </a:r>
            <a:endParaRPr lang="ru-RU" sz="1000" dirty="0"/>
          </a:p>
        </p:txBody>
      </p:sp>
      <p:sp>
        <p:nvSpPr>
          <p:cNvPr id="3" name="Прямоугольник 2"/>
          <p:cNvSpPr/>
          <p:nvPr/>
        </p:nvSpPr>
        <p:spPr>
          <a:xfrm>
            <a:off x="251520" y="1268760"/>
            <a:ext cx="8599238" cy="4524315"/>
          </a:xfrm>
          <a:prstGeom prst="rect">
            <a:avLst/>
          </a:prstGeom>
        </p:spPr>
        <p:txBody>
          <a:bodyPr wrap="square">
            <a:spAutoFit/>
          </a:bodyPr>
          <a:lstStyle/>
          <a:p>
            <a:pPr algn="ctr"/>
            <a:r>
              <a:rPr lang="ru-RU" sz="3600" b="1" dirty="0" smtClean="0"/>
              <a:t>ПМ. 06</a:t>
            </a:r>
          </a:p>
          <a:p>
            <a:pPr algn="ctr"/>
            <a:r>
              <a:rPr lang="ru-RU" sz="3600" b="1" dirty="0"/>
              <a:t>ВЫПОЛНЕНИЕ РАБОТ ПО ОДНОЙ ИЛИ НЕСКОЛЬКИМ ПРОФЕССИЯМ РАБОЧИХ, ДОЛЖНОСТЯМ СЛУЖАЩИХ.</a:t>
            </a:r>
            <a:endParaRPr lang="ru-RU" sz="3600" dirty="0"/>
          </a:p>
          <a:p>
            <a:pPr algn="ctr"/>
            <a:r>
              <a:rPr lang="ru-RU" sz="3600" b="1" dirty="0"/>
              <a:t>МДК 06.01 Выполнение работ по профессии «Оператор цифровой печати».</a:t>
            </a:r>
            <a:endParaRPr lang="ru-RU" sz="3600" dirty="0"/>
          </a:p>
        </p:txBody>
      </p:sp>
    </p:spTree>
    <p:extLst>
      <p:ext uri="{BB962C8B-B14F-4D97-AF65-F5344CB8AC3E}">
        <p14:creationId xmlns:p14="http://schemas.microsoft.com/office/powerpoint/2010/main" val="28837443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0"/>
            <a:ext cx="2555776" cy="374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88640"/>
            <a:ext cx="6660232" cy="2123658"/>
          </a:xfrm>
          <a:prstGeom prst="rect">
            <a:avLst/>
          </a:prstGeom>
        </p:spPr>
        <p:txBody>
          <a:bodyPr wrap="square">
            <a:spAutoFit/>
          </a:bodyPr>
          <a:lstStyle/>
          <a:p>
            <a:pPr algn="just"/>
            <a:r>
              <a:rPr lang="ru-RU" sz="1200" b="1" dirty="0"/>
              <a:t>Штоляков В. И.</a:t>
            </a:r>
            <a:r>
              <a:rPr lang="ru-RU" sz="1200" i="1" dirty="0"/>
              <a:t> </a:t>
            </a:r>
            <a:r>
              <a:rPr lang="ru-RU" sz="1200" dirty="0"/>
              <a:t> </a:t>
            </a:r>
            <a:r>
              <a:rPr lang="ru-RU" sz="1200" b="1" dirty="0"/>
              <a:t>Печатное оборудование : учебное пособие для СПО / В. И. Штоляков, В. Н. Румянцев. — 2-е изд., испр. и доп. — Москва : Издательство Юрайт, 2024. — 470 с. — (Профессиональное образование). </a:t>
            </a:r>
            <a:endParaRPr lang="ru-RU" sz="1200" b="1" dirty="0" smtClean="0"/>
          </a:p>
          <a:p>
            <a:pPr algn="just"/>
            <a:endParaRPr lang="ru-RU" sz="1200" b="1" dirty="0"/>
          </a:p>
          <a:p>
            <a:pPr algn="just"/>
            <a:r>
              <a:rPr lang="ru-RU" sz="1200" dirty="0"/>
              <a:t>В курсе приводятся схемы построения различных моделей печатных машин, их технические характеристики и возможности, принцип работы и методы расчета основных узлов и механизмов, рекомендации по определению основных расчетных параметров, что представляется полезным при выполнении курсовых и дипломных проектов. Материал курса отражает достижения отечественной и зарубежной науки и техники в создании и совершенствовании печатного оборудования.</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41136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07944" y="3717032"/>
            <a:ext cx="6736055" cy="2123658"/>
          </a:xfrm>
          <a:prstGeom prst="rect">
            <a:avLst/>
          </a:prstGeom>
        </p:spPr>
        <p:txBody>
          <a:bodyPr wrap="square">
            <a:spAutoFit/>
          </a:bodyPr>
          <a:lstStyle/>
          <a:p>
            <a:pPr algn="just"/>
            <a:r>
              <a:rPr lang="ru-RU" sz="1200" b="1" dirty="0"/>
              <a:t>Орлова Е. Ю.</a:t>
            </a:r>
            <a:r>
              <a:rPr lang="ru-RU" sz="1200" dirty="0"/>
              <a:t>  </a:t>
            </a:r>
            <a:r>
              <a:rPr lang="ru-RU" sz="1200" b="1" dirty="0"/>
              <a:t>Техническое обслуживание печатных машин : учебное пособие для СПО / Е. Ю. Орлова. — 2-е изд., испр. и доп. — Москва : Издательство Юрайт, 2024. — 129 с. — (Профессиональное образование). </a:t>
            </a:r>
            <a:endParaRPr lang="ru-RU" sz="1200" b="1" dirty="0" smtClean="0"/>
          </a:p>
          <a:p>
            <a:pPr algn="just"/>
            <a:endParaRPr lang="ru-RU" sz="1200" b="1" dirty="0"/>
          </a:p>
          <a:p>
            <a:pPr algn="just"/>
            <a:r>
              <a:rPr lang="ru-RU" sz="1200" dirty="0"/>
              <a:t>Курс «Техническое обслуживание печатных машин» является специальной дисциплиной и базируется на самых различных отраслях знаний и научных выводах физики, химии, инженерных дисциплин, связан с технологией полиграфического производства и полиграфического машиностроения, эргономикой, основами проектирования полиграфического оборудования. Учебное пособие содержит теоретическую и практическую информацию о техническом обслуживании механизмов листовых и рулонных офсетных печатных машин. </a:t>
            </a:r>
          </a:p>
        </p:txBody>
      </p:sp>
    </p:spTree>
    <p:extLst>
      <p:ext uri="{BB962C8B-B14F-4D97-AF65-F5344CB8AC3E}">
        <p14:creationId xmlns:p14="http://schemas.microsoft.com/office/powerpoint/2010/main" val="2755897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3408"/>
            <a:ext cx="259228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16632"/>
            <a:ext cx="6858000" cy="2677656"/>
          </a:xfrm>
          <a:prstGeom prst="rect">
            <a:avLst/>
          </a:prstGeom>
        </p:spPr>
        <p:txBody>
          <a:bodyPr wrap="square">
            <a:spAutoFit/>
          </a:bodyPr>
          <a:lstStyle/>
          <a:p>
            <a:pPr algn="just"/>
            <a:r>
              <a:rPr lang="ru-RU" sz="1200" b="1" dirty="0"/>
              <a:t>Беляков Г. И.</a:t>
            </a:r>
            <a:r>
              <a:rPr lang="ru-RU" sz="1200" dirty="0"/>
              <a:t>  </a:t>
            </a:r>
            <a:r>
              <a:rPr lang="ru-RU" sz="1200" b="1" dirty="0"/>
              <a:t>Охрана труда и техника безопасности : учебник для СПО / Г. И. Беляков. — 5-е изд., перераб. и доп. — Москва : Издательство Юрайт, 2024. — 740 с. — (Профессиональное образование). </a:t>
            </a:r>
            <a:endParaRPr lang="ru-RU" sz="1200" b="1" dirty="0" smtClean="0"/>
          </a:p>
          <a:p>
            <a:pPr algn="just"/>
            <a:endParaRPr lang="ru-RU" sz="1200" dirty="0"/>
          </a:p>
          <a:p>
            <a:pPr algn="just"/>
            <a:r>
              <a:rPr lang="ru-RU" sz="1200" dirty="0"/>
              <a:t>В курсе рассмотрены организационно-правовые вопросы охраны труда, техника безопасности, пожарная безопасность. Автор имеет многолетний практический опыт, связанный с надзором и контролем состояния охраны труда на предприятиях, поэтому данный курс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Курс написан в полном соответствии с требованиями действующих нормативных документов, технических регламентов, СанПиНов, ГОСТов. К каждому разделу составлены контрольные вопросы, которые помогут студентам проверить усвоение материала. В курс также включены материалы справочного характера. </a:t>
            </a:r>
          </a:p>
        </p:txBody>
      </p:sp>
      <p:sp>
        <p:nvSpPr>
          <p:cNvPr id="6" name="Прямоугольник 5"/>
          <p:cNvSpPr/>
          <p:nvPr/>
        </p:nvSpPr>
        <p:spPr>
          <a:xfrm>
            <a:off x="2240446" y="3617164"/>
            <a:ext cx="6881997"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2024. </a:t>
            </a:r>
            <a:r>
              <a:rPr lang="ru-RU" sz="1200" b="1" dirty="0"/>
              <a:t>— </a:t>
            </a:r>
            <a:r>
              <a:rPr lang="ru-RU" sz="1200" b="1" dirty="0" smtClean="0"/>
              <a:t>497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7"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4" y="3429000"/>
            <a:ext cx="22669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3337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5392" y="116632"/>
            <a:ext cx="6908608"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2024. —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84" t="3193" r="9463" b="6341"/>
          <a:stretch/>
        </p:blipFill>
        <p:spPr bwMode="auto">
          <a:xfrm>
            <a:off x="28326" y="44624"/>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35392" y="3573016"/>
            <a:ext cx="6908608" cy="2677656"/>
          </a:xfrm>
          <a:prstGeom prst="rect">
            <a:avLst/>
          </a:prstGeom>
        </p:spPr>
        <p:txBody>
          <a:bodyPr wrap="square">
            <a:spAutoFit/>
          </a:bodyPr>
          <a:lstStyle/>
          <a:p>
            <a:pPr algn="just"/>
            <a:r>
              <a:rPr lang="ru-RU" sz="1200" b="1" dirty="0"/>
              <a:t>Карнаух Н. Н.</a:t>
            </a:r>
            <a:r>
              <a:rPr lang="ru-RU" sz="1200" dirty="0"/>
              <a:t>  </a:t>
            </a:r>
            <a:r>
              <a:rPr lang="ru-RU" sz="1200" b="1" dirty="0"/>
              <a:t>Охрана труда : учебник для СПО / Н. Н. Карнаух. — 2-е изд., перераб. и доп. — Москва : Издательство Юрайт, 2024. — 343 с.  — (Профессиональное образование). </a:t>
            </a:r>
            <a:endParaRPr lang="ru-RU" sz="1200" b="1" dirty="0" smtClean="0"/>
          </a:p>
          <a:p>
            <a:pPr algn="just"/>
            <a:endParaRPr lang="ru-RU" sz="1200" dirty="0"/>
          </a:p>
          <a:p>
            <a:pPr algn="just"/>
            <a:r>
              <a:rPr lang="ru-RU" sz="1200" dirty="0"/>
              <a:t>Курс разработан на основе российского законодательства в соответствии с требованиями государственного образовательного стандарта среднего профессионального образования. В нем рассмотрены вопросы правового и организационного обеспечения охраны труда, оценка состояния условий труда, безопасность производственного оборудования и технологических процессов. С учетом нормативных актов, действующих в Российской Федерации, и международных стандартов освещены методы и средства защиты работника от опасностей технических систем и процессов, экобиозащитная и противопожарная техника. В курсе также раскрыты основные вопросы, касающиеся экономики охраны труда. </a:t>
            </a:r>
          </a:p>
        </p:txBody>
      </p:sp>
      <p:pic>
        <p:nvPicPr>
          <p:cNvPr id="13314" name="Picture 2" descr="Обложка книги ОХРАНА ТРУДА Карнаух Н.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314699"/>
            <a:ext cx="2592288" cy="375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36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60240" cy="320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188640"/>
            <a:ext cx="6768752" cy="1938992"/>
          </a:xfrm>
          <a:prstGeom prst="rect">
            <a:avLst/>
          </a:prstGeom>
        </p:spPr>
        <p:txBody>
          <a:bodyPr wrap="square">
            <a:spAutoFit/>
          </a:bodyPr>
          <a:lstStyle/>
          <a:p>
            <a:pPr algn="just"/>
            <a:r>
              <a:rPr lang="ru-RU" sz="1200" b="1" dirty="0"/>
              <a:t>Сафонова Г. Г.</a:t>
            </a:r>
            <a:r>
              <a:rPr lang="ru-RU" sz="1200" dirty="0"/>
              <a:t> </a:t>
            </a:r>
            <a:r>
              <a:rPr lang="ru-RU" sz="1200" b="1" dirty="0"/>
              <a:t>Техническая механика : учебник / Г. Г. Сафонова, Т. Ю. Артюховская, Д. А. Ермаков. – Москва : ИНФРА-М, 2024. — 320 с. — (Среднее профессиональное образование). </a:t>
            </a:r>
            <a:endParaRPr lang="ru-RU" sz="1200" b="1" dirty="0" smtClean="0"/>
          </a:p>
          <a:p>
            <a:pPr algn="just"/>
            <a:endParaRPr lang="ru-RU" sz="1200" dirty="0"/>
          </a:p>
          <a:p>
            <a:pPr algn="just"/>
            <a:r>
              <a:rPr lang="ru-RU" sz="1200" dirty="0"/>
              <a:t>В учебнике изложены основные положения статики при действии сил на абсолютно твердое тело для плоской системы. Приведены простейшие расчеты элементов конструкций, работающих в условиях растяжения-сжатия, сдвига, изгиба. Даны методы расчета многопролетных статически определимых и неопределимых балок и рам, плоских ферм, подпорных стен. Подробно разобраны примеры решения задач по всем темам и разделам, а также задачи для самостоятельного решения.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47856"/>
            <a:ext cx="21602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47856"/>
            <a:ext cx="6750496" cy="1938992"/>
          </a:xfrm>
          <a:prstGeom prst="rect">
            <a:avLst/>
          </a:prstGeom>
        </p:spPr>
        <p:txBody>
          <a:bodyPr wrap="square">
            <a:spAutoFit/>
          </a:bodyPr>
          <a:lstStyle/>
          <a:p>
            <a:pPr algn="just"/>
            <a:r>
              <a:rPr lang="ru-RU" sz="1200" b="1" dirty="0"/>
              <a:t>Сербин Е</a:t>
            </a:r>
            <a:r>
              <a:rPr lang="ru-RU" sz="1200" b="1" dirty="0" smtClean="0"/>
              <a:t>. П</a:t>
            </a:r>
            <a:r>
              <a:rPr lang="ru-RU" sz="1200" dirty="0"/>
              <a:t>. </a:t>
            </a:r>
            <a:r>
              <a:rPr lang="ru-RU" sz="1200" b="1" dirty="0"/>
              <a:t>Техническая механика : учебник  / Е. П. Сербин. — Москва : КноРус, 2023. — 399 с. — (Среднее профессиональное образование). </a:t>
            </a:r>
            <a:endParaRPr lang="ru-RU" sz="1200" b="1" dirty="0" smtClean="0"/>
          </a:p>
          <a:p>
            <a:pPr algn="just"/>
            <a:endParaRPr lang="ru-RU" sz="1200" dirty="0"/>
          </a:p>
          <a:p>
            <a:pPr algn="just"/>
            <a:r>
              <a:rPr lang="ru-RU" sz="1200" dirty="0"/>
              <a:t>Содержит три раздела: «Статика», «Сопротивление материалов», «Статика сооружений». Изложены основные положения воздействия сил на твердые тела и условия равновесия, рассмотрена работа материалов и простейших конструктивных элементов, даны расчеты на прочность, устойчивость и жесткость, приведены основы расчета плоских стержневых систем. Теоретические положения и выводы разобраны на примерах. Предлагаются контрольные вопросы и задачи для закрепления изученного материала</a:t>
            </a:r>
            <a:r>
              <a:rPr lang="ru-RU" sz="1200" dirty="0" smtClean="0"/>
              <a:t>.</a:t>
            </a:r>
            <a:endParaRPr lang="ru-RU" sz="1200" dirty="0"/>
          </a:p>
        </p:txBody>
      </p:sp>
    </p:spTree>
    <p:extLst>
      <p:ext uri="{BB962C8B-B14F-4D97-AF65-F5344CB8AC3E}">
        <p14:creationId xmlns:p14="http://schemas.microsoft.com/office/powerpoint/2010/main" val="21403931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32"/>
            <a:ext cx="2411760"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88640"/>
            <a:ext cx="6804248"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учебное пособие для СПО / Н. М. Запекина. — 2-е изд., перераб. и доп. — Москва : Издательство Юрайт, </a:t>
            </a:r>
            <a:r>
              <a:rPr lang="ru-RU" sz="1200" b="1" dirty="0" smtClean="0"/>
              <a:t>2024. </a:t>
            </a:r>
            <a:r>
              <a:rPr lang="ru-RU" sz="1200" b="1" dirty="0"/>
              <a:t>— 178 с.  — (Среднее профессиональное 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0" y="3205371"/>
            <a:ext cx="2418864" cy="378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484543"/>
            <a:ext cx="6732240"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учебное пособие для СПО / Е. Ю. Сергеев. — Москва : Издательство Юрайт, 2024. — 227 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35610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268760"/>
            <a:ext cx="8599238" cy="3970318"/>
          </a:xfrm>
          <a:prstGeom prst="rect">
            <a:avLst/>
          </a:prstGeom>
        </p:spPr>
        <p:txBody>
          <a:bodyPr wrap="square">
            <a:spAutoFit/>
          </a:bodyPr>
          <a:lstStyle/>
          <a:p>
            <a:pPr algn="ctr"/>
            <a:r>
              <a:rPr lang="ru-RU" sz="3600" b="1" dirty="0" smtClean="0"/>
              <a:t>ПМ. 07</a:t>
            </a:r>
          </a:p>
          <a:p>
            <a:pPr algn="ctr"/>
            <a:r>
              <a:rPr lang="ru-RU" sz="3600" b="1" dirty="0"/>
              <a:t>ВЫПОЛНЕНИЕ РАБОТ ПО ОДНОЙ ИЛИ НЕСКОЛЬКИМ ПРОФЕССИЯМ РАБОЧИХ, ДОЛЖНОСТЯМ СЛУЖАЩИХ.</a:t>
            </a:r>
            <a:endParaRPr lang="ru-RU" sz="3600" dirty="0"/>
          </a:p>
          <a:p>
            <a:pPr algn="ctr"/>
            <a:r>
              <a:rPr lang="ru-RU" sz="3600" b="1" dirty="0"/>
              <a:t>МДК 07.01 Выполнение работ по профессии 16519 «Переплетчик».</a:t>
            </a:r>
            <a:endParaRPr lang="ru-RU" sz="3600" dirty="0"/>
          </a:p>
        </p:txBody>
      </p:sp>
    </p:spTree>
    <p:extLst>
      <p:ext uri="{BB962C8B-B14F-4D97-AF65-F5344CB8AC3E}">
        <p14:creationId xmlns:p14="http://schemas.microsoft.com/office/powerpoint/2010/main" val="2001894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9" y="3309571"/>
            <a:ext cx="2736305" cy="377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33110" y="3573016"/>
            <a:ext cx="6910889" cy="1569660"/>
          </a:xfrm>
          <a:prstGeom prst="rect">
            <a:avLst/>
          </a:prstGeom>
        </p:spPr>
        <p:txBody>
          <a:bodyPr wrap="square">
            <a:spAutoFit/>
          </a:bodyPr>
          <a:lstStyle/>
          <a:p>
            <a:pPr algn="just"/>
            <a:r>
              <a:rPr lang="ru-RU" sz="1200" b="1" dirty="0"/>
              <a:t>Самарин Ю. Н.</a:t>
            </a:r>
            <a:r>
              <a:rPr lang="ru-RU" sz="1200" dirty="0"/>
              <a:t>  </a:t>
            </a:r>
            <a:r>
              <a:rPr lang="ru-RU" sz="1200" b="1" dirty="0"/>
              <a:t>Основы полиграфического производства: технология послепечатных процессов : учебное пособие для СПО / Ю. Н. Самарин. — Москва : Издательство Юрайт, 2024. — 111 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послепечатного процесса, о назначении, классификации и принципах работы послепечатного оборудования и об организации поточного производства в послепечатных процессах. </a:t>
            </a:r>
          </a:p>
        </p:txBody>
      </p:sp>
      <p:sp>
        <p:nvSpPr>
          <p:cNvPr id="6" name="Прямоугольник 5"/>
          <p:cNvSpPr/>
          <p:nvPr/>
        </p:nvSpPr>
        <p:spPr>
          <a:xfrm>
            <a:off x="2240446" y="188164"/>
            <a:ext cx="6881997" cy="1938992"/>
          </a:xfrm>
          <a:prstGeom prst="rect">
            <a:avLst/>
          </a:prstGeom>
        </p:spPr>
        <p:txBody>
          <a:bodyPr wrap="square">
            <a:spAutoFit/>
          </a:bodyPr>
          <a:lstStyle/>
          <a:p>
            <a:pPr algn="just"/>
            <a:r>
              <a:rPr lang="ru-RU" sz="1200" b="1" dirty="0"/>
              <a:t>Самарин Ю. Н.</a:t>
            </a:r>
            <a:r>
              <a:rPr lang="ru-RU" sz="1200" dirty="0"/>
              <a:t>  </a:t>
            </a:r>
            <a:r>
              <a:rPr lang="ru-RU" sz="1200" b="1" dirty="0"/>
              <a:t>Полиграфическое производство : учебник для СПО / Ю. Н. Самарин. — 2-е изд., испр. и доп. — Москва : Издательство Юрайт, </a:t>
            </a:r>
            <a:r>
              <a:rPr lang="ru-RU" sz="1200" b="1" dirty="0" smtClean="0"/>
              <a:t>2024. </a:t>
            </a:r>
            <a:r>
              <a:rPr lang="ru-RU" sz="1200" b="1" dirty="0"/>
              <a:t>— </a:t>
            </a:r>
            <a:r>
              <a:rPr lang="ru-RU" sz="1200" b="1" dirty="0" smtClean="0"/>
              <a:t>497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Учебное пособие может быть полезно при изучении основ полиграфического производства.</a:t>
            </a:r>
          </a:p>
        </p:txBody>
      </p:sp>
      <p:pic>
        <p:nvPicPr>
          <p:cNvPr id="7" name="Picture 2" descr="Обложка книги ПОЛИГРАФИЧЕСКОЕ ПРОИЗВОДСТВО Самарин Ю.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4" y="0"/>
            <a:ext cx="22669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12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04" y="-171400"/>
            <a:ext cx="2774488"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3928" y="59493"/>
            <a:ext cx="6730072" cy="1754326"/>
          </a:xfrm>
          <a:prstGeom prst="rect">
            <a:avLst/>
          </a:prstGeom>
        </p:spPr>
        <p:txBody>
          <a:bodyPr wrap="square">
            <a:spAutoFit/>
          </a:bodyPr>
          <a:lstStyle/>
          <a:p>
            <a:pPr algn="just"/>
            <a:r>
              <a:rPr lang="ru-RU" sz="1200" b="1" dirty="0"/>
              <a:t>Горшкова Л. О.  Технология послепечатных процессов : учебное пособие для СПО / Л. О. Горшкова, И. К. Корнилов. — Москва : Издательство Юрайт, 2024. — 166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процессы изготовления книжно-журнальной продукции в технологической последовательности, а также процессы отделки печатной продукции.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sp>
        <p:nvSpPr>
          <p:cNvPr id="4" name="Прямоугольник 3"/>
          <p:cNvSpPr/>
          <p:nvPr/>
        </p:nvSpPr>
        <p:spPr>
          <a:xfrm>
            <a:off x="2286000" y="3573016"/>
            <a:ext cx="6858000" cy="2677656"/>
          </a:xfrm>
          <a:prstGeom prst="rect">
            <a:avLst/>
          </a:prstGeom>
        </p:spPr>
        <p:txBody>
          <a:bodyPr wrap="square">
            <a:spAutoFit/>
          </a:bodyPr>
          <a:lstStyle/>
          <a:p>
            <a:pPr algn="just"/>
            <a:r>
              <a:rPr lang="ru-RU" sz="1200" b="1" dirty="0"/>
              <a:t>Чефранов С. Д.</a:t>
            </a:r>
            <a:r>
              <a:rPr lang="ru-RU" sz="1200" dirty="0"/>
              <a:t>  </a:t>
            </a:r>
            <a:r>
              <a:rPr lang="ru-RU" sz="1200" b="1" dirty="0"/>
              <a:t>Технология производства печатных и электронных средств информации. Особенности производства : учебник для СПО / С. Д. Чефранов. — Москва : Издательство Юрайт, 2024. — 385 с. — (Профессиональное образование). </a:t>
            </a:r>
            <a:endParaRPr lang="ru-RU" sz="1200" b="1" dirty="0" smtClean="0"/>
          </a:p>
          <a:p>
            <a:pPr algn="just"/>
            <a:endParaRPr lang="ru-RU" sz="1200" dirty="0"/>
          </a:p>
          <a:p>
            <a:pPr algn="just"/>
            <a:r>
              <a:rPr lang="ru-RU" sz="1200" dirty="0"/>
              <a:t>Данный курс предназначен для изучения дисциплины «Технология производства печатных и электронных средств информации»: в нем подробно рассматриваются наиболее распространенные и развивающиеся технологии печати и постпечатной обработки полиграфической продукции различного назначения. В курс кроме теоретической части включены практические задачи и примеры их решения, а также контрольные вопросы по темам. Изложение 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Полиграфические процессы проиллюстрированы схемами, многие из которых публикуются впервые. </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884" t="3193" r="9463" b="6341"/>
          <a:stretch/>
        </p:blipFill>
        <p:spPr bwMode="auto">
          <a:xfrm>
            <a:off x="107504" y="3429000"/>
            <a:ext cx="2178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5375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99392"/>
            <a:ext cx="2456840" cy="36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12824" y="154289"/>
            <a:ext cx="6831176" cy="1754326"/>
          </a:xfrm>
          <a:prstGeom prst="rect">
            <a:avLst/>
          </a:prstGeom>
        </p:spPr>
        <p:txBody>
          <a:bodyPr wrap="square">
            <a:spAutoFit/>
          </a:bodyPr>
          <a:lstStyle/>
          <a:p>
            <a:pPr algn="just"/>
            <a:r>
              <a:rPr lang="ru-RU" sz="1200" b="1" dirty="0"/>
              <a:t>Бобров В. И.</a:t>
            </a:r>
            <a:r>
              <a:rPr lang="ru-RU" sz="1200" dirty="0"/>
              <a:t>  </a:t>
            </a:r>
            <a:r>
              <a:rPr lang="ru-RU" sz="1200" b="1" dirty="0"/>
              <a:t>Отделка полиграфической продукции : учебник для среднего профессионального образования / В. И. Бобров. — 2-е изд., перераб. и доп. — Москва : Издательство Юрайт, 2024. — 625 с. — (Профессиональное образование). </a:t>
            </a:r>
            <a:endParaRPr lang="ru-RU" sz="1200" b="1" dirty="0" smtClean="0"/>
          </a:p>
          <a:p>
            <a:pPr algn="just"/>
            <a:endParaRPr lang="ru-RU" sz="1200" dirty="0"/>
          </a:p>
          <a:p>
            <a:pPr algn="just"/>
            <a:r>
              <a:rPr lang="ru-RU" sz="1200" dirty="0" smtClean="0"/>
              <a:t>В </a:t>
            </a:r>
            <a:r>
              <a:rPr lang="ru-RU" sz="1200" dirty="0"/>
              <a:t>курсе приведены основные понятия и терминология в области технологии отделочных процессов на полиграфических и упаковочных материалах. Рассмотрены теоретические и практические способы отделки продукции, виды отделочных операций, материалы, технологическое оборудование и оснастка, применяемые на производстве. </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 y="3284984"/>
            <a:ext cx="2456840" cy="36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84832" y="3560907"/>
            <a:ext cx="6759168" cy="2308324"/>
          </a:xfrm>
          <a:prstGeom prst="rect">
            <a:avLst/>
          </a:prstGeom>
        </p:spPr>
        <p:txBody>
          <a:bodyPr wrap="square">
            <a:spAutoFit/>
          </a:bodyPr>
          <a:lstStyle/>
          <a:p>
            <a:pPr algn="just"/>
            <a:r>
              <a:rPr lang="ru-RU" sz="1200" b="1" dirty="0"/>
              <a:t>Бобров В. И.</a:t>
            </a:r>
            <a:r>
              <a:rPr lang="ru-RU" sz="1200" dirty="0"/>
              <a:t> </a:t>
            </a:r>
            <a:r>
              <a:rPr lang="ru-RU" sz="1200" b="1" dirty="0"/>
              <a:t>Основы полиграфического производства : лакирование печатной продукции : учебное пособие для СПО / В. И. Бобров, Л. О. Горшкова. — 2-е изд., перераб. и доп. — Москва : Издательство Юрайт, 2024. — 261 с. — (Среднее профессиональное образование). </a:t>
            </a:r>
            <a:endParaRPr lang="ru-RU" sz="1200" b="1" dirty="0" smtClean="0"/>
          </a:p>
          <a:p>
            <a:pPr algn="just"/>
            <a:endParaRPr lang="ru-RU" sz="1200" dirty="0"/>
          </a:p>
          <a:p>
            <a:pPr algn="just"/>
            <a:r>
              <a:rPr lang="ru-RU" sz="1200" dirty="0"/>
              <a:t>В предлагаемом учебном пособии рассмотрены основные понятия и терминология в области технологии лакирования печатной продукции. Приведены подробные описания различных видов лакирования, используемых материалов, даны основы теории и практики лакирования. В книге рассказано о режимах лакирования, необходимом технологическом оборудовании, об используемых для лакирования инструментах. Также приведены методы оценки качества лакирования и способы исправить различные недостатки продукции. </a:t>
            </a:r>
          </a:p>
        </p:txBody>
      </p:sp>
    </p:spTree>
    <p:extLst>
      <p:ext uri="{BB962C8B-B14F-4D97-AF65-F5344CB8AC3E}">
        <p14:creationId xmlns:p14="http://schemas.microsoft.com/office/powerpoint/2010/main" val="24263418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399594" y="116632"/>
            <a:ext cx="6744406" cy="1754326"/>
          </a:xfrm>
          <a:prstGeom prst="rect">
            <a:avLst/>
          </a:prstGeom>
        </p:spPr>
        <p:txBody>
          <a:bodyPr wrap="square">
            <a:spAutoFit/>
          </a:bodyPr>
          <a:lstStyle/>
          <a:p>
            <a:pPr algn="just"/>
            <a:r>
              <a:rPr lang="ru-RU" sz="1200" b="1" dirty="0"/>
              <a:t>Бобров В. И.</a:t>
            </a:r>
            <a:r>
              <a:rPr lang="ru-RU" sz="1200" dirty="0"/>
              <a:t>  </a:t>
            </a:r>
            <a:r>
              <a:rPr lang="ru-RU" sz="1200" b="1" dirty="0"/>
              <a:t>Основы полиграфического производства: эксклюзивные издания : учебное пособие для СПО / В. И. Бобров, И. В. Черная. — 2-е изд., перераб. и доп. — Москва : Издательство Юрайт, 2023. — 247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конструкции и технологические процессы изготовления эксклюзивных, подарочных изданий, особенно в области послепечатной обработки.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2555776" cy="37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7" y="3429000"/>
            <a:ext cx="2411760" cy="35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365899" y="3640872"/>
            <a:ext cx="6778101" cy="1754326"/>
          </a:xfrm>
          <a:prstGeom prst="rect">
            <a:avLst/>
          </a:prstGeom>
        </p:spPr>
        <p:txBody>
          <a:bodyPr wrap="square">
            <a:spAutoFit/>
          </a:bodyPr>
          <a:lstStyle/>
          <a:p>
            <a:pPr algn="just"/>
            <a:r>
              <a:rPr lang="ru-RU" sz="1200" b="1" dirty="0"/>
              <a:t>Запекина Н. М.</a:t>
            </a:r>
            <a:r>
              <a:rPr lang="ru-RU" sz="1200" dirty="0"/>
              <a:t>  </a:t>
            </a:r>
            <a:r>
              <a:rPr lang="ru-RU" sz="1200" b="1" dirty="0"/>
              <a:t>Основы полиграфического производства : учебное пособие для СПО / Н. М. Запекина. — 2-е изд., перераб. и доп. — Москва : Издательство Юрайт, </a:t>
            </a:r>
            <a:r>
              <a:rPr lang="ru-RU" sz="1200" b="1" dirty="0" smtClean="0"/>
              <a:t>2024. </a:t>
            </a:r>
            <a:r>
              <a:rPr lang="ru-RU" sz="1200" b="1" dirty="0"/>
              <a:t>— 178 с.  — (Среднее профессиональное образование). </a:t>
            </a:r>
            <a:endParaRPr lang="ru-RU" sz="1200" b="1" dirty="0" smtClean="0"/>
          </a:p>
          <a:p>
            <a:pPr algn="just"/>
            <a:endParaRPr lang="ru-RU" sz="1200" dirty="0"/>
          </a:p>
          <a:p>
            <a:pPr algn="just"/>
            <a:r>
              <a:rPr lang="ru-RU" sz="12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spTree>
    <p:extLst>
      <p:ext uri="{BB962C8B-B14F-4D97-AF65-F5344CB8AC3E}">
        <p14:creationId xmlns:p14="http://schemas.microsoft.com/office/powerpoint/2010/main" val="20805425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0" y="44624"/>
            <a:ext cx="2418864" cy="362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7744" y="172175"/>
            <a:ext cx="6876256" cy="2862322"/>
          </a:xfrm>
          <a:prstGeom prst="rect">
            <a:avLst/>
          </a:prstGeom>
        </p:spPr>
        <p:txBody>
          <a:bodyPr wrap="square">
            <a:spAutoFit/>
          </a:bodyPr>
          <a:lstStyle/>
          <a:p>
            <a:pPr algn="just"/>
            <a:r>
              <a:rPr lang="ru-RU" sz="1200" b="1" dirty="0"/>
              <a:t>Сергеев Е. Ю.  Технология производства печатных и электронных средств информации : учебное пособие для СПО / Е. Ю. Сергеев. — Москва : Издательство Юрайт, 2024. — 227 с. — (Профессиональное образование). </a:t>
            </a:r>
            <a:endParaRPr lang="ru-RU" sz="1200" b="1" dirty="0" smtClean="0"/>
          </a:p>
          <a:p>
            <a:pPr algn="just"/>
            <a:endParaRPr lang="ru-RU" sz="1200" b="1" dirty="0"/>
          </a:p>
          <a:p>
            <a:pPr algn="just"/>
            <a:r>
              <a:rPr lang="ru-RU" sz="1200" dirty="0"/>
              <a:t>Материалы, предложенные в настоящем учебном пособии, соответствуют основной образовательной программе подготовки специалистов среднего звена по специальности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p:txBody>
      </p:sp>
    </p:spTree>
    <p:extLst>
      <p:ext uri="{BB962C8B-B14F-4D97-AF65-F5344CB8AC3E}">
        <p14:creationId xmlns:p14="http://schemas.microsoft.com/office/powerpoint/2010/main" val="133503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4301"/>
            <a:ext cx="2592288"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840760" cy="1754326"/>
          </a:xfrm>
          <a:prstGeom prst="rect">
            <a:avLst/>
          </a:prstGeom>
        </p:spPr>
        <p:txBody>
          <a:bodyPr wrap="square">
            <a:spAutoFit/>
          </a:bodyPr>
          <a:lstStyle/>
          <a:p>
            <a:pPr algn="just"/>
            <a:r>
              <a:rPr lang="ru-RU" sz="1200" b="1" dirty="0"/>
              <a:t>Атапин В. Г.</a:t>
            </a:r>
            <a:r>
              <a:rPr lang="ru-RU" sz="1200" dirty="0"/>
              <a:t>  </a:t>
            </a:r>
            <a:r>
              <a:rPr lang="ru-RU" sz="1200" b="1" dirty="0"/>
              <a:t>Сопротивление материалов. Практикум : учебное пособие для СПО / В. Г. Атапин. — </a:t>
            </a:r>
            <a:r>
              <a:rPr lang="ru-RU" sz="1200" b="1" dirty="0" smtClean="0"/>
              <a:t>3-е </a:t>
            </a:r>
            <a:r>
              <a:rPr lang="ru-RU" sz="1200" b="1" dirty="0"/>
              <a:t>изд., испр. и доп. — Москва : Издательство Юрайт, 2024. — </a:t>
            </a:r>
            <a:r>
              <a:rPr lang="ru-RU" sz="1200" b="1" dirty="0" smtClean="0"/>
              <a:t>438 </a:t>
            </a:r>
            <a:r>
              <a:rPr lang="ru-RU" sz="1200" b="1" dirty="0"/>
              <a:t>с. — (Профессиональное образование). </a:t>
            </a:r>
            <a:endParaRPr lang="ru-RU" sz="1200" b="1" dirty="0" smtClean="0"/>
          </a:p>
          <a:p>
            <a:pPr algn="just"/>
            <a:endParaRPr lang="ru-RU" sz="1200" dirty="0"/>
          </a:p>
          <a:p>
            <a:pPr algn="just"/>
            <a:r>
              <a:rPr lang="ru-RU" sz="1200" dirty="0"/>
              <a:t>Представлен базовый теоретический курс сопротивления материалов, который сопровождается подробно разобранными примерами. Принятое построение курса (теория, рекомендации для решения задач (процедура для анализа), примеры и короткие задачи) позволяет студенту самостоятельно изучать материал дисциплины независимо от формы обучения.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573016"/>
            <a:ext cx="208823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3573016"/>
            <a:ext cx="6840760" cy="1754326"/>
          </a:xfrm>
          <a:prstGeom prst="rect">
            <a:avLst/>
          </a:prstGeom>
        </p:spPr>
        <p:txBody>
          <a:bodyPr wrap="square">
            <a:spAutoFit/>
          </a:bodyPr>
          <a:lstStyle/>
          <a:p>
            <a:pPr algn="just"/>
            <a:r>
              <a:rPr lang="ru-RU" sz="1200" b="1" dirty="0"/>
              <a:t>Олофинская В. П. Техническая механика. Сборник тестовых заданий : учебное пособие / В. П. Олофинская. — 2-е изд., испр. и доп. — Москва : ИНФРА-М, 2023. — 132 с. — (Среднее профессиональное образование</a:t>
            </a:r>
            <a:r>
              <a:rPr lang="ru-RU" sz="1200" b="1" dirty="0" smtClean="0"/>
              <a:t>).</a:t>
            </a:r>
          </a:p>
          <a:p>
            <a:pPr algn="just"/>
            <a:endParaRPr lang="ru-RU" sz="1200" dirty="0" smtClean="0"/>
          </a:p>
          <a:p>
            <a:pPr algn="just"/>
            <a:r>
              <a:rPr lang="ru-RU" sz="1200" dirty="0" smtClean="0"/>
              <a:t>В </a:t>
            </a:r>
            <a:r>
              <a:rPr lang="ru-RU" sz="1200" dirty="0"/>
              <a:t>сборнике представлены тесты для контроля знаний в рамках изучения курса «Техническая механика» по разделам «Теоретическая механика» и «Сопротивление материалов». По основным темам дисциплин предложено по пять вариантов заданий, содержащих пять вопросов (как теоретических, так и расчетных). К каждому вопросу даны четыре варианта ответов, один из которых правильный. </a:t>
            </a:r>
          </a:p>
        </p:txBody>
      </p:sp>
    </p:spTree>
    <p:extLst>
      <p:ext uri="{BB962C8B-B14F-4D97-AF65-F5344CB8AC3E}">
        <p14:creationId xmlns:p14="http://schemas.microsoft.com/office/powerpoint/2010/main" val="2818866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1330</TotalTime>
  <Words>12106</Words>
  <Application>Microsoft Office PowerPoint</Application>
  <PresentationFormat>Экран (4:3)</PresentationFormat>
  <Paragraphs>436</Paragraphs>
  <Slides>86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86</vt:i4>
      </vt:variant>
    </vt:vector>
  </HeadingPairs>
  <TitlesOfParts>
    <vt:vector size="87"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98</cp:revision>
  <dcterms:created xsi:type="dcterms:W3CDTF">2022-11-26T08:34:02Z</dcterms:created>
  <dcterms:modified xsi:type="dcterms:W3CDTF">2024-09-23T12:38:33Z</dcterms:modified>
</cp:coreProperties>
</file>