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1"/>
  </p:notesMasterIdLst>
  <p:sldIdLst>
    <p:sldId id="374" r:id="rId2"/>
    <p:sldId id="260" r:id="rId3"/>
    <p:sldId id="375" r:id="rId4"/>
    <p:sldId id="262" r:id="rId5"/>
    <p:sldId id="263" r:id="rId6"/>
    <p:sldId id="264" r:id="rId7"/>
    <p:sldId id="265" r:id="rId8"/>
    <p:sldId id="345" r:id="rId9"/>
    <p:sldId id="346" r:id="rId10"/>
    <p:sldId id="266" r:id="rId11"/>
    <p:sldId id="268" r:id="rId12"/>
    <p:sldId id="269" r:id="rId13"/>
    <p:sldId id="347" r:id="rId14"/>
    <p:sldId id="270" r:id="rId15"/>
    <p:sldId id="271" r:id="rId16"/>
    <p:sldId id="272" r:id="rId17"/>
    <p:sldId id="349" r:id="rId18"/>
    <p:sldId id="273" r:id="rId19"/>
    <p:sldId id="376" r:id="rId20"/>
    <p:sldId id="275" r:id="rId21"/>
    <p:sldId id="276" r:id="rId22"/>
    <p:sldId id="277" r:id="rId23"/>
    <p:sldId id="350" r:id="rId24"/>
    <p:sldId id="278" r:id="rId25"/>
    <p:sldId id="279" r:id="rId26"/>
    <p:sldId id="281" r:id="rId27"/>
    <p:sldId id="282" r:id="rId28"/>
    <p:sldId id="351" r:id="rId29"/>
    <p:sldId id="283" r:id="rId30"/>
    <p:sldId id="284" r:id="rId31"/>
    <p:sldId id="285" r:id="rId32"/>
    <p:sldId id="286" r:id="rId33"/>
    <p:sldId id="352" r:id="rId34"/>
    <p:sldId id="353" r:id="rId35"/>
    <p:sldId id="354" r:id="rId36"/>
    <p:sldId id="287" r:id="rId37"/>
    <p:sldId id="355" r:id="rId38"/>
    <p:sldId id="289" r:id="rId39"/>
    <p:sldId id="290" r:id="rId40"/>
    <p:sldId id="288" r:id="rId41"/>
    <p:sldId id="293" r:id="rId42"/>
    <p:sldId id="356" r:id="rId43"/>
    <p:sldId id="291" r:id="rId44"/>
    <p:sldId id="294" r:id="rId45"/>
    <p:sldId id="295" r:id="rId46"/>
    <p:sldId id="292" r:id="rId47"/>
    <p:sldId id="378" r:id="rId48"/>
    <p:sldId id="379" r:id="rId49"/>
    <p:sldId id="380" r:id="rId50"/>
    <p:sldId id="381" r:id="rId51"/>
    <p:sldId id="382" r:id="rId52"/>
    <p:sldId id="296" r:id="rId53"/>
    <p:sldId id="357" r:id="rId54"/>
    <p:sldId id="358" r:id="rId55"/>
    <p:sldId id="298" r:id="rId56"/>
    <p:sldId id="299" r:id="rId57"/>
    <p:sldId id="359" r:id="rId58"/>
    <p:sldId id="383" r:id="rId59"/>
    <p:sldId id="300" r:id="rId60"/>
    <p:sldId id="301" r:id="rId61"/>
    <p:sldId id="302" r:id="rId62"/>
    <p:sldId id="303" r:id="rId63"/>
    <p:sldId id="304" r:id="rId64"/>
    <p:sldId id="384" r:id="rId65"/>
    <p:sldId id="305" r:id="rId66"/>
    <p:sldId id="306" r:id="rId67"/>
    <p:sldId id="361" r:id="rId68"/>
    <p:sldId id="362" r:id="rId69"/>
    <p:sldId id="307" r:id="rId70"/>
    <p:sldId id="363" r:id="rId71"/>
    <p:sldId id="308" r:id="rId72"/>
    <p:sldId id="309" r:id="rId73"/>
    <p:sldId id="313" r:id="rId74"/>
    <p:sldId id="314" r:id="rId75"/>
    <p:sldId id="310" r:id="rId76"/>
    <p:sldId id="364" r:id="rId77"/>
    <p:sldId id="365" r:id="rId78"/>
    <p:sldId id="315" r:id="rId79"/>
    <p:sldId id="316" r:id="rId80"/>
    <p:sldId id="317" r:id="rId81"/>
    <p:sldId id="312" r:id="rId82"/>
    <p:sldId id="319" r:id="rId83"/>
    <p:sldId id="366" r:id="rId84"/>
    <p:sldId id="367" r:id="rId85"/>
    <p:sldId id="368" r:id="rId86"/>
    <p:sldId id="320" r:id="rId87"/>
    <p:sldId id="321" r:id="rId88"/>
    <p:sldId id="323" r:id="rId89"/>
    <p:sldId id="369" r:id="rId90"/>
    <p:sldId id="324" r:id="rId91"/>
    <p:sldId id="327" r:id="rId92"/>
    <p:sldId id="325" r:id="rId93"/>
    <p:sldId id="328" r:id="rId94"/>
    <p:sldId id="370" r:id="rId95"/>
    <p:sldId id="371" r:id="rId96"/>
    <p:sldId id="372" r:id="rId97"/>
    <p:sldId id="329" r:id="rId98"/>
    <p:sldId id="330" r:id="rId99"/>
    <p:sldId id="332" r:id="rId100"/>
    <p:sldId id="331" r:id="rId101"/>
    <p:sldId id="335" r:id="rId102"/>
    <p:sldId id="373" r:id="rId103"/>
    <p:sldId id="336" r:id="rId104"/>
    <p:sldId id="338" r:id="rId105"/>
    <p:sldId id="339" r:id="rId106"/>
    <p:sldId id="343" r:id="rId107"/>
    <p:sldId id="337" r:id="rId108"/>
    <p:sldId id="340" r:id="rId109"/>
    <p:sldId id="341" r:id="rId1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33" autoAdjust="0"/>
  </p:normalViewPr>
  <p:slideViewPr>
    <p:cSldViewPr>
      <p:cViewPr>
        <p:scale>
          <a:sx n="90" d="100"/>
          <a:sy n="90" d="100"/>
        </p:scale>
        <p:origin x="-1157"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4081E4-ED16-47AA-8483-DE17D2AB2720}" type="datetimeFigureOut">
              <a:rPr lang="ru-RU" smtClean="0"/>
              <a:t>24.09.2024</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73BBF9-00EA-48B3-BF81-DD5D724FCB6D}" type="slidenum">
              <a:rPr lang="ru-RU" smtClean="0"/>
              <a:t>‹#›</a:t>
            </a:fld>
            <a:endParaRPr lang="ru-RU" dirty="0"/>
          </a:p>
        </p:txBody>
      </p:sp>
    </p:spTree>
    <p:extLst>
      <p:ext uri="{BB962C8B-B14F-4D97-AF65-F5344CB8AC3E}">
        <p14:creationId xmlns:p14="http://schemas.microsoft.com/office/powerpoint/2010/main" val="4291578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073BBF9-00EA-48B3-BF81-DD5D724FCB6D}" type="slidenum">
              <a:rPr lang="ru-RU" smtClean="0"/>
              <a:t>63</a:t>
            </a:fld>
            <a:endParaRPr lang="ru-RU" dirty="0"/>
          </a:p>
        </p:txBody>
      </p:sp>
    </p:spTree>
    <p:extLst>
      <p:ext uri="{BB962C8B-B14F-4D97-AF65-F5344CB8AC3E}">
        <p14:creationId xmlns:p14="http://schemas.microsoft.com/office/powerpoint/2010/main" val="281203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073BBF9-00EA-48B3-BF81-DD5D724FCB6D}" type="slidenum">
              <a:rPr lang="ru-RU" smtClean="0"/>
              <a:t>106</a:t>
            </a:fld>
            <a:endParaRPr lang="ru-RU" dirty="0"/>
          </a:p>
        </p:txBody>
      </p:sp>
    </p:spTree>
    <p:extLst>
      <p:ext uri="{BB962C8B-B14F-4D97-AF65-F5344CB8AC3E}">
        <p14:creationId xmlns:p14="http://schemas.microsoft.com/office/powerpoint/2010/main" val="1711811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B0A31EB2-FB0C-4734-A4E3-F4EE235D19C5}" type="datetimeFigureOut">
              <a:rPr lang="ru-RU" smtClean="0"/>
              <a:t>24.09.2024</a:t>
            </a:fld>
            <a:endParaRPr lang="ru-RU" dirty="0"/>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21637581-1517-40BA-BD62-F5F9F4B7C590}"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0A31EB2-FB0C-4734-A4E3-F4EE235D19C5}" type="datetimeFigureOut">
              <a:rPr lang="ru-RU" smtClean="0"/>
              <a:t>24.09.2024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1637581-1517-40BA-BD62-F5F9F4B7C59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0A31EB2-FB0C-4734-A4E3-F4EE235D19C5}" type="datetimeFigureOut">
              <a:rPr lang="ru-RU" smtClean="0"/>
              <a:t>24.09.2024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1637581-1517-40BA-BD62-F5F9F4B7C590}"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B0A31EB2-FB0C-4734-A4E3-F4EE235D19C5}" type="datetimeFigureOut">
              <a:rPr lang="ru-RU" smtClean="0"/>
              <a:t>24.09.2024</a:t>
            </a:fld>
            <a:endParaRPr lang="ru-RU" dirty="0"/>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p>
        </p:txBody>
      </p:sp>
      <p:sp>
        <p:nvSpPr>
          <p:cNvPr id="6" name="Номер слайда 5"/>
          <p:cNvSpPr>
            <a:spLocks noGrp="1"/>
          </p:cNvSpPr>
          <p:nvPr>
            <p:ph type="sldNum" sz="quarter" idx="12"/>
          </p:nvPr>
        </p:nvSpPr>
        <p:spPr/>
        <p:txBody>
          <a:bodyPr/>
          <a:lstStyle/>
          <a:p>
            <a:fld id="{21637581-1517-40BA-BD62-F5F9F4B7C59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Дата 3"/>
          <p:cNvSpPr>
            <a:spLocks noGrp="1"/>
          </p:cNvSpPr>
          <p:nvPr>
            <p:ph type="dt" sz="half" idx="10"/>
          </p:nvPr>
        </p:nvSpPr>
        <p:spPr>
          <a:xfrm>
            <a:off x="6955632" y="6477000"/>
            <a:ext cx="2133600" cy="304800"/>
          </a:xfrm>
        </p:spPr>
        <p:txBody>
          <a:bodyPr/>
          <a:lstStyle/>
          <a:p>
            <a:fld id="{B0A31EB2-FB0C-4734-A4E3-F4EE235D19C5}" type="datetimeFigureOut">
              <a:rPr lang="ru-RU" smtClean="0"/>
              <a:t>24.09.2024</a:t>
            </a:fld>
            <a:endParaRPr lang="ru-RU" dirty="0"/>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p>
        </p:txBody>
      </p:sp>
      <p:sp>
        <p:nvSpPr>
          <p:cNvPr id="6" name="Номер слайда 5"/>
          <p:cNvSpPr>
            <a:spLocks noGrp="1"/>
          </p:cNvSpPr>
          <p:nvPr>
            <p:ph type="sldNum" sz="quarter" idx="12"/>
          </p:nvPr>
        </p:nvSpPr>
        <p:spPr>
          <a:xfrm>
            <a:off x="8451056" y="809624"/>
            <a:ext cx="502920" cy="300831"/>
          </a:xfrm>
        </p:spPr>
        <p:txBody>
          <a:bodyPr/>
          <a:lstStyle/>
          <a:p>
            <a:fld id="{21637581-1517-40BA-BD62-F5F9F4B7C590}" type="slidenum">
              <a:rPr lang="ru-RU" smtClean="0"/>
              <a:t>‹#›</a:t>
            </a:fld>
            <a:endParaRPr lang="ru-RU" dirty="0"/>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B0A31EB2-FB0C-4734-A4E3-F4EE235D19C5}" type="datetimeFigureOut">
              <a:rPr lang="ru-RU" smtClean="0"/>
              <a:t>24.09.2024</a:t>
            </a:fld>
            <a:endParaRPr lang="ru-RU" dirty="0"/>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p>
        </p:txBody>
      </p:sp>
      <p:sp>
        <p:nvSpPr>
          <p:cNvPr id="7" name="Номер слайда 6"/>
          <p:cNvSpPr>
            <a:spLocks noGrp="1"/>
          </p:cNvSpPr>
          <p:nvPr>
            <p:ph type="sldNum" sz="quarter" idx="12"/>
          </p:nvPr>
        </p:nvSpPr>
        <p:spPr>
          <a:xfrm>
            <a:off x="7589520" y="6480969"/>
            <a:ext cx="502920" cy="301752"/>
          </a:xfrm>
        </p:spPr>
        <p:txBody>
          <a:bodyPr/>
          <a:lstStyle/>
          <a:p>
            <a:fld id="{21637581-1517-40BA-BD62-F5F9F4B7C590}"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B0A31EB2-FB0C-4734-A4E3-F4EE235D19C5}" type="datetimeFigureOut">
              <a:rPr lang="ru-RU" smtClean="0"/>
              <a:t>24.09.2024</a:t>
            </a:fld>
            <a:endParaRPr lang="ru-RU" dirty="0"/>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21637581-1517-40BA-BD62-F5F9F4B7C59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0A31EB2-FB0C-4734-A4E3-F4EE235D19C5}" type="datetimeFigureOut">
              <a:rPr lang="ru-RU" smtClean="0"/>
              <a:t>24.09.2024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21637581-1517-40BA-BD62-F5F9F4B7C59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B0A31EB2-FB0C-4734-A4E3-F4EE235D19C5}" type="datetimeFigureOut">
              <a:rPr lang="ru-RU" smtClean="0"/>
              <a:t>24.09.2024</a:t>
            </a:fld>
            <a:endParaRPr lang="ru-RU" dirty="0"/>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p>
        </p:txBody>
      </p:sp>
      <p:sp>
        <p:nvSpPr>
          <p:cNvPr id="4" name="Номер слайда 3"/>
          <p:cNvSpPr>
            <a:spLocks noGrp="1"/>
          </p:cNvSpPr>
          <p:nvPr>
            <p:ph type="sldNum" sz="quarter" idx="12"/>
          </p:nvPr>
        </p:nvSpPr>
        <p:spPr>
          <a:xfrm>
            <a:off x="7589520" y="6480969"/>
            <a:ext cx="502920" cy="301752"/>
          </a:xfrm>
        </p:spPr>
        <p:txBody>
          <a:bodyPr/>
          <a:lstStyle/>
          <a:p>
            <a:fld id="{21637581-1517-40BA-BD62-F5F9F4B7C59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B0A31EB2-FB0C-4734-A4E3-F4EE235D19C5}" type="datetimeFigureOut">
              <a:rPr lang="ru-RU" smtClean="0"/>
              <a:t>24.09.2024</a:t>
            </a:fld>
            <a:endParaRPr lang="ru-RU" dirty="0"/>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21637581-1517-40BA-BD62-F5F9F4B7C59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B0A31EB2-FB0C-4734-A4E3-F4EE235D19C5}" type="datetimeFigureOut">
              <a:rPr lang="ru-RU" smtClean="0"/>
              <a:t>24.09.2024</a:t>
            </a:fld>
            <a:endParaRPr lang="ru-RU" dirty="0"/>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21637581-1517-40BA-BD62-F5F9F4B7C59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B0A31EB2-FB0C-4734-A4E3-F4EE235D19C5}" type="datetimeFigureOut">
              <a:rPr lang="ru-RU" smtClean="0"/>
              <a:t>24.09.2024</a:t>
            </a:fld>
            <a:endParaRPr lang="ru-RU" dirty="0"/>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dirty="0"/>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21637581-1517-40BA-BD62-F5F9F4B7C590}"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0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9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4834759"/>
            <a:ext cx="7992889" cy="954107"/>
          </a:xfrm>
          <a:prstGeom prst="rect">
            <a:avLst/>
          </a:prstGeom>
          <a:noFill/>
        </p:spPr>
        <p:txBody>
          <a:bodyPr wrap="square" rtlCol="0">
            <a:spAutoFit/>
          </a:bodyPr>
          <a:lstStyle/>
          <a:p>
            <a:pPr algn="ctr"/>
            <a:r>
              <a:rPr lang="ru-RU" sz="3200" b="1" dirty="0" smtClean="0"/>
              <a:t>ПРОФЕССИОНАЛЬНЫЙ ЦИКЛ</a:t>
            </a:r>
            <a:endParaRPr lang="ru-RU" sz="3200" b="1" dirty="0"/>
          </a:p>
          <a:p>
            <a:pPr algn="ctr"/>
            <a:r>
              <a:rPr lang="ru-RU" sz="2400" b="1" dirty="0"/>
              <a:t>УЧЕБНАЯ ЛИТЕРАТУРА</a:t>
            </a:r>
          </a:p>
        </p:txBody>
      </p:sp>
      <p:sp>
        <p:nvSpPr>
          <p:cNvPr id="2" name="Прямоугольник 1"/>
          <p:cNvSpPr/>
          <p:nvPr/>
        </p:nvSpPr>
        <p:spPr>
          <a:xfrm>
            <a:off x="1262130" y="1107583"/>
            <a:ext cx="6694246" cy="2123658"/>
          </a:xfrm>
          <a:prstGeom prst="rect">
            <a:avLst/>
          </a:prstGeom>
        </p:spPr>
        <p:txBody>
          <a:bodyPr wrap="square">
            <a:spAutoFit/>
          </a:bodyPr>
          <a:lstStyle/>
          <a:p>
            <a:pPr algn="ctr"/>
            <a:endParaRPr lang="ru-RU" sz="4400" b="1" dirty="0" smtClean="0"/>
          </a:p>
          <a:p>
            <a:pPr algn="ctr"/>
            <a:r>
              <a:rPr lang="ru-RU" sz="4400" b="1" dirty="0" smtClean="0"/>
              <a:t>31.02.01 </a:t>
            </a:r>
          </a:p>
          <a:p>
            <a:pPr algn="ctr"/>
            <a:r>
              <a:rPr lang="ru-RU" sz="4400" b="1" dirty="0" smtClean="0"/>
              <a:t>Лечебное дело</a:t>
            </a:r>
            <a:endParaRPr lang="ru-RU" sz="4400" b="1" dirty="0"/>
          </a:p>
        </p:txBody>
      </p:sp>
    </p:spTree>
    <p:extLst>
      <p:ext uri="{BB962C8B-B14F-4D97-AF65-F5344CB8AC3E}">
        <p14:creationId xmlns:p14="http://schemas.microsoft.com/office/powerpoint/2010/main" val="377346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99392"/>
            <a:ext cx="2664296" cy="360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6682" y="425003"/>
            <a:ext cx="6755786" cy="2308324"/>
          </a:xfrm>
          <a:prstGeom prst="rect">
            <a:avLst/>
          </a:prstGeom>
        </p:spPr>
        <p:txBody>
          <a:bodyPr wrap="square">
            <a:spAutoFit/>
          </a:bodyPr>
          <a:lstStyle/>
          <a:p>
            <a:pPr algn="just"/>
            <a:r>
              <a:rPr lang="ru-RU" sz="1200" b="1" dirty="0"/>
              <a:t>Долгих В. Т.  Основы патологии. В 2 т. Том 1. Общая патология : учебник и практикум для СПО / В. Т. Долгих. — Москва : Издательство Юрайт, </a:t>
            </a:r>
            <a:r>
              <a:rPr lang="ru-RU" sz="1200" b="1" dirty="0" smtClean="0"/>
              <a:t>2024. </a:t>
            </a:r>
            <a:r>
              <a:rPr lang="ru-RU" sz="1200" b="1" dirty="0"/>
              <a:t>— 371 с. — (Профессиональное образование). </a:t>
            </a:r>
            <a:endParaRPr lang="ru-RU" sz="1200" b="1" dirty="0" smtClean="0"/>
          </a:p>
          <a:p>
            <a:pPr algn="just"/>
            <a:endParaRPr lang="ru-RU" sz="1200" dirty="0"/>
          </a:p>
          <a:p>
            <a:pPr algn="just"/>
            <a:r>
              <a:rPr lang="ru-RU" sz="1200" dirty="0"/>
              <a:t>Курс направлен на изучение основ патофизиологии; с самой современной точки зрения рассматриваются общая патофизиология, патофизиология обмена веществ и опухолевых процессов. Курс отличается последовательным и логическим изложением важнейших разделов патофизиологии, конкретностью, простотой и практической направленностью, позволяет с учетом новейших данных трактовать патологические процессы как компоненты различных нозологических форм заболеваний, рассматривать патофизиологию как основу научного медицинского мышления.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2976"/>
            <a:ext cx="2266682"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66682" y="3683358"/>
            <a:ext cx="6755786" cy="2677656"/>
          </a:xfrm>
          <a:prstGeom prst="rect">
            <a:avLst/>
          </a:prstGeom>
        </p:spPr>
        <p:txBody>
          <a:bodyPr wrap="square">
            <a:spAutoFit/>
          </a:bodyPr>
          <a:lstStyle/>
          <a:p>
            <a:pPr algn="just"/>
            <a:r>
              <a:rPr lang="ru-RU" sz="1200" b="1" dirty="0"/>
              <a:t>Долгих В. Т.</a:t>
            </a:r>
            <a:r>
              <a:rPr lang="ru-RU" sz="1200" dirty="0"/>
              <a:t>  </a:t>
            </a:r>
            <a:r>
              <a:rPr lang="ru-RU" sz="1200" b="1" dirty="0"/>
              <a:t>Основы патологии. В 2 т. Том 2. Частная патофизиология : учебник и практикум для СПО / В. Т. Долгих, О. В. Корпачева, А. В. Ершов. — Москва : Издательство Юрайт, </a:t>
            </a:r>
            <a:r>
              <a:rPr lang="ru-RU" sz="1200" b="1" dirty="0" smtClean="0"/>
              <a:t>2024. </a:t>
            </a:r>
            <a:r>
              <a:rPr lang="ru-RU" sz="1200" b="1" dirty="0"/>
              <a:t>— 351 с. — (Профессиональное образование). </a:t>
            </a:r>
            <a:endParaRPr lang="ru-RU" sz="1200" b="1" dirty="0" smtClean="0"/>
          </a:p>
          <a:p>
            <a:pPr algn="just"/>
            <a:endParaRPr lang="ru-RU" sz="1200" dirty="0" smtClean="0"/>
          </a:p>
          <a:p>
            <a:pPr algn="just"/>
            <a:r>
              <a:rPr lang="ru-RU" sz="1200" dirty="0"/>
              <a:t>Курс направлен на изучение важнейших разделов патофизиологии органов и систем; с самой современной точки зрения рассматриваются вопросы патологии системы крови и гемостаза, сердечно-сосудистой и дыхательной систем, патофизиологии пищеварения, печени, почек, центральной нервной системы, вопросы боли и обезболивания, актуальные аспекты поражения органов и тканей при алкоголизме и наркомании. Курс отличается последовательным и логическим изложением частной патофизиологии, конкретностью, простотой и практической направленностью, позволяет с учетом новейших данных трактовать патологические процессы как компоненты различных заболеваний, рассматривать патофизиологию как основу научного медицинского мышления. </a:t>
            </a:r>
          </a:p>
        </p:txBody>
      </p:sp>
    </p:spTree>
    <p:extLst>
      <p:ext uri="{BB962C8B-B14F-4D97-AF65-F5344CB8AC3E}">
        <p14:creationId xmlns:p14="http://schemas.microsoft.com/office/powerpoint/2010/main" val="32251776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4824"/>
            <a:ext cx="224171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50" y="2472744"/>
            <a:ext cx="6628146" cy="1569660"/>
          </a:xfrm>
          <a:prstGeom prst="rect">
            <a:avLst/>
          </a:prstGeom>
        </p:spPr>
        <p:txBody>
          <a:bodyPr wrap="square">
            <a:spAutoFit/>
          </a:bodyPr>
          <a:lstStyle/>
          <a:p>
            <a:pPr algn="just"/>
            <a:r>
              <a:rPr lang="ru-RU" sz="1200" b="1" dirty="0"/>
              <a:t>Кулигин А. В.</a:t>
            </a:r>
            <a:r>
              <a:rPr lang="ru-RU" sz="1200" dirty="0"/>
              <a:t> </a:t>
            </a:r>
            <a:r>
              <a:rPr lang="ru-RU" sz="1200" b="1" dirty="0"/>
              <a:t>Основы первой помощи и ухода за больными : учебное пособие / А. В. Кулигин, Е. П. Матвеева, Д. И. Нестерова, А. П. Ададимова. — Москва : КноРус, </a:t>
            </a:r>
            <a:r>
              <a:rPr lang="ru-RU" sz="1200" b="1" dirty="0" smtClean="0"/>
              <a:t>2024. </a:t>
            </a:r>
            <a:r>
              <a:rPr lang="ru-RU" sz="1200" b="1" dirty="0"/>
              <a:t>— 296 с. — (Среднее профессиональное образование). </a:t>
            </a:r>
            <a:endParaRPr lang="ru-RU" sz="1200" b="1" dirty="0" smtClean="0"/>
          </a:p>
          <a:p>
            <a:pPr algn="just"/>
            <a:endParaRPr lang="ru-RU" sz="1200" dirty="0"/>
          </a:p>
          <a:p>
            <a:pPr algn="just"/>
            <a:r>
              <a:rPr lang="ru-RU" sz="1200" dirty="0"/>
              <a:t>Освещены проблемы оказания первой помощи и основ ухода за больными. Подробно излагаются и иллюстрируются мероприятия по оказанию первой помощи при кровотечениях, ранениях, переломах, повреждениях внутренних органов, ожогах, отморожениях, поражении электрическим током и </a:t>
            </a:r>
            <a:r>
              <a:rPr lang="ru-RU" sz="1200" dirty="0" smtClean="0"/>
              <a:t>т.д</a:t>
            </a:r>
            <a:r>
              <a:rPr lang="ru-RU" sz="1200" dirty="0"/>
              <a:t>.</a:t>
            </a:r>
          </a:p>
        </p:txBody>
      </p:sp>
    </p:spTree>
    <p:extLst>
      <p:ext uri="{BB962C8B-B14F-4D97-AF65-F5344CB8AC3E}">
        <p14:creationId xmlns:p14="http://schemas.microsoft.com/office/powerpoint/2010/main" val="20623384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8338" y="2202288"/>
            <a:ext cx="7752094" cy="2062103"/>
          </a:xfrm>
          <a:prstGeom prst="rect">
            <a:avLst/>
          </a:prstGeom>
        </p:spPr>
        <p:txBody>
          <a:bodyPr wrap="square">
            <a:spAutoFit/>
          </a:bodyPr>
          <a:lstStyle/>
          <a:p>
            <a:pPr algn="ctr"/>
            <a:r>
              <a:rPr lang="ru-RU" sz="3200" b="1" dirty="0"/>
              <a:t>ПМ.06 </a:t>
            </a:r>
            <a:endParaRPr lang="ru-RU" sz="3200" b="1" dirty="0" smtClean="0"/>
          </a:p>
          <a:p>
            <a:pPr algn="ctr"/>
            <a:r>
              <a:rPr lang="ru-RU" sz="3200" b="1" dirty="0" smtClean="0"/>
              <a:t>ОСУЩЕСТВЛЕНИЕ </a:t>
            </a:r>
            <a:r>
              <a:rPr lang="ru-RU" sz="3200" b="1" dirty="0"/>
              <a:t>ОРГАНИЗАЦИОННО-АНАЛИТИЧЕСКОЙ ДЕЯТЕЛЬНОСТИ</a:t>
            </a:r>
            <a:endParaRPr lang="ru-RU" sz="3200" dirty="0"/>
          </a:p>
        </p:txBody>
      </p:sp>
    </p:spTree>
    <p:extLst>
      <p:ext uri="{BB962C8B-B14F-4D97-AF65-F5344CB8AC3E}">
        <p14:creationId xmlns:p14="http://schemas.microsoft.com/office/powerpoint/2010/main" val="7783736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4107" y="862885"/>
            <a:ext cx="6602389" cy="1938992"/>
          </a:xfrm>
          <a:prstGeom prst="rect">
            <a:avLst/>
          </a:prstGeom>
        </p:spPr>
        <p:txBody>
          <a:bodyPr wrap="square">
            <a:spAutoFit/>
          </a:bodyPr>
          <a:lstStyle/>
          <a:p>
            <a:pPr algn="just"/>
            <a:r>
              <a:rPr lang="ru-RU" sz="1200" b="1" dirty="0"/>
              <a:t>Организационно-аналитическая деятельность</a:t>
            </a:r>
            <a:r>
              <a:rPr lang="ru-RU" sz="1200" dirty="0"/>
              <a:t> : </a:t>
            </a:r>
            <a:r>
              <a:rPr lang="ru-RU" sz="1200" b="1" dirty="0"/>
              <a:t>учебник / С. И. Двойников [и др. ] ; под ред. С. И. Двойникова. — 2-е изд. , перераб. и доп. — Москва : ГЭОТАР-Медиа, 2022. — 480 с. — (Среднее профессиональное образование). </a:t>
            </a:r>
            <a:endParaRPr lang="ru-RU" sz="1200" b="1" dirty="0" smtClean="0"/>
          </a:p>
          <a:p>
            <a:pPr algn="just"/>
            <a:endParaRPr lang="ru-RU" sz="1200" dirty="0" smtClean="0"/>
          </a:p>
          <a:p>
            <a:pPr algn="just"/>
            <a:r>
              <a:rPr lang="ru-RU" sz="1200" dirty="0" smtClean="0"/>
              <a:t>Авторы </a:t>
            </a:r>
            <a:r>
              <a:rPr lang="ru-RU" sz="1200" dirty="0"/>
              <a:t>обобщили научный опыт ведущих специалистов в области общественного здоровья, практический опыт фельдшеров фельдшерско-акушерских пунктов, скорой медицинской помощи, здравпунктов образовательных организаций и промышленных предприятий, собственный опыт работы над созданием ФГОС СПО по специальности "Лечебное дело" и примерной программы ПМ.06 "Организационно-аналитическая деятельность".</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5178"/>
            <a:ext cx="2326603" cy="299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58" y="3622850"/>
            <a:ext cx="2293949" cy="306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65160" y="3449032"/>
            <a:ext cx="6471335" cy="3416320"/>
          </a:xfrm>
          <a:prstGeom prst="rect">
            <a:avLst/>
          </a:prstGeom>
        </p:spPr>
        <p:txBody>
          <a:bodyPr wrap="square">
            <a:spAutoFit/>
          </a:bodyPr>
          <a:lstStyle/>
          <a:p>
            <a:pPr algn="just"/>
            <a:r>
              <a:rPr lang="ru-RU" sz="1200" b="1" dirty="0"/>
              <a:t>Двойников С. И.</a:t>
            </a:r>
            <a:r>
              <a:rPr lang="ru-RU" sz="1200" dirty="0"/>
              <a:t> </a:t>
            </a:r>
            <a:r>
              <a:rPr lang="ru-RU" sz="1200" b="1" dirty="0"/>
              <a:t>Справочник главной медицинской сестры   / под ред. С. И. Двойникова. — 2-е изд. , перераб. и доп. — Москва : ГЭОТАР-Медиа, 2020. — 320 с. — (Среднее профессиональное образование). </a:t>
            </a:r>
            <a:endParaRPr lang="ru-RU" sz="1200" b="1" dirty="0" smtClean="0"/>
          </a:p>
          <a:p>
            <a:pPr algn="just"/>
            <a:endParaRPr lang="ru-RU" sz="1200" dirty="0"/>
          </a:p>
          <a:p>
            <a:pPr algn="just"/>
            <a:r>
              <a:rPr lang="ru-RU" sz="1200" dirty="0"/>
              <a:t>Содержание справочника соответствует квалификационным требованиям к должности главной медицинской сестры и является результатом анализа нормативных правовых документов в здравоохранении, ФГОС ВПО по специальности "Сестринское дело</a:t>
            </a:r>
            <a:r>
              <a:rPr lang="ru-RU" sz="1200" dirty="0" smtClean="0"/>
              <a:t>", </a:t>
            </a:r>
            <a:r>
              <a:rPr lang="ru-RU" sz="1200" dirty="0"/>
              <a:t>дополнительных образовательных программ обучения, требований работодателя, практического опыта главных внештатных специалистов по сестринскому делу и главных медицинских сестер Московской области.</a:t>
            </a:r>
            <a:br>
              <a:rPr lang="ru-RU" sz="1200" dirty="0"/>
            </a:br>
            <a:r>
              <a:rPr lang="ru-RU" sz="1200" dirty="0"/>
              <a:t>Издание может быть рекомендовано в качестве основной справочной литературы для главных и старших медицинских сестер лечебно-профилактических организаций, а также дополнительного учебного пособия при подготовке специалистов по специальности "Сестринское дело</a:t>
            </a:r>
            <a:r>
              <a:rPr lang="ru-RU" sz="1200" dirty="0" smtClean="0"/>
              <a:t>", </a:t>
            </a:r>
            <a:r>
              <a:rPr lang="ru-RU" sz="1200" dirty="0"/>
              <a:t>профессиональной переподготовке по специальности "Организация сестринского дела", повышении квалификации главных и старших медицинских сестер</a:t>
            </a:r>
            <a:r>
              <a:rPr lang="ru-RU" sz="1200" dirty="0" smtClean="0"/>
              <a:t>.</a:t>
            </a:r>
            <a:endParaRPr lang="ru-RU" sz="1200" dirty="0"/>
          </a:p>
        </p:txBody>
      </p:sp>
    </p:spTree>
    <p:extLst>
      <p:ext uri="{BB962C8B-B14F-4D97-AF65-F5344CB8AC3E}">
        <p14:creationId xmlns:p14="http://schemas.microsoft.com/office/powerpoint/2010/main" val="37538559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501008"/>
            <a:ext cx="2214638" cy="3195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82592" y="502276"/>
            <a:ext cx="6653904" cy="2308324"/>
          </a:xfrm>
          <a:prstGeom prst="rect">
            <a:avLst/>
          </a:prstGeom>
        </p:spPr>
        <p:txBody>
          <a:bodyPr wrap="square">
            <a:spAutoFit/>
          </a:bodyPr>
          <a:lstStyle/>
          <a:p>
            <a:pPr algn="just"/>
            <a:r>
              <a:rPr lang="ru-RU" sz="1200" b="1" dirty="0"/>
              <a:t>Общественное здоровье и здравоохранение</a:t>
            </a:r>
            <a:r>
              <a:rPr lang="ru-RU" sz="1200" dirty="0"/>
              <a:t> </a:t>
            </a:r>
            <a:r>
              <a:rPr lang="ru-RU" sz="1200" b="1" dirty="0"/>
              <a:t>: учебник / Н</a:t>
            </a:r>
            <a:r>
              <a:rPr lang="ru-RU" sz="1200" b="1" dirty="0" smtClean="0"/>
              <a:t>. М</a:t>
            </a:r>
            <a:r>
              <a:rPr lang="ru-RU" sz="1200" b="1" dirty="0"/>
              <a:t>. Агарков, С</a:t>
            </a:r>
            <a:r>
              <a:rPr lang="ru-RU" sz="1200" b="1" dirty="0" smtClean="0"/>
              <a:t>. Н</a:t>
            </a:r>
            <a:r>
              <a:rPr lang="ru-RU" sz="1200" b="1" dirty="0"/>
              <a:t>. Гонтарев, Н</a:t>
            </a:r>
            <a:r>
              <a:rPr lang="ru-RU" sz="1200" b="1" dirty="0" smtClean="0"/>
              <a:t>. Н</a:t>
            </a:r>
            <a:r>
              <a:rPr lang="ru-RU" sz="1200" b="1" dirty="0"/>
              <a:t>. Зубарева, В</a:t>
            </a:r>
            <a:r>
              <a:rPr lang="ru-RU" sz="1200" b="1" dirty="0" smtClean="0"/>
              <a:t>. Ф</a:t>
            </a:r>
            <a:r>
              <a:rPr lang="ru-RU" sz="1200" b="1" dirty="0"/>
              <a:t>. Куликовский, Д</a:t>
            </a:r>
            <a:r>
              <a:rPr lang="ru-RU" sz="1200" b="1" dirty="0" smtClean="0"/>
              <a:t>. И</a:t>
            </a:r>
            <a:r>
              <a:rPr lang="ru-RU" sz="1200" b="1" dirty="0"/>
              <a:t>. Кича. — Москва : ИНФРА-М, </a:t>
            </a:r>
            <a:r>
              <a:rPr lang="ru-RU" sz="1200" b="1" dirty="0" smtClean="0"/>
              <a:t>2024. </a:t>
            </a:r>
            <a:r>
              <a:rPr lang="ru-RU" sz="1200" b="1" dirty="0"/>
              <a:t>— 560 с. </a:t>
            </a:r>
            <a:endParaRPr lang="ru-RU" sz="1200" b="1" dirty="0" smtClean="0"/>
          </a:p>
          <a:p>
            <a:pPr algn="just"/>
            <a:endParaRPr lang="ru-RU" sz="1200" dirty="0"/>
          </a:p>
          <a:p>
            <a:pPr algn="just"/>
            <a:r>
              <a:rPr lang="ru-RU" sz="1200" dirty="0" smtClean="0"/>
              <a:t>Учебник </a:t>
            </a:r>
            <a:r>
              <a:rPr lang="ru-RU" sz="1200" dirty="0"/>
              <a:t>разработан в соответствии с программой по учебной дисциплине «Общественное здоровье и здравоохранение», утвержденной Министерством здравоохранения Российской Федерации. Включает современные знания в области общественного здоровья и здравоохранения. Дополнительно также включены лекции по экономике здравоохранения и автоматизированным системам управления в здравоохранении. Рассчитан на студентов и преподавателей медицинских университетов и факультетов, врачей различных специальностей.</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804"/>
            <a:ext cx="2232248" cy="312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69714" y="4134118"/>
            <a:ext cx="6666782" cy="1938992"/>
          </a:xfrm>
          <a:prstGeom prst="rect">
            <a:avLst/>
          </a:prstGeom>
        </p:spPr>
        <p:txBody>
          <a:bodyPr wrap="square">
            <a:spAutoFit/>
          </a:bodyPr>
          <a:lstStyle/>
          <a:p>
            <a:pPr algn="just"/>
            <a:r>
              <a:rPr lang="ru-RU" sz="1200" b="1" dirty="0"/>
              <a:t>Общественное здоровье и здравоохранение : учебник / Н. М. Агарков, О. Л. Фабрикантов, С. И. Николашин [и др.] ; под общ. ред. Н. М. Агаркова. — Москва : КноРус, 2022. — 623 с. </a:t>
            </a:r>
            <a:endParaRPr lang="ru-RU" sz="1200" b="1" dirty="0" smtClean="0"/>
          </a:p>
          <a:p>
            <a:pPr algn="just"/>
            <a:endParaRPr lang="ru-RU" sz="1200" dirty="0"/>
          </a:p>
          <a:p>
            <a:pPr algn="just"/>
            <a:r>
              <a:rPr lang="ru-RU" sz="1200" dirty="0" smtClean="0"/>
              <a:t>Разработан </a:t>
            </a:r>
            <a:r>
              <a:rPr lang="ru-RU" sz="1200" dirty="0"/>
              <a:t>в соответствии с программой по учебной дисциплине «Общественное здоровье и здравоохранение», утвержденной Министерством здравоохранения РФ. Включает в себя современные знания в области общественного здоровья и здравоохранения. Дополнительно содержит лекции по экономике здравоохранения и автоматизированным системам управления в здравоохранении.</a:t>
            </a:r>
          </a:p>
        </p:txBody>
      </p:sp>
    </p:spTree>
    <p:extLst>
      <p:ext uri="{BB962C8B-B14F-4D97-AF65-F5344CB8AC3E}">
        <p14:creationId xmlns:p14="http://schemas.microsoft.com/office/powerpoint/2010/main" val="3013403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7965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59864" y="631064"/>
            <a:ext cx="6576631" cy="1754326"/>
          </a:xfrm>
          <a:prstGeom prst="rect">
            <a:avLst/>
          </a:prstGeom>
        </p:spPr>
        <p:txBody>
          <a:bodyPr wrap="square">
            <a:spAutoFit/>
          </a:bodyPr>
          <a:lstStyle/>
          <a:p>
            <a:pPr algn="just"/>
            <a:r>
              <a:rPr lang="ru-RU" sz="1200" b="1" dirty="0"/>
              <a:t>Москвичева М. Г.</a:t>
            </a:r>
            <a:r>
              <a:rPr lang="ru-RU" sz="1200" dirty="0"/>
              <a:t> </a:t>
            </a:r>
            <a:r>
              <a:rPr lang="ru-RU" sz="1200" b="1" dirty="0"/>
              <a:t>Основы организации внутреннего контроля качества и безопасности медицинской деятельности в медицинской организации : учебное пособие / М. Г. Москвичева, Е.С. Щепилина. — Челябинск : Изд-ва ЮУГМУ, 2022</a:t>
            </a:r>
            <a:r>
              <a:rPr lang="ru-RU" sz="1200" b="1" dirty="0" smtClean="0"/>
              <a:t>. </a:t>
            </a:r>
            <a:r>
              <a:rPr lang="ru-RU" sz="1200" b="1" dirty="0"/>
              <a:t>—</a:t>
            </a:r>
            <a:r>
              <a:rPr lang="ru-RU" sz="1200" b="1" dirty="0" smtClean="0"/>
              <a:t> </a:t>
            </a:r>
            <a:r>
              <a:rPr lang="ru-RU" sz="1200" b="1" dirty="0"/>
              <a:t>135 с. </a:t>
            </a:r>
            <a:endParaRPr lang="ru-RU" sz="1200" b="1" dirty="0" smtClean="0"/>
          </a:p>
          <a:p>
            <a:pPr algn="just"/>
            <a:endParaRPr lang="ru-RU" sz="1200" dirty="0"/>
          </a:p>
          <a:p>
            <a:pPr algn="just"/>
            <a:r>
              <a:rPr lang="ru-RU" sz="1200" dirty="0"/>
              <a:t>Положения о порядке организации и проведения внутреннего контроля качества и безопасности медицинской деятельности и организации работы по проведению внутреннего контроля качества и безопасности медицинской деятельности в медицинской организации</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9000"/>
            <a:ext cx="2279650" cy="32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55776" y="3902298"/>
            <a:ext cx="6480720" cy="2123658"/>
          </a:xfrm>
          <a:prstGeom prst="rect">
            <a:avLst/>
          </a:prstGeom>
        </p:spPr>
        <p:txBody>
          <a:bodyPr wrap="square">
            <a:spAutoFit/>
          </a:bodyPr>
          <a:lstStyle/>
          <a:p>
            <a:pPr algn="just"/>
            <a:r>
              <a:rPr lang="ru-RU" sz="1200" b="1" dirty="0"/>
              <a:t>Климова Ю. Р.</a:t>
            </a:r>
            <a:r>
              <a:rPr lang="ru-RU" sz="1200" dirty="0"/>
              <a:t> </a:t>
            </a:r>
            <a:r>
              <a:rPr lang="ru-RU" sz="1200" b="1" dirty="0"/>
              <a:t>Правовое обеспечение профессиональной деятельности медицинских работников : учебник для СПО / Ю. Р. Климова. — 2-е изд., стер. — Санкт-Петербург : Лань, 2022. — 100 с. — (Среднее профессиональное образование). </a:t>
            </a:r>
            <a:endParaRPr lang="ru-RU" sz="1200" b="1" dirty="0" smtClean="0"/>
          </a:p>
          <a:p>
            <a:pPr algn="just"/>
            <a:endParaRPr lang="ru-RU" sz="1200" dirty="0"/>
          </a:p>
          <a:p>
            <a:pPr algn="just"/>
            <a:r>
              <a:rPr lang="ru-RU" sz="1200" dirty="0"/>
              <a:t>Данное издание содержит систематизированный теоретический обзор учебной дисциплины, позволяющий студенту колледжа самостоятельно изучить лекционный материал курса, а также может быть использовано педагогами на занятиях. В учебнике представлены практические задания, помогающие закрепить пройденный материал как в аудитории совместно с преподавателем, так и индивидуально. </a:t>
            </a:r>
          </a:p>
        </p:txBody>
      </p:sp>
    </p:spTree>
    <p:extLst>
      <p:ext uri="{BB962C8B-B14F-4D97-AF65-F5344CB8AC3E}">
        <p14:creationId xmlns:p14="http://schemas.microsoft.com/office/powerpoint/2010/main" val="38636548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69713" y="180304"/>
            <a:ext cx="6652864" cy="2862322"/>
          </a:xfrm>
          <a:prstGeom prst="rect">
            <a:avLst/>
          </a:prstGeom>
        </p:spPr>
        <p:txBody>
          <a:bodyPr wrap="square">
            <a:spAutoFit/>
          </a:bodyPr>
          <a:lstStyle/>
          <a:p>
            <a:pPr algn="just"/>
            <a:r>
              <a:rPr lang="ru-RU" sz="1200" b="1" dirty="0"/>
              <a:t>Кузнецов И. Н.</a:t>
            </a:r>
            <a:r>
              <a:rPr lang="ru-RU" sz="1200" dirty="0"/>
              <a:t>  </a:t>
            </a:r>
            <a:r>
              <a:rPr lang="ru-RU" sz="1200" b="1" dirty="0"/>
              <a:t>Документационное обеспечение управления. Документооборот и делопроизводство : учебник и практикум для СПО / И. Н. Кузнецов. — 4-е изд., перераб. и доп. — Москва : Издательство Юрайт, </a:t>
            </a:r>
            <a:r>
              <a:rPr lang="ru-RU" sz="1200" b="1" dirty="0" smtClean="0"/>
              <a:t>2024. </a:t>
            </a:r>
            <a:r>
              <a:rPr lang="ru-RU" sz="1200" b="1" dirty="0"/>
              <a:t>— 545 с. — (Профессиональное образование). </a:t>
            </a:r>
            <a:endParaRPr lang="ru-RU" sz="1200" b="1" dirty="0" smtClean="0"/>
          </a:p>
          <a:p>
            <a:pPr algn="just"/>
            <a:endParaRPr lang="ru-RU" sz="1200" dirty="0"/>
          </a:p>
          <a:p>
            <a:pPr algn="just"/>
            <a:r>
              <a:rPr lang="ru-RU" sz="1200" dirty="0"/>
              <a:t>В курсе изложены правила документирования управленческой деятельности и принципы создания системы управления документами. Приведены образцы важнейших видов управленческой и кадровой документации. В издании содержатся сведения о нормативно-правовой и методической базе в области документационного обеспечения управления персоналом, даны основные понятия, локальные документы, регламентирующие управление персоналом организации в соответствии с трудовым законодательством Российской Федерации. Представлена информация, необходимая для подготовки служебных документов и ведения переписки, решения других вопросов, возникающих в повседневной работе. </a:t>
            </a:r>
          </a:p>
        </p:txBody>
      </p:sp>
      <p:pic>
        <p:nvPicPr>
          <p:cNvPr id="6" name="Рисунок 5"/>
          <p:cNvPicPr/>
          <p:nvPr/>
        </p:nvPicPr>
        <p:blipFill rotWithShape="1">
          <a:blip r:embed="rId2"/>
          <a:srcRect l="28888" t="41336" r="53732" b="15657"/>
          <a:stretch/>
        </p:blipFill>
        <p:spPr bwMode="auto">
          <a:xfrm>
            <a:off x="88187" y="3596529"/>
            <a:ext cx="2196114" cy="3074037"/>
          </a:xfrm>
          <a:prstGeom prst="rect">
            <a:avLst/>
          </a:prstGeom>
          <a:ln>
            <a:noFill/>
          </a:ln>
          <a:extLst>
            <a:ext uri="{53640926-AAD7-44D8-BBD7-CCE9431645EC}">
              <a14:shadowObscured xmlns:a14="http://schemas.microsoft.com/office/drawing/2010/main"/>
            </a:ext>
          </a:extLst>
        </p:spPr>
      </p:pic>
      <p:sp>
        <p:nvSpPr>
          <p:cNvPr id="7" name="Прямоугольник 6"/>
          <p:cNvSpPr/>
          <p:nvPr/>
        </p:nvSpPr>
        <p:spPr>
          <a:xfrm>
            <a:off x="2382592" y="4211392"/>
            <a:ext cx="6653904" cy="1569660"/>
          </a:xfrm>
          <a:prstGeom prst="rect">
            <a:avLst/>
          </a:prstGeom>
        </p:spPr>
        <p:txBody>
          <a:bodyPr wrap="square">
            <a:spAutoFit/>
          </a:bodyPr>
          <a:lstStyle/>
          <a:p>
            <a:pPr algn="just"/>
            <a:r>
              <a:rPr lang="ru-RU" sz="1200" b="1" dirty="0"/>
              <a:t>Контроль качества и безопасности медицинской деятельности в медицинской организации : учебное пособие / Г</a:t>
            </a:r>
            <a:r>
              <a:rPr lang="ru-RU" sz="1200" b="1" dirty="0" smtClean="0"/>
              <a:t>. М</a:t>
            </a:r>
            <a:r>
              <a:rPr lang="ru-RU" sz="1200" b="1" dirty="0"/>
              <a:t>. Гайдаров [и др</a:t>
            </a:r>
            <a:r>
              <a:rPr lang="ru-RU" sz="1200" b="1" dirty="0" smtClean="0"/>
              <a:t>.]. </a:t>
            </a:r>
            <a:r>
              <a:rPr lang="ru-RU" sz="1200" b="1" dirty="0"/>
              <a:t>—</a:t>
            </a:r>
            <a:r>
              <a:rPr lang="ru-RU" sz="1200" b="1" dirty="0" smtClean="0"/>
              <a:t> </a:t>
            </a:r>
            <a:r>
              <a:rPr lang="ru-RU" sz="1200" b="1" dirty="0"/>
              <a:t>Иркутск : ИГМУ, 2020. — 84 с. </a:t>
            </a:r>
            <a:endParaRPr lang="ru-RU" sz="1200" b="1" dirty="0" smtClean="0"/>
          </a:p>
          <a:p>
            <a:pPr algn="just"/>
            <a:endParaRPr lang="ru-RU" sz="1200" dirty="0"/>
          </a:p>
          <a:p>
            <a:pPr algn="just"/>
            <a:r>
              <a:rPr lang="ru-RU" sz="1200" dirty="0"/>
              <a:t>В учебном пособии освещены основные понятия качества и безопасности медицинской деятельности, подробно изложены формы, средства и механизмы организации государственного, ведомственного, внутреннего контроля качества и безопасности медицинской деятельности.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1" y="-99392"/>
            <a:ext cx="2478233"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687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4" y="152655"/>
            <a:ext cx="2160238" cy="29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82592" y="721217"/>
            <a:ext cx="6653905" cy="1569660"/>
          </a:xfrm>
          <a:prstGeom prst="rect">
            <a:avLst/>
          </a:prstGeom>
        </p:spPr>
        <p:txBody>
          <a:bodyPr wrap="square">
            <a:spAutoFit/>
          </a:bodyPr>
          <a:lstStyle/>
          <a:p>
            <a:pPr algn="just"/>
            <a:r>
              <a:rPr lang="ru-RU" sz="1200" b="1" dirty="0"/>
              <a:t>Алтухова Н. Ф.</a:t>
            </a:r>
            <a:r>
              <a:rPr lang="ru-RU" sz="1200" dirty="0"/>
              <a:t> </a:t>
            </a:r>
            <a:r>
              <a:rPr lang="ru-RU" sz="1200" b="1" dirty="0"/>
              <a:t>Системы электронного документооборота : учебное пособие / Н. Ф. Алтухова, А. Л. Дзюбенко, В. В. Лосева, Ю. Б. Чечиков. — Москва : КноРус, 2023. — 201 с. </a:t>
            </a:r>
            <a:endParaRPr lang="ru-RU" sz="1200" b="1" dirty="0" smtClean="0"/>
          </a:p>
          <a:p>
            <a:pPr algn="just"/>
            <a:endParaRPr lang="ru-RU" sz="1200" dirty="0"/>
          </a:p>
          <a:p>
            <a:pPr algn="just"/>
            <a:r>
              <a:rPr lang="ru-RU" sz="1200" dirty="0"/>
              <a:t>Продолжает тему эффективного управления документооборотом организации, рассмотренную в пособии «Системы электронного документооборота». Приводятся примеры решения практических задач в нескольких системах электронного документооборота.</a:t>
            </a: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765" t="5799" r="9988" b="6731"/>
          <a:stretch/>
        </p:blipFill>
        <p:spPr bwMode="auto">
          <a:xfrm>
            <a:off x="81031" y="3329319"/>
            <a:ext cx="2253307" cy="344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82592" y="3464416"/>
            <a:ext cx="6709499" cy="3231654"/>
          </a:xfrm>
          <a:prstGeom prst="rect">
            <a:avLst/>
          </a:prstGeom>
        </p:spPr>
        <p:txBody>
          <a:bodyPr wrap="square">
            <a:spAutoFit/>
          </a:bodyPr>
          <a:lstStyle/>
          <a:p>
            <a:pPr algn="just"/>
            <a:r>
              <a:rPr lang="ru-RU" sz="1200" b="1" dirty="0"/>
              <a:t>Шувалова Н. Н.</a:t>
            </a:r>
            <a:r>
              <a:rPr lang="ru-RU" sz="1200" dirty="0"/>
              <a:t>  </a:t>
            </a:r>
            <a:r>
              <a:rPr lang="ru-RU" sz="1200" b="1" dirty="0"/>
              <a:t>Основы делопроизводства : учебник и практикум для СПО / Н. Н. Шувалова, А. Ю. Иванова ; под общей редакцией Н. Н. Шуваловой. — 3-е изд., перераб. и доп. — Москва : Издательство Юрайт, </a:t>
            </a:r>
            <a:r>
              <a:rPr lang="ru-RU" sz="1200" b="1" dirty="0" smtClean="0"/>
              <a:t>2024. </a:t>
            </a:r>
            <a:r>
              <a:rPr lang="ru-RU" sz="1200" b="1" dirty="0"/>
              <a:t>— 384 с. — (Профессиональное образование). </a:t>
            </a:r>
            <a:endParaRPr lang="ru-RU" sz="1200" b="1" dirty="0" smtClean="0"/>
          </a:p>
          <a:p>
            <a:pPr algn="just"/>
            <a:endParaRPr lang="ru-RU" sz="1200" dirty="0"/>
          </a:p>
          <a:p>
            <a:pPr algn="just"/>
            <a:r>
              <a:rPr lang="ru-RU" sz="12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Отличительную особенность данного курса составляет междисциплинарный подход к изучению и созданию документа, поэтому большое внимание уделено не только технологическим вопросам, но и языку служебного документа, составляющему содержательную основу любой информации.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a:t>
            </a:r>
            <a:r>
              <a:rPr lang="ru-RU" sz="1200" dirty="0" smtClean="0"/>
              <a:t>ними.</a:t>
            </a:r>
            <a:endParaRPr lang="ru-RU" sz="1200" dirty="0"/>
          </a:p>
        </p:txBody>
      </p:sp>
    </p:spTree>
    <p:extLst>
      <p:ext uri="{BB962C8B-B14F-4D97-AF65-F5344CB8AC3E}">
        <p14:creationId xmlns:p14="http://schemas.microsoft.com/office/powerpoint/2010/main" val="1966442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32" y="3573016"/>
            <a:ext cx="2263482" cy="319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59866" y="4095482"/>
            <a:ext cx="6541484" cy="1754326"/>
          </a:xfrm>
          <a:prstGeom prst="rect">
            <a:avLst/>
          </a:prstGeom>
        </p:spPr>
        <p:txBody>
          <a:bodyPr wrap="square">
            <a:spAutoFit/>
          </a:bodyPr>
          <a:lstStyle/>
          <a:p>
            <a:pPr algn="just"/>
            <a:r>
              <a:rPr lang="ru-RU" sz="1200" b="1" dirty="0"/>
              <a:t>Общественное здоровье и здравоохранение. Т. 2 : учебное пособие для студентов медицинских колледжей / </a:t>
            </a:r>
            <a:r>
              <a:rPr lang="ru-RU" sz="1200" b="1" dirty="0" smtClean="0"/>
              <a:t>ред. К</a:t>
            </a:r>
            <a:r>
              <a:rPr lang="ru-RU" sz="1200" b="1" dirty="0"/>
              <a:t>. Р. </a:t>
            </a:r>
            <a:r>
              <a:rPr lang="ru-RU" sz="1200" b="1" dirty="0" smtClean="0"/>
              <a:t>Амлаев. </a:t>
            </a:r>
            <a:r>
              <a:rPr lang="ru-RU" sz="1200" b="1" dirty="0"/>
              <a:t>—  Ставрополь : Изд-во СтГМУ, 2020. —  224 с. </a:t>
            </a:r>
            <a:endParaRPr lang="ru-RU" sz="1200" b="1" dirty="0" smtClean="0"/>
          </a:p>
          <a:p>
            <a:pPr algn="just"/>
            <a:endParaRPr lang="ru-RU" sz="1200" dirty="0"/>
          </a:p>
          <a:p>
            <a:pPr algn="just"/>
            <a:r>
              <a:rPr lang="ru-RU" sz="1200" dirty="0" smtClean="0"/>
              <a:t>Содержит </a:t>
            </a:r>
            <a:r>
              <a:rPr lang="ru-RU" sz="1200" dirty="0"/>
              <a:t>основные положения, необходимые для обучения дисциплине, отличается логичностью и последовательностью изложения материала. При составлении учебного пособия использованы новейшие приказы, постановления и другие нормативные акты, регламентирующие работу среднего медицинского персонала и деятельность медицинских организаций.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32" y="116632"/>
            <a:ext cx="226348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21229" y="811368"/>
            <a:ext cx="6580120" cy="1754326"/>
          </a:xfrm>
          <a:prstGeom prst="rect">
            <a:avLst/>
          </a:prstGeom>
        </p:spPr>
        <p:txBody>
          <a:bodyPr wrap="square">
            <a:spAutoFit/>
          </a:bodyPr>
          <a:lstStyle/>
          <a:p>
            <a:pPr algn="just"/>
            <a:r>
              <a:rPr lang="ru-RU" sz="1200" b="1" dirty="0"/>
              <a:t>Общественное здоровье и здравоохранение. Т</a:t>
            </a:r>
            <a:r>
              <a:rPr lang="ru-RU" sz="1200" b="1" dirty="0" smtClean="0"/>
              <a:t>. 1 </a:t>
            </a:r>
            <a:r>
              <a:rPr lang="ru-RU" sz="1200" b="1" dirty="0"/>
              <a:t>: учебное пособие для студентов медицинских колледжей : в 2 томах / под редакцией К. Р. Амлаева. — Ставрополь : СтГМУ,  2020. — 228 с. </a:t>
            </a:r>
            <a:endParaRPr lang="ru-RU" sz="1200" b="1" dirty="0" smtClean="0"/>
          </a:p>
          <a:p>
            <a:pPr algn="just"/>
            <a:endParaRPr lang="ru-RU" sz="1200" dirty="0"/>
          </a:p>
          <a:p>
            <a:pPr algn="just"/>
            <a:r>
              <a:rPr lang="ru-RU" sz="1200" dirty="0"/>
              <a:t>Содержит основные положения, необходимые для обучения дисциплине, отличается логичностью и последовательностью изложения материала. При составлении учебного пособия использованы новейшие приказы, постановления и другие нормативные акты, регламентирующие работу среднего медицинского персонала и деятельность медицинских организаций.</a:t>
            </a:r>
          </a:p>
        </p:txBody>
      </p:sp>
    </p:spTree>
    <p:extLst>
      <p:ext uri="{BB962C8B-B14F-4D97-AF65-F5344CB8AC3E}">
        <p14:creationId xmlns:p14="http://schemas.microsoft.com/office/powerpoint/2010/main" val="18607633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57" y="165000"/>
            <a:ext cx="2309103" cy="304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7" y="605306"/>
            <a:ext cx="6615269" cy="1938992"/>
          </a:xfrm>
          <a:prstGeom prst="rect">
            <a:avLst/>
          </a:prstGeom>
        </p:spPr>
        <p:txBody>
          <a:bodyPr wrap="square">
            <a:spAutoFit/>
          </a:bodyPr>
          <a:lstStyle/>
          <a:p>
            <a:pPr algn="just"/>
            <a:r>
              <a:rPr lang="ru-RU" sz="1200" b="1" dirty="0"/>
              <a:t>Хрипунова А. А.</a:t>
            </a:r>
            <a:r>
              <a:rPr lang="ru-RU" sz="1200" dirty="0"/>
              <a:t> </a:t>
            </a:r>
            <a:r>
              <a:rPr lang="ru-RU" sz="1200" b="1" dirty="0"/>
              <a:t>Информационные технологии в медицине и здравоохранении : учебно-методическое пособие / А. А. Хрипунова, Е. В. Максименко. —  Ставрополь : Изд-во СтГМУ, 2021. —  88 с. </a:t>
            </a:r>
            <a:endParaRPr lang="ru-RU" sz="1200" b="1" dirty="0" smtClean="0"/>
          </a:p>
          <a:p>
            <a:pPr algn="just"/>
            <a:endParaRPr lang="ru-RU" sz="1200" dirty="0"/>
          </a:p>
          <a:p>
            <a:pPr algn="just"/>
            <a:r>
              <a:rPr lang="ru-RU" sz="1200" dirty="0"/>
              <a:t>В учебно-методическом пособии рассмотрены информационные системы, нашедшие применение в медицине и здравоохранении, особое внимание уделено вопросам организации, функциям и принципам работы автоматизированного рабочего места врача. Отражены роль компьютерных коммуникаций в медицине, вопросы информационной безопасности. В пособие включены вопросы для самоконтроля, а также справочная информация. </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57" y="3501008"/>
            <a:ext cx="230910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21229" y="3709114"/>
            <a:ext cx="6646294" cy="2492990"/>
          </a:xfrm>
          <a:prstGeom prst="rect">
            <a:avLst/>
          </a:prstGeom>
        </p:spPr>
        <p:txBody>
          <a:bodyPr wrap="square">
            <a:spAutoFit/>
          </a:bodyPr>
          <a:lstStyle/>
          <a:p>
            <a:pPr algn="just"/>
            <a:r>
              <a:rPr lang="ru-RU" sz="1200" b="1" dirty="0"/>
              <a:t>Максименко Е. В.</a:t>
            </a:r>
            <a:r>
              <a:rPr lang="ru-RU" sz="1200" dirty="0"/>
              <a:t> </a:t>
            </a:r>
            <a:r>
              <a:rPr lang="ru-RU" sz="1200" b="1" dirty="0"/>
              <a:t>Аппаратные и программные средства обработки медицинской информации : учебно-методическое пособие / Е.В. Максименко, А.А. Хрипунова. </a:t>
            </a:r>
            <a:r>
              <a:rPr lang="ru-RU" sz="1200" b="1" dirty="0" smtClean="0"/>
              <a:t> —  </a:t>
            </a:r>
            <a:r>
              <a:rPr lang="ru-RU" sz="1200" b="1" dirty="0"/>
              <a:t>Ставрополь : Изд-во СтГМУ, 2020. —  104 с. </a:t>
            </a:r>
            <a:endParaRPr lang="ru-RU" sz="1200" b="1" dirty="0" smtClean="0"/>
          </a:p>
          <a:p>
            <a:pPr algn="just"/>
            <a:endParaRPr lang="ru-RU" sz="1200" dirty="0" smtClean="0"/>
          </a:p>
          <a:p>
            <a:pPr algn="just"/>
            <a:r>
              <a:rPr lang="ru-RU" sz="1200" dirty="0"/>
              <a:t>Учебно-методическое пособие составлено в соответствии с рабочей программой по дисциплине «Медицинская информатика». В издании вводятся основные понятия информатики, формируется общее представление о назначении и принципах работы персонального компьютера, информационно-телекоммуникационных сетях и информационной безопасности. Описаны приемы работы с наиболее часто используемыми прикладными программами пакета Microsoft Office. Особое внимание уделено вопросам обработки медицинской информации и роли компьютерных коммуникаций в медицине. В пособие включены вопросы для самоконтроля и список рефератов. </a:t>
            </a:r>
          </a:p>
        </p:txBody>
      </p:sp>
    </p:spTree>
    <p:extLst>
      <p:ext uri="{BB962C8B-B14F-4D97-AF65-F5344CB8AC3E}">
        <p14:creationId xmlns:p14="http://schemas.microsoft.com/office/powerpoint/2010/main" val="38505535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16832"/>
            <a:ext cx="2160241"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18197" y="2215166"/>
            <a:ext cx="6754172" cy="2492990"/>
          </a:xfrm>
          <a:prstGeom prst="rect">
            <a:avLst/>
          </a:prstGeom>
        </p:spPr>
        <p:txBody>
          <a:bodyPr wrap="square">
            <a:spAutoFit/>
          </a:bodyPr>
          <a:lstStyle/>
          <a:p>
            <a:pPr algn="just"/>
            <a:r>
              <a:rPr lang="ru-RU" sz="1200" b="1" dirty="0"/>
              <a:t>Максименко Е. В.</a:t>
            </a:r>
            <a:r>
              <a:rPr lang="ru-RU" sz="1200" dirty="0"/>
              <a:t> </a:t>
            </a:r>
            <a:r>
              <a:rPr lang="ru-RU" sz="1200" b="1" dirty="0"/>
              <a:t>Аппаратные и программные средства обработки медицинской информации : учебно-методическое пособие / Е.В. Максименко, А.А. Хрипунова. </a:t>
            </a:r>
            <a:r>
              <a:rPr lang="ru-RU" sz="1200" b="1" dirty="0" smtClean="0"/>
              <a:t> —  </a:t>
            </a:r>
            <a:r>
              <a:rPr lang="ru-RU" sz="1200" b="1" dirty="0"/>
              <a:t>Ставрополь : Изд-во СтГМУ, 2020. —  104 с. </a:t>
            </a:r>
            <a:endParaRPr lang="ru-RU" sz="1200" b="1" dirty="0" smtClean="0"/>
          </a:p>
          <a:p>
            <a:pPr algn="just"/>
            <a:endParaRPr lang="ru-RU" sz="1200" dirty="0" smtClean="0"/>
          </a:p>
          <a:p>
            <a:pPr algn="just"/>
            <a:r>
              <a:rPr lang="ru-RU" sz="1200" dirty="0"/>
              <a:t>Учебно-методическое пособие составлено в соответствии с рабочей программой по дисциплине «Медицинская информатика». В издании вводятся основные понятия информатики, формируется общее представление о назначении и принципах работы персонального компьютера, информационно-телекоммуникационных сетях и информационной безопасности. Описаны приемы работы с наиболее часто используемыми прикладными программами пакета Microsoft Office. Особое внимание уделено вопросам обработки медицинской информации и роли компьютерных коммуникаций в медицине. В пособие включены вопросы для самоконтроля и список рефератов. </a:t>
            </a:r>
          </a:p>
        </p:txBody>
      </p:sp>
    </p:spTree>
    <p:extLst>
      <p:ext uri="{BB962C8B-B14F-4D97-AF65-F5344CB8AC3E}">
        <p14:creationId xmlns:p14="http://schemas.microsoft.com/office/powerpoint/2010/main" val="1607228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916832"/>
            <a:ext cx="7560840" cy="1569660"/>
          </a:xfrm>
          <a:prstGeom prst="rect">
            <a:avLst/>
          </a:prstGeom>
        </p:spPr>
        <p:txBody>
          <a:bodyPr wrap="square">
            <a:spAutoFit/>
          </a:bodyPr>
          <a:lstStyle/>
          <a:p>
            <a:pPr algn="ctr"/>
            <a:r>
              <a:rPr lang="ru-RU" sz="3200" b="1" dirty="0"/>
              <a:t>ОП.03 </a:t>
            </a:r>
            <a:endParaRPr lang="ru-RU" sz="3200" b="1" dirty="0" smtClean="0"/>
          </a:p>
          <a:p>
            <a:pPr algn="ctr"/>
            <a:r>
              <a:rPr lang="ru-RU" sz="3200" b="1" dirty="0" smtClean="0"/>
              <a:t>ГЕНЕТИКА </a:t>
            </a:r>
            <a:r>
              <a:rPr lang="ru-RU" sz="3200" b="1" dirty="0"/>
              <a:t>ЧЕЛОВЕКА С ОСНОВАМИ МЕДИЦИНСКОЙ ГЕНЕТИКИ</a:t>
            </a:r>
            <a:endParaRPr lang="ru-RU" sz="3200" dirty="0"/>
          </a:p>
        </p:txBody>
      </p:sp>
    </p:spTree>
    <p:extLst>
      <p:ext uri="{BB962C8B-B14F-4D97-AF65-F5344CB8AC3E}">
        <p14:creationId xmlns:p14="http://schemas.microsoft.com/office/powerpoint/2010/main" val="2194323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3"/>
            <a:ext cx="2232249"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21228" y="592428"/>
            <a:ext cx="6615268" cy="1754326"/>
          </a:xfrm>
          <a:prstGeom prst="rect">
            <a:avLst/>
          </a:prstGeom>
        </p:spPr>
        <p:txBody>
          <a:bodyPr wrap="square">
            <a:spAutoFit/>
          </a:bodyPr>
          <a:lstStyle/>
          <a:p>
            <a:pPr algn="just"/>
            <a:r>
              <a:rPr lang="ru-RU" sz="1200" b="1" dirty="0"/>
              <a:t>Генетика человека с основами медицинской генетики : учебник / М. М. Азова, О. Б. Гигани, О. О. Гигани [и др.]; под. ред. М. М. </a:t>
            </a:r>
            <a:r>
              <a:rPr lang="ru-RU" sz="1200" b="1" dirty="0" smtClean="0"/>
              <a:t>Азовой. </a:t>
            </a:r>
            <a:r>
              <a:rPr lang="ru-RU" sz="1200" b="1" dirty="0"/>
              <a:t>— Москва : КноРус, 2022. — 208 с. — (Среднее профессиональное образование). </a:t>
            </a:r>
            <a:endParaRPr lang="ru-RU" sz="1200" b="1" dirty="0" smtClean="0"/>
          </a:p>
          <a:p>
            <a:pPr algn="just"/>
            <a:endParaRPr lang="ru-RU" sz="1200" dirty="0"/>
          </a:p>
          <a:p>
            <a:pPr algn="just"/>
            <a:r>
              <a:rPr lang="ru-RU" sz="1200" dirty="0"/>
              <a:t>Изложена информация по основным разделам общей и медицинской генетики. Рассмотрены молекулярные основы наследственности и изменчивости организмов, закономерности наследования генов и признаков, основные вопросы медицинской генетики, включая профилактику и диагностику наследственной патологии человека.</a:t>
            </a:r>
          </a:p>
        </p:txBody>
      </p:sp>
      <p:sp>
        <p:nvSpPr>
          <p:cNvPr id="4" name="Прямоугольник 3"/>
          <p:cNvSpPr/>
          <p:nvPr/>
        </p:nvSpPr>
        <p:spPr>
          <a:xfrm>
            <a:off x="2395470" y="3670478"/>
            <a:ext cx="6641026" cy="2492990"/>
          </a:xfrm>
          <a:prstGeom prst="rect">
            <a:avLst/>
          </a:prstGeom>
        </p:spPr>
        <p:txBody>
          <a:bodyPr wrap="square">
            <a:spAutoFit/>
          </a:bodyPr>
          <a:lstStyle/>
          <a:p>
            <a:pPr algn="just"/>
            <a:r>
              <a:rPr lang="ru-RU" sz="1200" b="1" dirty="0"/>
              <a:t>Медицинская генетика</a:t>
            </a:r>
            <a:r>
              <a:rPr lang="ru-RU" sz="1200" dirty="0"/>
              <a:t> </a:t>
            </a:r>
            <a:r>
              <a:rPr lang="ru-RU" sz="1200" b="1" dirty="0"/>
              <a:t>: учебник / под ред. Н. П. Бочкова. — Москва : ГЭОТАР-Медиа, 2023. — 224 с. — (Среднее профессиональное образование</a:t>
            </a:r>
            <a:r>
              <a:rPr lang="ru-RU" sz="1200" b="1" dirty="0" smtClean="0"/>
              <a:t>).</a:t>
            </a:r>
          </a:p>
          <a:p>
            <a:pPr algn="just"/>
            <a:endParaRPr lang="ru-RU" sz="1200" b="1" dirty="0" smtClean="0"/>
          </a:p>
          <a:p>
            <a:pPr algn="just"/>
            <a:r>
              <a:rPr lang="ru-RU" sz="1200" dirty="0" smtClean="0"/>
              <a:t>В </a:t>
            </a:r>
            <a:r>
              <a:rPr lang="ru-RU" sz="1200" dirty="0"/>
              <a:t>учебнике представлены современные основы общей генетики, подробная характеристика наследственной патологии, вопросы профилактики </a:t>
            </a:r>
            <a:r>
              <a:rPr lang="ru-RU" sz="1200" dirty="0" smtClean="0"/>
              <a:t>наследственных болезней.</a:t>
            </a:r>
            <a:r>
              <a:rPr lang="ru-RU" sz="1200" dirty="0"/>
              <a:t/>
            </a:r>
            <a:br>
              <a:rPr lang="ru-RU" sz="1200" dirty="0"/>
            </a:br>
            <a:r>
              <a:rPr lang="ru-RU" sz="1200" dirty="0"/>
              <a:t>Авторы учебника - преподаватели кафедры медицинской генетики Московской медицинской академии им. И.М. Сеченова - имеют большой опыт преподавания предмета студентам, врачам, ординаторам, аспирантам, а также пропаганды медико-генетических знаний среди среднего медицинского персонала и населения. Они непосредственно осуществляют медико-генетическое консультирование совместно с медицинскими сестрами, а лабораторные исследования проводят с фельдшерами-лаборантами.</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41" y="3429000"/>
            <a:ext cx="2245812" cy="328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818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22632" y="188640"/>
            <a:ext cx="6713864" cy="2862322"/>
          </a:xfrm>
          <a:prstGeom prst="rect">
            <a:avLst/>
          </a:prstGeom>
        </p:spPr>
        <p:txBody>
          <a:bodyPr wrap="square">
            <a:spAutoFit/>
          </a:bodyPr>
          <a:lstStyle/>
          <a:p>
            <a:pPr algn="just" fontAlgn="base"/>
            <a:r>
              <a:rPr lang="ru-RU" sz="1200" b="1" dirty="0"/>
              <a:t>Генетика человека с основами медицинской генетики</a:t>
            </a:r>
            <a:r>
              <a:rPr lang="ru-RU" sz="1200" dirty="0"/>
              <a:t> : </a:t>
            </a:r>
            <a:r>
              <a:rPr lang="ru-RU" sz="1200" b="1" dirty="0"/>
              <a:t>учебник / С. С. Жилина, Т. В. Кожанова, М. Е. Майорова [и др.]. — 4-е изд., перераб. и доп. — Москва : ГЭОТАР-Медиа, 2023. — 192 с. — (Среднее профессиональное образование</a:t>
            </a:r>
            <a:r>
              <a:rPr lang="ru-RU" sz="1200" b="1" dirty="0" smtClean="0"/>
              <a:t>).</a:t>
            </a:r>
          </a:p>
          <a:p>
            <a:pPr algn="just" fontAlgn="base"/>
            <a:endParaRPr lang="ru-RU" sz="1200" dirty="0" smtClean="0"/>
          </a:p>
          <a:p>
            <a:pPr algn="just" fontAlgn="base"/>
            <a:r>
              <a:rPr lang="ru-RU" sz="1200" dirty="0" smtClean="0"/>
              <a:t>В </a:t>
            </a:r>
            <a:r>
              <a:rPr lang="ru-RU" sz="1200" dirty="0"/>
              <a:t>4-м издании учебника наряду с классическими положениями обсуждены актуальные вопросы развития медицины будущего, отражены современные достижения практического здравоохранения в сфере медицинской генетики. Особое внимание уделено персонифицированной медицине, современным технологиям (тканевой инженерии, клеточному программированию, редактированию генов и многому другому), которые являются инструментарием медицины будущего.</a:t>
            </a:r>
          </a:p>
          <a:p>
            <a:pPr algn="just" fontAlgn="base"/>
            <a:r>
              <a:rPr lang="ru-RU" sz="1200" dirty="0"/>
              <a:t>Авторами обобщен опыт преподавания генетики человека с основами медицинской генетики в средних специальных образовательных учреждениях, учтены методические особенности изложения материала на разных уровнях профессиональной подготовки.</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1512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7430"/>
            <a:ext cx="2664296" cy="375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22632" y="3726497"/>
            <a:ext cx="6713864" cy="1938992"/>
          </a:xfrm>
          <a:prstGeom prst="rect">
            <a:avLst/>
          </a:prstGeom>
        </p:spPr>
        <p:txBody>
          <a:bodyPr wrap="square">
            <a:spAutoFit/>
          </a:bodyPr>
          <a:lstStyle/>
          <a:p>
            <a:pPr algn="just"/>
            <a:r>
              <a:rPr lang="ru-RU" sz="1200" b="1" dirty="0"/>
              <a:t>Борисова Т. Н.</a:t>
            </a:r>
            <a:r>
              <a:rPr lang="ru-RU" sz="1200" i="1" dirty="0"/>
              <a:t> </a:t>
            </a:r>
            <a:r>
              <a:rPr lang="ru-RU" sz="1200" dirty="0"/>
              <a:t> </a:t>
            </a:r>
            <a:r>
              <a:rPr lang="ru-RU" sz="1200" b="1" dirty="0"/>
              <a:t>Генетика человека с основами медицинской генетики : учебное пособие для СПО / Т. Н. Борисова, Г. И. Чуваков. — 2-е изд., испр. и доп. — Москва : Издательство Юрайт, </a:t>
            </a:r>
            <a:r>
              <a:rPr lang="ru-RU" sz="1200" b="1" dirty="0" smtClean="0"/>
              <a:t>2024.</a:t>
            </a:r>
            <a:r>
              <a:rPr lang="ru-RU" sz="1200" b="1" dirty="0"/>
              <a:t> — 159 с. — (Профессиональное образование). </a:t>
            </a:r>
            <a:endParaRPr lang="ru-RU" sz="1200" b="1" dirty="0" smtClean="0"/>
          </a:p>
          <a:p>
            <a:pPr algn="just"/>
            <a:endParaRPr lang="ru-RU" sz="1200" dirty="0"/>
          </a:p>
          <a:p>
            <a:pPr algn="just"/>
            <a:r>
              <a:rPr lang="ru-RU" sz="1200" dirty="0"/>
              <a:t>В курсе изложены материалы по цитологическим, молекулярным основам наследственности и изменчивости человека, закономерности наследования признаков, а также раздел "Генетика популяций", соответствующий учебному плану для дисциплины "Медицинская генетика". Рассматриваются примеры закономерностей наследования признаков на модельных объектах и дается характеристика наследственной патологии человека.</a:t>
            </a:r>
          </a:p>
        </p:txBody>
      </p:sp>
    </p:spTree>
    <p:extLst>
      <p:ext uri="{BB962C8B-B14F-4D97-AF65-F5344CB8AC3E}">
        <p14:creationId xmlns:p14="http://schemas.microsoft.com/office/powerpoint/2010/main" val="401863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64" y="3540022"/>
            <a:ext cx="226060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4172754"/>
            <a:ext cx="6628147" cy="1569660"/>
          </a:xfrm>
          <a:prstGeom prst="rect">
            <a:avLst/>
          </a:prstGeom>
        </p:spPr>
        <p:txBody>
          <a:bodyPr wrap="square">
            <a:spAutoFit/>
          </a:bodyPr>
          <a:lstStyle/>
          <a:p>
            <a:pPr algn="just"/>
            <a:r>
              <a:rPr lang="ru-RU" sz="1200" b="1" dirty="0"/>
              <a:t>Сорокина Е. В.</a:t>
            </a:r>
            <a:r>
              <a:rPr lang="ru-RU" sz="1200" dirty="0"/>
              <a:t> </a:t>
            </a:r>
            <a:r>
              <a:rPr lang="ru-RU" sz="1200" b="1" dirty="0"/>
              <a:t>Генетика человека с основами медицинской генетики : учебно-методическое пособие / Е. В. Сорокина, М. В. Останина. — Волгоград : ВолгГМУ, 2022. — 92 с. </a:t>
            </a:r>
            <a:endParaRPr lang="ru-RU" sz="1200" b="1" dirty="0" smtClean="0"/>
          </a:p>
          <a:p>
            <a:pPr algn="just"/>
            <a:endParaRPr lang="ru-RU" sz="1200" dirty="0"/>
          </a:p>
          <a:p>
            <a:pPr algn="just"/>
            <a:r>
              <a:rPr lang="ru-RU" sz="1200" dirty="0" smtClean="0"/>
              <a:t>В учебно-методическом </a:t>
            </a:r>
            <a:r>
              <a:rPr lang="ru-RU" sz="1200" dirty="0"/>
              <a:t>пособии представлен теоретический материал по дисциплине «Генетика человека с основами медицинский генетики», а также методические рекомендации для практических занятий. Основная задача пособия – помощь студенту в процессе освоения базового содержания курса. </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68" y="104611"/>
            <a:ext cx="2279801" cy="310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95470" y="1043189"/>
            <a:ext cx="6606736" cy="1015663"/>
          </a:xfrm>
          <a:prstGeom prst="rect">
            <a:avLst/>
          </a:prstGeom>
        </p:spPr>
        <p:txBody>
          <a:bodyPr wrap="square">
            <a:spAutoFit/>
          </a:bodyPr>
          <a:lstStyle/>
          <a:p>
            <a:pPr algn="just"/>
            <a:r>
              <a:rPr lang="ru-RU" sz="1200" b="1" dirty="0"/>
              <a:t>Русановский В. В</a:t>
            </a:r>
            <a:r>
              <a:rPr lang="ru-RU" sz="1200" dirty="0"/>
              <a:t>. </a:t>
            </a:r>
            <a:r>
              <a:rPr lang="ru-RU" sz="1200" b="1" dirty="0"/>
              <a:t>Основы генетики : учебник / В. В. Русановский, Т. И. Полякова, И. Б. Сухов. — Москва : Русайнс, </a:t>
            </a:r>
            <a:r>
              <a:rPr lang="ru-RU" sz="1200" b="1" dirty="0" smtClean="0"/>
              <a:t>2024. </a:t>
            </a:r>
            <a:r>
              <a:rPr lang="ru-RU" sz="1200" b="1" dirty="0"/>
              <a:t>— 105 с</a:t>
            </a:r>
            <a:r>
              <a:rPr lang="ru-RU" sz="1200" b="1" dirty="0" smtClean="0"/>
              <a:t>.</a:t>
            </a:r>
          </a:p>
          <a:p>
            <a:pPr algn="just"/>
            <a:endParaRPr lang="ru-RU" sz="1200" dirty="0"/>
          </a:p>
          <a:p>
            <a:pPr algn="just"/>
            <a:r>
              <a:rPr lang="ru-RU" sz="1200" dirty="0"/>
              <a:t>Курс Основы генетики позволяет изучить общие законы наследования признаков, необходимых для усвоения знаний по общепрофессиональным дисциплинам. </a:t>
            </a:r>
          </a:p>
        </p:txBody>
      </p:sp>
    </p:spTree>
    <p:extLst>
      <p:ext uri="{BB962C8B-B14F-4D97-AF65-F5344CB8AC3E}">
        <p14:creationId xmlns:p14="http://schemas.microsoft.com/office/powerpoint/2010/main" val="3577645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3335" y="2021984"/>
            <a:ext cx="8573141" cy="1569660"/>
          </a:xfrm>
          <a:prstGeom prst="rect">
            <a:avLst/>
          </a:prstGeom>
        </p:spPr>
        <p:txBody>
          <a:bodyPr wrap="square">
            <a:spAutoFit/>
          </a:bodyPr>
          <a:lstStyle/>
          <a:p>
            <a:pPr algn="ctr"/>
            <a:r>
              <a:rPr lang="ru-RU" sz="3200" b="1" dirty="0" smtClean="0"/>
              <a:t>ОП.04</a:t>
            </a:r>
          </a:p>
          <a:p>
            <a:pPr algn="ctr"/>
            <a:r>
              <a:rPr lang="ru-RU" sz="3200" b="1" dirty="0" smtClean="0"/>
              <a:t> </a:t>
            </a:r>
            <a:r>
              <a:rPr lang="ru-RU" sz="3200" b="1" dirty="0"/>
              <a:t>ОСНОВЫ ЛАТИНСКОГО ЯЗЫКА С МЕДИЦИНСКОЙ ТЕРМИНОЛОГИЕЙ</a:t>
            </a:r>
            <a:endParaRPr lang="ru-RU" sz="3200" dirty="0"/>
          </a:p>
        </p:txBody>
      </p:sp>
    </p:spTree>
    <p:extLst>
      <p:ext uri="{BB962C8B-B14F-4D97-AF65-F5344CB8AC3E}">
        <p14:creationId xmlns:p14="http://schemas.microsoft.com/office/powerpoint/2010/main" val="3512572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5471" y="334851"/>
            <a:ext cx="6641026" cy="2677656"/>
          </a:xfrm>
          <a:prstGeom prst="rect">
            <a:avLst/>
          </a:prstGeom>
        </p:spPr>
        <p:txBody>
          <a:bodyPr wrap="square">
            <a:spAutoFit/>
          </a:bodyPr>
          <a:lstStyle/>
          <a:p>
            <a:pPr algn="just"/>
            <a:r>
              <a:rPr lang="ru-RU" sz="1200" b="1" dirty="0"/>
              <a:t>Городкова  Ю</a:t>
            </a:r>
            <a:r>
              <a:rPr lang="ru-RU" sz="1200" b="1" dirty="0" smtClean="0"/>
              <a:t>. И</a:t>
            </a:r>
            <a:r>
              <a:rPr lang="ru-RU" sz="1200" b="1" dirty="0"/>
              <a:t>.</a:t>
            </a:r>
            <a:r>
              <a:rPr lang="ru-RU" sz="1200" dirty="0"/>
              <a:t> </a:t>
            </a:r>
            <a:r>
              <a:rPr lang="ru-RU" sz="1200" b="1" dirty="0"/>
              <a:t>Латинский язык (для медицинских и фармацевтических колледжей и училищ) : учебник / Ю</a:t>
            </a:r>
            <a:r>
              <a:rPr lang="ru-RU" sz="1200" b="1" dirty="0" smtClean="0"/>
              <a:t>. И</a:t>
            </a:r>
            <a:r>
              <a:rPr lang="ru-RU" sz="1200" b="1" dirty="0"/>
              <a:t>. Городкова. — Москва : КноРус, </a:t>
            </a:r>
            <a:r>
              <a:rPr lang="ru-RU" sz="1200" b="1" dirty="0" smtClean="0"/>
              <a:t>2024. </a:t>
            </a:r>
            <a:r>
              <a:rPr lang="ru-RU" sz="1200" b="1" dirty="0"/>
              <a:t>— 260 с</a:t>
            </a:r>
            <a:r>
              <a:rPr lang="ru-RU" sz="1200" b="1" dirty="0" smtClean="0"/>
              <a:t>. — </a:t>
            </a:r>
            <a:r>
              <a:rPr lang="ru-RU" sz="1200" b="1" dirty="0"/>
              <a:t>(Среднее профессиональное образование</a:t>
            </a:r>
            <a:r>
              <a:rPr lang="ru-RU" sz="1200" b="1" dirty="0" smtClean="0"/>
              <a:t>).</a:t>
            </a:r>
          </a:p>
          <a:p>
            <a:pPr algn="just"/>
            <a:endParaRPr lang="ru-RU" sz="1200" dirty="0" smtClean="0"/>
          </a:p>
          <a:p>
            <a:pPr algn="just"/>
            <a:r>
              <a:rPr lang="ru-RU" sz="1200" dirty="0"/>
              <a:t>Представлены элементы основ латинского языка и медицинской терминологии с учетом современного уровня их развития. Терминологическая цель учебника определяет его построение и отбор языкового материала. Наиболее распространенные греко-латинские терминоэлементы последовательно распределены по всему учебнику в соответствии с изучаемыми грамматическими темами. Рецептура дана с учетом применения ее в сестринской и фельдшерской практике. Приведены частотные отрезки наименований лекарств. Весь учебный материал изложен дифференцированно с учетом разного профиля медицинских и фармацевтических колледжей и училищ</a:t>
            </a:r>
            <a:r>
              <a:rPr lang="ru-RU" sz="1200" dirty="0" smtClean="0"/>
              <a:t>.</a:t>
            </a:r>
            <a:endParaRPr lang="ru-RU" sz="12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38" y="147110"/>
            <a:ext cx="2201801" cy="305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95470" y="3318901"/>
            <a:ext cx="6703905" cy="3416320"/>
          </a:xfrm>
          <a:prstGeom prst="rect">
            <a:avLst/>
          </a:prstGeom>
        </p:spPr>
        <p:txBody>
          <a:bodyPr wrap="square">
            <a:spAutoFit/>
          </a:bodyPr>
          <a:lstStyle/>
          <a:p>
            <a:pPr algn="just"/>
            <a:r>
              <a:rPr lang="ru-RU" sz="1200" b="1" dirty="0"/>
              <a:t>Панасенко Ю. Ф.</a:t>
            </a:r>
            <a:r>
              <a:rPr lang="ru-RU" sz="1200" dirty="0"/>
              <a:t> </a:t>
            </a:r>
            <a:r>
              <a:rPr lang="ru-RU" sz="1200" b="1" dirty="0"/>
              <a:t>Основы латинского языка с медицинской терминологией : учебник / Ю. Ф. Панасенко. — Москва : ГЭОТАР-Медиа, 2021. —  352 с. — (Среднее профессиональное образование). </a:t>
            </a:r>
            <a:endParaRPr lang="ru-RU" sz="1200" b="1" dirty="0" smtClean="0"/>
          </a:p>
          <a:p>
            <a:pPr algn="just"/>
            <a:endParaRPr lang="ru-RU" sz="1200" dirty="0"/>
          </a:p>
          <a:p>
            <a:pPr algn="just"/>
            <a:r>
              <a:rPr lang="ru-RU" sz="1200" dirty="0" smtClean="0"/>
              <a:t>Методика </a:t>
            </a:r>
            <a:r>
              <a:rPr lang="ru-RU" sz="1200" dirty="0"/>
              <a:t>подачи материала в учебнике отражает последние достижения в технологии преподавания латинского языка как базы профессионального языка медицины - медицинской терминологии</a:t>
            </a:r>
            <a:r>
              <a:rPr lang="ru-RU" sz="1200" dirty="0" smtClean="0"/>
              <a:t>. Основная </a:t>
            </a:r>
            <a:r>
              <a:rPr lang="ru-RU" sz="1200" dirty="0"/>
              <a:t>цель учебника - передать знания, умения и навыки корректного употребления латинского терминологического именного словосочетания как базовой структуры терминов основных биолого-медицинских номенклатур, включая последние международные классификации болезней. Для этого более подробно, чем в школьной программе и в действующих школьных учебниках, объясняется значение грамматических категорий имени и приводится этимология их названий. Также с первого до последнего занятия пошагово проводится школа латинской фонетики, типологии и терминологии рецептуры, терминологического словообразования, тривиальных и торговых наименований лекарственных средств</a:t>
            </a:r>
            <a:r>
              <a:rPr lang="ru-RU" sz="1200" dirty="0" smtClean="0"/>
              <a:t>. Впервые </a:t>
            </a:r>
            <a:r>
              <a:rPr lang="ru-RU" sz="1200" dirty="0"/>
              <a:t>в отечественной учебной литературе представлены учебные материалы для чтения на латинском языке рецептурных дозировок.</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93" y="3517966"/>
            <a:ext cx="2253882" cy="321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325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67450" y="3717032"/>
            <a:ext cx="6669045" cy="2492990"/>
          </a:xfrm>
          <a:prstGeom prst="rect">
            <a:avLst/>
          </a:prstGeom>
        </p:spPr>
        <p:txBody>
          <a:bodyPr wrap="square">
            <a:spAutoFit/>
          </a:bodyPr>
          <a:lstStyle/>
          <a:p>
            <a:pPr algn="just"/>
            <a:r>
              <a:rPr lang="ru-RU" sz="1200" b="1" dirty="0"/>
              <a:t>Лемпель Н. М.</a:t>
            </a:r>
            <a:r>
              <a:rPr lang="ru-RU" sz="1200" dirty="0"/>
              <a:t>  </a:t>
            </a:r>
            <a:r>
              <a:rPr lang="ru-RU" sz="1200" b="1" dirty="0"/>
              <a:t>Латинский язык для медиков : учебник для СПО / Н. М. Лемпель. — Москва : Издательство Юрайт, </a:t>
            </a:r>
            <a:r>
              <a:rPr lang="ru-RU" sz="1200" b="1" dirty="0" smtClean="0"/>
              <a:t>2024. </a:t>
            </a:r>
            <a:r>
              <a:rPr lang="ru-RU" sz="1200" b="1" dirty="0"/>
              <a:t>— 275 с. — (Профессиональное образование). </a:t>
            </a:r>
            <a:endParaRPr lang="ru-RU" sz="1200" b="1" dirty="0" smtClean="0"/>
          </a:p>
          <a:p>
            <a:pPr algn="just"/>
            <a:endParaRPr lang="ru-RU" sz="1200" dirty="0"/>
          </a:p>
          <a:p>
            <a:pPr algn="just"/>
            <a:r>
              <a:rPr lang="ru-RU" sz="1200" dirty="0" smtClean="0"/>
              <a:t>Учебник </a:t>
            </a:r>
            <a:r>
              <a:rPr lang="ru-RU" sz="1200" dirty="0"/>
              <a:t>предназначен для изучения латинского языка в медицинских ссузах. Он построен на базе анатомической, фармацевтической и клинической терминологии с небольшим количеством примеров немедицинского характера. Рассмотрены фонетические вопросы: классификация звуков, их произношение. Дан обширный материал по морфологии. Большое внимание уделено вопросам медицинского словообразования. Широко освещены наиболее употребительные греческие термоэлементы, приводятся синонимы в медицинской терминологии. Учебник содержит множество упражнений, справочные таблицы, латино-русский и русско-латинский словари.</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 y="3407217"/>
            <a:ext cx="2360554"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76614" y="116632"/>
            <a:ext cx="6759881" cy="2123658"/>
          </a:xfrm>
          <a:prstGeom prst="rect">
            <a:avLst/>
          </a:prstGeom>
        </p:spPr>
        <p:txBody>
          <a:bodyPr wrap="square">
            <a:spAutoFit/>
          </a:bodyPr>
          <a:lstStyle/>
          <a:p>
            <a:pPr algn="just"/>
            <a:r>
              <a:rPr lang="ru-RU" sz="1200" b="1" dirty="0"/>
              <a:t>Емельянова Л. М.</a:t>
            </a:r>
            <a:r>
              <a:rPr lang="ru-RU" sz="1200" dirty="0"/>
              <a:t> </a:t>
            </a:r>
            <a:r>
              <a:rPr lang="ru-RU" sz="1200" b="1" dirty="0"/>
              <a:t>Основы латинского языка с медицинской терминологией: упражнения и лексические минимумы : учебное пособие для СПО / Л. М. Емельянова, А. В. Туровский. — 6-е изд., стер. — Санкт-Петербург : Лань, 2024. — 140 с. — (Среднее профессиональное образование). </a:t>
            </a:r>
            <a:endParaRPr lang="ru-RU" sz="1200" b="1" dirty="0" smtClean="0"/>
          </a:p>
          <a:p>
            <a:pPr algn="just"/>
            <a:endParaRPr lang="ru-RU" sz="1200" dirty="0"/>
          </a:p>
          <a:p>
            <a:pPr algn="just"/>
            <a:r>
              <a:rPr lang="ru-RU" sz="1200" dirty="0"/>
              <a:t>В учебном пособии в краткой, но доступной для понимания форме изложены основные темы, необходимые для освоения фармацевтической и клинической терминологии на латинском языке, даны лексические минимумы по темам занятий и большое количество упражнений для их закрепления. Приведены наиболее распространенные частотные отрезки наименований лекарств и важнейшие греко-латинские терминоэлементы, встречающиеся в клинических терминах</a:t>
            </a:r>
            <a:r>
              <a:rPr lang="ru-RU" sz="1200" dirty="0" smtClean="0"/>
              <a:t>.</a:t>
            </a:r>
            <a:endParaRPr lang="ru-RU" sz="12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37" y="116633"/>
            <a:ext cx="215370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079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58" y="260648"/>
            <a:ext cx="6624738" cy="2492990"/>
          </a:xfrm>
          <a:prstGeom prst="rect">
            <a:avLst/>
          </a:prstGeom>
        </p:spPr>
        <p:txBody>
          <a:bodyPr wrap="square">
            <a:spAutoFit/>
          </a:bodyPr>
          <a:lstStyle/>
          <a:p>
            <a:pPr algn="just"/>
            <a:r>
              <a:rPr lang="ru-RU" sz="1200" b="1" dirty="0"/>
              <a:t>Купцова  О. Г.</a:t>
            </a:r>
            <a:r>
              <a:rPr lang="ru-RU" sz="1200" dirty="0"/>
              <a:t> </a:t>
            </a:r>
            <a:r>
              <a:rPr lang="ru-RU" sz="1200" b="1" dirty="0"/>
              <a:t>Основы латинского языка с медицинской терминологией : учебное пособие / О. Г. Купцова. — Москва : ИНФРА-М, </a:t>
            </a:r>
            <a:r>
              <a:rPr lang="ru-RU" sz="1200" b="1" dirty="0" smtClean="0"/>
              <a:t>2024. </a:t>
            </a:r>
            <a:r>
              <a:rPr lang="ru-RU" sz="1200" b="1" dirty="0"/>
              <a:t>— 281 с. — (Среднее профессиональное образование</a:t>
            </a:r>
            <a:r>
              <a:rPr lang="ru-RU" sz="1200" b="1" dirty="0" smtClean="0"/>
              <a:t>).</a:t>
            </a:r>
          </a:p>
          <a:p>
            <a:pPr algn="just"/>
            <a:endParaRPr lang="ru-RU" sz="1200" dirty="0"/>
          </a:p>
          <a:p>
            <a:pPr algn="just"/>
            <a:r>
              <a:rPr lang="ru-RU" sz="1200" dirty="0"/>
              <a:t>Учебное пособие по дисциплине «Основы латинского языка с медицинской терминологией» содержит лексико-грамматические упражнения, контрольно-измерительные упражнения, глоссарий и приложения, направленные на выработку грамматических, лексических и терминологических знаний и умений, на овладение основными словообразовательными моделями химической, фармацевтической и клинической терминологии в объеме, необходимом для дальнейшей учебной деятельности. Материалы пособия подходят как для аудиторной работы под руководством преподавателя, так и для самостоятельной работы студентов во внеаудиторное время.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69" y="113746"/>
            <a:ext cx="2264289" cy="317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64" y="3573016"/>
            <a:ext cx="224599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34107" y="3966692"/>
            <a:ext cx="6606663" cy="2123658"/>
          </a:xfrm>
          <a:prstGeom prst="rect">
            <a:avLst/>
          </a:prstGeom>
        </p:spPr>
        <p:txBody>
          <a:bodyPr wrap="square">
            <a:spAutoFit/>
          </a:bodyPr>
          <a:lstStyle/>
          <a:p>
            <a:pPr algn="just"/>
            <a:r>
              <a:rPr lang="ru-RU" sz="1200" b="1" dirty="0"/>
              <a:t>Кондакова Э</a:t>
            </a:r>
            <a:r>
              <a:rPr lang="ru-RU" sz="1200" b="1" dirty="0" smtClean="0"/>
              <a:t>. Б</a:t>
            </a:r>
            <a:r>
              <a:rPr lang="ru-RU" sz="1200" b="1" dirty="0"/>
              <a:t>.</a:t>
            </a:r>
            <a:r>
              <a:rPr lang="ru-RU" sz="1200" dirty="0"/>
              <a:t> </a:t>
            </a:r>
            <a:r>
              <a:rPr lang="ru-RU" sz="1200" b="1" dirty="0"/>
              <a:t>Основы латинского языка с медицинской терминологией. Практикум : </a:t>
            </a:r>
            <a:r>
              <a:rPr lang="ru-RU" sz="1200" b="1" dirty="0" smtClean="0"/>
              <a:t>учебное </a:t>
            </a:r>
            <a:r>
              <a:rPr lang="ru-RU" sz="1200" b="1" dirty="0"/>
              <a:t>пособие / Э</a:t>
            </a:r>
            <a:r>
              <a:rPr lang="ru-RU" sz="1200" b="1" dirty="0" smtClean="0"/>
              <a:t>. Б</a:t>
            </a:r>
            <a:r>
              <a:rPr lang="ru-RU" sz="1200" b="1" dirty="0"/>
              <a:t>. Кондакова, А</a:t>
            </a:r>
            <a:r>
              <a:rPr lang="ru-RU" sz="1200" b="1" dirty="0" smtClean="0"/>
              <a:t>. А</a:t>
            </a:r>
            <a:r>
              <a:rPr lang="ru-RU" sz="1200" b="1" dirty="0"/>
              <a:t>. Сергиевич. — Москва : КноРус, 2023. — 361 с. — (Среднее профессиональное образование</a:t>
            </a:r>
            <a:r>
              <a:rPr lang="ru-RU" sz="1200" b="1" dirty="0" smtClean="0"/>
              <a:t>).</a:t>
            </a:r>
          </a:p>
          <a:p>
            <a:pPr algn="just"/>
            <a:endParaRPr lang="ru-RU" sz="1200" b="1" dirty="0"/>
          </a:p>
          <a:p>
            <a:pPr algn="just"/>
            <a:r>
              <a:rPr lang="ru-RU" sz="1200" dirty="0"/>
              <a:t>Имеет целью помочь обучающимся овладеть лексическим и грамматическим минимумом для приобретения практических навыков правильного чтения, перевода и понимания клинической терминологии, медицинских выражений в латинском языке, корневых (начальных) и конечных терминоэлементов. В основу данной методической разработки положена программа курса ОП.01 «Основы латинского языка с медицинской терминологией для неязыковых образовательных учреждений».</a:t>
            </a:r>
          </a:p>
        </p:txBody>
      </p:sp>
    </p:spTree>
    <p:extLst>
      <p:ext uri="{BB962C8B-B14F-4D97-AF65-F5344CB8AC3E}">
        <p14:creationId xmlns:p14="http://schemas.microsoft.com/office/powerpoint/2010/main" val="622166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1" y="-99392"/>
            <a:ext cx="2754597" cy="369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811368"/>
            <a:ext cx="6628147" cy="1569660"/>
          </a:xfrm>
          <a:prstGeom prst="rect">
            <a:avLst/>
          </a:prstGeom>
        </p:spPr>
        <p:txBody>
          <a:bodyPr wrap="square">
            <a:spAutoFit/>
          </a:bodyPr>
          <a:lstStyle/>
          <a:p>
            <a:pPr algn="just"/>
            <a:r>
              <a:rPr lang="ru-RU" sz="1200" b="1" dirty="0"/>
              <a:t>Петрученко О. А.</a:t>
            </a:r>
            <a:r>
              <a:rPr lang="ru-RU" sz="1200" dirty="0"/>
              <a:t>  </a:t>
            </a:r>
            <a:r>
              <a:rPr lang="ru-RU" sz="1200" b="1" dirty="0"/>
              <a:t>Латинско-русский словарь в 2 ч. Часть 1. От A до M / О. А. Петрученко. — Москва : Издательство Юрайт, </a:t>
            </a:r>
            <a:r>
              <a:rPr lang="ru-RU" sz="1200" b="1" dirty="0" smtClean="0"/>
              <a:t>2024. </a:t>
            </a:r>
            <a:r>
              <a:rPr lang="ru-RU" sz="1200" b="1" dirty="0"/>
              <a:t>— 410 с. — (Антология мысли</a:t>
            </a:r>
            <a:r>
              <a:rPr lang="ru-RU" sz="1200" b="1" dirty="0" smtClean="0"/>
              <a:t>). </a:t>
            </a:r>
          </a:p>
          <a:p>
            <a:pPr algn="just"/>
            <a:endParaRPr lang="ru-RU" sz="1200" dirty="0"/>
          </a:p>
          <a:p>
            <a:pPr algn="just"/>
            <a:r>
              <a:rPr lang="ru-RU" sz="1200" dirty="0"/>
              <a:t>Настоящее издание представляет собой классический словарь латинского языка О. А. Петрученко. В нем дан перевод латинских слов, основные формы и особенности их употребления. В книгу включены материалы из произведений Цицерона, Цезаря, Овидия, Вергилия и других авторов. </a:t>
            </a:r>
          </a:p>
        </p:txBody>
      </p:sp>
      <p:sp>
        <p:nvSpPr>
          <p:cNvPr id="4" name="Прямоугольник 3"/>
          <p:cNvSpPr/>
          <p:nvPr/>
        </p:nvSpPr>
        <p:spPr>
          <a:xfrm>
            <a:off x="2395470" y="4146997"/>
            <a:ext cx="6641026" cy="1569660"/>
          </a:xfrm>
          <a:prstGeom prst="rect">
            <a:avLst/>
          </a:prstGeom>
        </p:spPr>
        <p:txBody>
          <a:bodyPr wrap="square">
            <a:spAutoFit/>
          </a:bodyPr>
          <a:lstStyle/>
          <a:p>
            <a:pPr algn="just"/>
            <a:r>
              <a:rPr lang="ru-RU" sz="1200" b="1" dirty="0"/>
              <a:t>Петрученко О. А.</a:t>
            </a:r>
            <a:r>
              <a:rPr lang="ru-RU" sz="1200" dirty="0"/>
              <a:t>  </a:t>
            </a:r>
            <a:r>
              <a:rPr lang="ru-RU" sz="1200" b="1" dirty="0"/>
              <a:t>Латинско-русский словарь в 2 ч. Часть 2. От N до Z / О. А. Петрученко. — Москва : Издательство Юрайт, 2023. — 412 с. — (Антология мысли). </a:t>
            </a:r>
            <a:endParaRPr lang="ru-RU" sz="1200" b="1" dirty="0" smtClean="0"/>
          </a:p>
          <a:p>
            <a:pPr algn="just"/>
            <a:endParaRPr lang="ru-RU" sz="1200" dirty="0"/>
          </a:p>
          <a:p>
            <a:pPr algn="just"/>
            <a:r>
              <a:rPr lang="ru-RU" sz="1200" dirty="0"/>
              <a:t>Настоящее издание представляет собой классический словарь латинского языка О. А. Петрученко. В нем дан перевод латинских слов, основные формы и особенности их употребления. В книгу включены материалы из произведений Цицерона, Цезаря, Овидия, Вергилия и других авторов.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2" y="3356992"/>
            <a:ext cx="2754597" cy="367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887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9854" y="2137892"/>
            <a:ext cx="7628571" cy="1569660"/>
          </a:xfrm>
          <a:prstGeom prst="rect">
            <a:avLst/>
          </a:prstGeom>
        </p:spPr>
        <p:txBody>
          <a:bodyPr wrap="square">
            <a:spAutoFit/>
          </a:bodyPr>
          <a:lstStyle/>
          <a:p>
            <a:pPr algn="ctr"/>
            <a:r>
              <a:rPr lang="ru-RU" sz="3200" b="1" dirty="0"/>
              <a:t>ОП.01 </a:t>
            </a:r>
            <a:endParaRPr lang="ru-RU" sz="3200" b="1" dirty="0" smtClean="0"/>
          </a:p>
          <a:p>
            <a:pPr algn="ctr"/>
            <a:r>
              <a:rPr lang="ru-RU" sz="3200" b="1" dirty="0" smtClean="0"/>
              <a:t>АНАТОМИЯ </a:t>
            </a:r>
            <a:r>
              <a:rPr lang="ru-RU" sz="3200" b="1" dirty="0"/>
              <a:t>И ФИЗИОЛОГИЯ ЧЕЛОВЕКА</a:t>
            </a:r>
            <a:endParaRPr lang="ru-RU" sz="3200" dirty="0"/>
          </a:p>
        </p:txBody>
      </p:sp>
    </p:spTree>
    <p:extLst>
      <p:ext uri="{BB962C8B-B14F-4D97-AF65-F5344CB8AC3E}">
        <p14:creationId xmlns:p14="http://schemas.microsoft.com/office/powerpoint/2010/main" val="1104761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10" y="1916832"/>
            <a:ext cx="2322126" cy="30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09412" y="2521417"/>
            <a:ext cx="6602389" cy="1569660"/>
          </a:xfrm>
          <a:prstGeom prst="rect">
            <a:avLst/>
          </a:prstGeom>
        </p:spPr>
        <p:txBody>
          <a:bodyPr wrap="square">
            <a:spAutoFit/>
          </a:bodyPr>
          <a:lstStyle/>
          <a:p>
            <a:pPr algn="just"/>
            <a:r>
              <a:rPr lang="ru-RU" sz="1200" b="1" dirty="0"/>
              <a:t>Нечай М. Н. Латинский язык для лечебных факультетов : учебник / М. Н. Нечай. — Москва : КноРус, </a:t>
            </a:r>
            <a:r>
              <a:rPr lang="ru-RU" sz="1200" b="1" dirty="0" smtClean="0"/>
              <a:t>2023. </a:t>
            </a:r>
            <a:r>
              <a:rPr lang="ru-RU" sz="1200" b="1" dirty="0"/>
              <a:t>— 350 с. </a:t>
            </a:r>
            <a:endParaRPr lang="ru-RU" sz="1200" b="1" dirty="0" smtClean="0"/>
          </a:p>
          <a:p>
            <a:pPr algn="just"/>
            <a:endParaRPr lang="ru-RU" sz="1200" dirty="0"/>
          </a:p>
          <a:p>
            <a:pPr algn="just"/>
            <a:r>
              <a:rPr lang="ru-RU" sz="1200" dirty="0" smtClean="0"/>
              <a:t>Кроме </a:t>
            </a:r>
            <a:r>
              <a:rPr lang="ru-RU" sz="1200" dirty="0"/>
              <a:t>основного, обязательного материала учебник включает многочисленные приложения, содержащие дополнительную информацию, которая может использоваться на факультативах, элективных и специальных курсах, способствуя расширению кругозора студентов и стимулированию у них интереса к будущей специальности.</a:t>
            </a:r>
          </a:p>
        </p:txBody>
      </p:sp>
    </p:spTree>
    <p:extLst>
      <p:ext uri="{BB962C8B-B14F-4D97-AF65-F5344CB8AC3E}">
        <p14:creationId xmlns:p14="http://schemas.microsoft.com/office/powerpoint/2010/main" val="2417018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2253803"/>
            <a:ext cx="4951321" cy="1077218"/>
          </a:xfrm>
          <a:prstGeom prst="rect">
            <a:avLst/>
          </a:prstGeom>
        </p:spPr>
        <p:txBody>
          <a:bodyPr wrap="square">
            <a:spAutoFit/>
          </a:bodyPr>
          <a:lstStyle/>
          <a:p>
            <a:pPr algn="ctr"/>
            <a:r>
              <a:rPr lang="ru-RU" sz="3200" b="1" dirty="0" smtClean="0"/>
              <a:t>ОП.05 </a:t>
            </a:r>
          </a:p>
          <a:p>
            <a:pPr algn="ctr"/>
            <a:r>
              <a:rPr lang="ru-RU" sz="3200" b="1" dirty="0" smtClean="0"/>
              <a:t>ФАРМАКОЛОГИЯ</a:t>
            </a:r>
            <a:endParaRPr lang="ru-RU" sz="3200" dirty="0"/>
          </a:p>
        </p:txBody>
      </p:sp>
    </p:spTree>
    <p:extLst>
      <p:ext uri="{BB962C8B-B14F-4D97-AF65-F5344CB8AC3E}">
        <p14:creationId xmlns:p14="http://schemas.microsoft.com/office/powerpoint/2010/main" val="1040235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00844"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8348" y="128469"/>
            <a:ext cx="6628147" cy="2862322"/>
          </a:xfrm>
          <a:prstGeom prst="rect">
            <a:avLst/>
          </a:prstGeom>
        </p:spPr>
        <p:txBody>
          <a:bodyPr wrap="square">
            <a:spAutoFit/>
          </a:bodyPr>
          <a:lstStyle/>
          <a:p>
            <a:pPr algn="just"/>
            <a:r>
              <a:rPr lang="ru-RU" sz="1200" b="1" dirty="0"/>
              <a:t>Астафьев В</a:t>
            </a:r>
            <a:r>
              <a:rPr lang="ru-RU" sz="1200" b="1" dirty="0" smtClean="0"/>
              <a:t>. А</a:t>
            </a:r>
            <a:r>
              <a:rPr lang="ru-RU" sz="1200" b="1" dirty="0"/>
              <a:t>. Основы фармакологии с рецептурой : учебное пособие / В</a:t>
            </a:r>
            <a:r>
              <a:rPr lang="ru-RU" sz="1200" b="1" dirty="0" smtClean="0"/>
              <a:t>. А</a:t>
            </a:r>
            <a:r>
              <a:rPr lang="ru-RU" sz="1200" b="1" dirty="0"/>
              <a:t>. Астафьев. — Москва : КноРус, 2023. — 499 с. — (Среднее профессиональное образование</a:t>
            </a:r>
            <a:r>
              <a:rPr lang="ru-RU" sz="1200" b="1" dirty="0" smtClean="0"/>
              <a:t>).</a:t>
            </a:r>
          </a:p>
          <a:p>
            <a:pPr algn="just"/>
            <a:endParaRPr lang="ru-RU" sz="1200" dirty="0"/>
          </a:p>
          <a:p>
            <a:pPr algn="just"/>
            <a:r>
              <a:rPr lang="ru-RU" sz="1200" dirty="0" smtClean="0"/>
              <a:t>Содержит </a:t>
            </a:r>
            <a:r>
              <a:rPr lang="ru-RU" sz="1200" dirty="0"/>
              <a:t>разделы общей рецептуры, общей и частной фармакологии. В пособие включены общие сведения о рецепте, основных лекарственных формах и правилах их выписывания в рецептах. Рассматриваются характеристики конкретных фармакологических групп и отдельных препаратов, наиболее часто употребляемых в медицинской практике, основных способов введения, всасывания, действия и выделения лекарственных средств, сведения о побочных и токсических действиях препаратов. В каждом разделе даны вопросы мотивации, указаны цели изучения, подробно рассмотрены вопросы использования препаратов. В конце темы или по ходу ее для контроля и закрепления знаний даются задания, а также излагаются основные требования к знаниям и умениям по изучаемому разделу.</a:t>
            </a:r>
          </a:p>
        </p:txBody>
      </p:sp>
      <p:sp>
        <p:nvSpPr>
          <p:cNvPr id="3" name="Прямоугольник 2"/>
          <p:cNvSpPr/>
          <p:nvPr/>
        </p:nvSpPr>
        <p:spPr>
          <a:xfrm>
            <a:off x="2408349" y="3979572"/>
            <a:ext cx="6628146" cy="2123658"/>
          </a:xfrm>
          <a:prstGeom prst="rect">
            <a:avLst/>
          </a:prstGeom>
        </p:spPr>
        <p:txBody>
          <a:bodyPr wrap="square">
            <a:spAutoFit/>
          </a:bodyPr>
          <a:lstStyle/>
          <a:p>
            <a:pPr algn="just"/>
            <a:r>
              <a:rPr lang="ru-RU" sz="1200" b="1" dirty="0"/>
              <a:t>Гаевый М. Д.</a:t>
            </a:r>
            <a:r>
              <a:rPr lang="ru-RU" sz="1200" dirty="0"/>
              <a:t> </a:t>
            </a:r>
            <a:r>
              <a:rPr lang="ru-RU" sz="1200" b="1" dirty="0"/>
              <a:t>Фармакология с рецептурой : учебник / М. Д. Гаевый, Л. М. Гаевая. — Москва : КноРус, </a:t>
            </a:r>
            <a:r>
              <a:rPr lang="ru-RU" sz="1200" b="1" dirty="0" smtClean="0"/>
              <a:t>2024. </a:t>
            </a:r>
            <a:r>
              <a:rPr lang="ru-RU" sz="1200" b="1" dirty="0"/>
              <a:t>— 381 с. — (Среднее профессиональное образование). </a:t>
            </a:r>
            <a:endParaRPr lang="ru-RU" sz="1200" b="1" dirty="0" smtClean="0"/>
          </a:p>
          <a:p>
            <a:pPr algn="just"/>
            <a:endParaRPr lang="ru-RU" sz="1200" dirty="0"/>
          </a:p>
          <a:p>
            <a:pPr algn="just"/>
            <a:r>
              <a:rPr lang="ru-RU" sz="1200" dirty="0"/>
              <a:t>Наряду с вопросами общей и частной фармакологии представлены краткие сведения о болезнях, необходимые для понимания действия лекарств на организм. Описание фармакологических свойств каждой группы лекарственных веществ заканчивается списком препаратов, их краткой характеристикой и указанием высших разовых и суточных доз, примерами рецептов. Изложены основные принципы терапии острых отравлений фармакологическими средствами. В разделе «Рецептура» даны правила выписывания рецептов на различные лекарства.</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645024"/>
            <a:ext cx="230084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893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4107" y="785610"/>
            <a:ext cx="6602389" cy="1569660"/>
          </a:xfrm>
          <a:prstGeom prst="rect">
            <a:avLst/>
          </a:prstGeom>
        </p:spPr>
        <p:txBody>
          <a:bodyPr wrap="square">
            <a:spAutoFit/>
          </a:bodyPr>
          <a:lstStyle/>
          <a:p>
            <a:pPr algn="just"/>
            <a:r>
              <a:rPr lang="ru-RU" sz="1200" b="1" dirty="0"/>
              <a:t>Харкевич Д. А.</a:t>
            </a:r>
            <a:r>
              <a:rPr lang="ru-RU" sz="1200" dirty="0"/>
              <a:t> </a:t>
            </a:r>
            <a:r>
              <a:rPr lang="ru-RU" sz="1200" b="1" dirty="0"/>
              <a:t>Фармакология с общей рецептурой : учебник / Д. А. Харкевич. — 3-е изд. , испр. и доп. — Москва : ГЭОТАР-Медиа, 2022. — 464 с. — (Среднее профессиональное образование</a:t>
            </a:r>
            <a:r>
              <a:rPr lang="ru-RU" sz="1200" b="1" dirty="0" smtClean="0"/>
              <a:t>).</a:t>
            </a:r>
          </a:p>
          <a:p>
            <a:pPr algn="just"/>
            <a:endParaRPr lang="ru-RU" sz="1200" dirty="0" smtClean="0"/>
          </a:p>
          <a:p>
            <a:pPr algn="just"/>
            <a:r>
              <a:rPr lang="ru-RU" sz="1200" dirty="0" smtClean="0"/>
              <a:t>В </a:t>
            </a:r>
            <a:r>
              <a:rPr lang="ru-RU" sz="1200" dirty="0"/>
              <a:t>учебнике кратко описаны наиболее важные группы лекарственных средств и их основные представители. Специальный раздел посвящен общей рецептуре - правилам выписывания рецептов. Содержание учебника соответствует программе по фармакологии для медицинских училищ.</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61" y="116632"/>
            <a:ext cx="2294199"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21229" y="3747752"/>
            <a:ext cx="6615268" cy="2492990"/>
          </a:xfrm>
          <a:prstGeom prst="rect">
            <a:avLst/>
          </a:prstGeom>
        </p:spPr>
        <p:txBody>
          <a:bodyPr wrap="square">
            <a:spAutoFit/>
          </a:bodyPr>
          <a:lstStyle/>
          <a:p>
            <a:pPr algn="just"/>
            <a:r>
              <a:rPr lang="ru-RU" sz="1200" b="1" dirty="0"/>
              <a:t>Коноплева Е. В.</a:t>
            </a:r>
            <a:r>
              <a:rPr lang="ru-RU" sz="1200" dirty="0"/>
              <a:t>  </a:t>
            </a:r>
            <a:r>
              <a:rPr lang="ru-RU" sz="1200" b="1" dirty="0"/>
              <a:t>Фармакология : учебник и практикум для СПО / Е. В. Коноплева. — </a:t>
            </a:r>
            <a:r>
              <a:rPr lang="ru-RU" sz="1200" b="1" dirty="0" smtClean="0"/>
              <a:t>3-е </a:t>
            </a:r>
            <a:r>
              <a:rPr lang="ru-RU" sz="1200" b="1" dirty="0"/>
              <a:t>изд., испр. и доп. — Москва : Издательство Юрайт, </a:t>
            </a:r>
            <a:r>
              <a:rPr lang="ru-RU" sz="1200" b="1" dirty="0" smtClean="0"/>
              <a:t>2024. </a:t>
            </a:r>
            <a:r>
              <a:rPr lang="ru-RU" sz="1200" b="1" dirty="0"/>
              <a:t>— </a:t>
            </a:r>
            <a:r>
              <a:rPr lang="ru-RU" sz="1200" b="1" dirty="0" smtClean="0"/>
              <a:t>428 </a:t>
            </a:r>
            <a:r>
              <a:rPr lang="ru-RU" sz="1200" b="1" dirty="0"/>
              <a:t>с. — (Профессиональное образование). </a:t>
            </a:r>
            <a:endParaRPr lang="ru-RU" sz="1200" b="1" dirty="0" smtClean="0"/>
          </a:p>
          <a:p>
            <a:pPr algn="just"/>
            <a:endParaRPr lang="ru-RU" sz="1200" dirty="0"/>
          </a:p>
          <a:p>
            <a:pPr algn="just"/>
            <a:r>
              <a:rPr lang="ru-RU" sz="1200" dirty="0"/>
              <a:t>Изложены вопросы общей рецептуры, общей и частной фармакологии, приведены характеристики основных групп лекарственных препаратов: особенности химического строения, фармакологические аффекты, механизм действия, показания к применению, побочные эффекты, противопоказания. Особенность данного учебника в том, что в нем описываются не только препараты синтетического происхождения, но и лекарственные растительные средства. Задача учебника состоит в формировании у студентов знаний общих особенностей действия лекарственных средств и представлений о наиболее эффективных группах препаратов, отдельных представителях различных групп.</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52" y="3136240"/>
            <a:ext cx="2744636" cy="382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182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85" y="116632"/>
            <a:ext cx="224289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1076" y="515155"/>
            <a:ext cx="6705420" cy="1938992"/>
          </a:xfrm>
          <a:prstGeom prst="rect">
            <a:avLst/>
          </a:prstGeom>
        </p:spPr>
        <p:txBody>
          <a:bodyPr wrap="square">
            <a:spAutoFit/>
          </a:bodyPr>
          <a:lstStyle/>
          <a:p>
            <a:pPr algn="just"/>
            <a:r>
              <a:rPr lang="ru-RU" sz="1200" b="1" dirty="0"/>
              <a:t>Астафьев В. А. Основы фармакологии. Практикум : учебное пособие / В. А. Астафьев. — Москва : КноРус, 2023. — 212 с</a:t>
            </a:r>
            <a:r>
              <a:rPr lang="ru-RU" sz="1200" b="1" dirty="0" smtClean="0"/>
              <a:t>. — </a:t>
            </a:r>
            <a:r>
              <a:rPr lang="ru-RU" sz="1200" b="1" dirty="0"/>
              <a:t>(Среднее профессиональное образование). </a:t>
            </a:r>
            <a:endParaRPr lang="ru-RU" sz="1200" b="1" dirty="0" smtClean="0"/>
          </a:p>
          <a:p>
            <a:pPr algn="just"/>
            <a:endParaRPr lang="ru-RU" sz="1200" dirty="0"/>
          </a:p>
          <a:p>
            <a:pPr algn="just"/>
            <a:r>
              <a:rPr lang="ru-RU" sz="1200" dirty="0"/>
              <a:t>Содержит разделы общей рецептуры, частной и общей фармакологии. Даны общие сведения о рецептуре, а также об основных лекарственных формах и правилах их выписывания в рецептах. Рассматриваются вопросы поиска необходимых фармакологических групп, отдельных препаратов и их практического применения, вопросы определения, характеристики, поиска, сравнения, выбора препарата для лечения конкретного заболевания.</a:t>
            </a:r>
          </a:p>
        </p:txBody>
      </p:sp>
      <p:sp>
        <p:nvSpPr>
          <p:cNvPr id="6" name="Прямоугольник 5"/>
          <p:cNvSpPr/>
          <p:nvPr/>
        </p:nvSpPr>
        <p:spPr>
          <a:xfrm>
            <a:off x="2318197" y="4237149"/>
            <a:ext cx="6718299" cy="1384995"/>
          </a:xfrm>
          <a:prstGeom prst="rect">
            <a:avLst/>
          </a:prstGeom>
        </p:spPr>
        <p:txBody>
          <a:bodyPr wrap="square">
            <a:spAutoFit/>
          </a:bodyPr>
          <a:lstStyle/>
          <a:p>
            <a:pPr algn="just"/>
            <a:r>
              <a:rPr lang="ru-RU" sz="1200" b="1" dirty="0"/>
              <a:t>Ракшина Н. С. Фармакология. Практикум : учебно-практическое пособие / Н. С. Ракшина. — Москва : КноРус, 2021. — 247 с.— (Среднее профессиональное образование). </a:t>
            </a:r>
            <a:endParaRPr lang="ru-RU" sz="1200" b="1" dirty="0" smtClean="0"/>
          </a:p>
          <a:p>
            <a:pPr algn="just"/>
            <a:endParaRPr lang="ru-RU" sz="1200" dirty="0"/>
          </a:p>
          <a:p>
            <a:pPr algn="just"/>
            <a:r>
              <a:rPr lang="ru-RU" sz="1200" dirty="0"/>
              <a:t>Содержит рекомендации по изучению теоретического материала и задания в различных формах, способствующие освоению общих и профессиональных компетенций будущими медицинскими работниками среднего звена.</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0" y="3501008"/>
            <a:ext cx="220375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2473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4" y="135234"/>
            <a:ext cx="2247168" cy="31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798490"/>
            <a:ext cx="6593412" cy="1754326"/>
          </a:xfrm>
          <a:prstGeom prst="rect">
            <a:avLst/>
          </a:prstGeom>
        </p:spPr>
        <p:txBody>
          <a:bodyPr wrap="square">
            <a:spAutoFit/>
          </a:bodyPr>
          <a:lstStyle/>
          <a:p>
            <a:pPr algn="just"/>
            <a:r>
              <a:rPr lang="ru-RU" sz="1200" b="1" dirty="0"/>
              <a:t>Ракшина Н. С.</a:t>
            </a:r>
            <a:r>
              <a:rPr lang="ru-RU" sz="1200" dirty="0"/>
              <a:t> </a:t>
            </a:r>
            <a:r>
              <a:rPr lang="ru-RU" sz="1200" b="1" dirty="0"/>
              <a:t>Клиническая фармакология для медицинских специальностей. Практикум : учебно-практическое пособие / Н. С. Ракшина. — Москва : КноРус, </a:t>
            </a:r>
            <a:r>
              <a:rPr lang="ru-RU" sz="1200" b="1" dirty="0" smtClean="0"/>
              <a:t>2024. </a:t>
            </a:r>
            <a:r>
              <a:rPr lang="ru-RU" sz="1200" b="1" dirty="0"/>
              <a:t>— </a:t>
            </a:r>
            <a:r>
              <a:rPr lang="ru-RU" sz="1200" b="1" dirty="0" smtClean="0"/>
              <a:t>205 </a:t>
            </a:r>
            <a:r>
              <a:rPr lang="ru-RU" sz="1200" b="1" dirty="0"/>
              <a:t>с.— (Среднее профессиональное образование</a:t>
            </a:r>
            <a:r>
              <a:rPr lang="ru-RU" sz="1200" b="1" dirty="0" smtClean="0"/>
              <a:t>).</a:t>
            </a:r>
          </a:p>
          <a:p>
            <a:pPr algn="just"/>
            <a:endParaRPr lang="ru-RU" sz="1200" b="1" dirty="0"/>
          </a:p>
          <a:p>
            <a:pPr algn="just"/>
            <a:r>
              <a:rPr lang="ru-RU" sz="1200" dirty="0"/>
              <a:t>Предназначено для подготовки к практическим занятиям и содержит рекомендации по изучению теоретического материала, а также задания в различных формах, способствующие освоению общих и профессиональных компетенций, развитию творческого мышления и самостоятельности будущих медицинских работников среднего звена.</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2" y="3140968"/>
            <a:ext cx="270719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08349" y="3850782"/>
            <a:ext cx="6593413" cy="2308324"/>
          </a:xfrm>
          <a:prstGeom prst="rect">
            <a:avLst/>
          </a:prstGeom>
        </p:spPr>
        <p:txBody>
          <a:bodyPr wrap="square">
            <a:spAutoFit/>
          </a:bodyPr>
          <a:lstStyle/>
          <a:p>
            <a:pPr algn="just"/>
            <a:r>
              <a:rPr lang="ru-RU" sz="1200" b="1" dirty="0"/>
              <a:t>Коноплева Е. В.  Клиническая фармакология : учебник и практикум для СПО / Е. В. Коноплева. — Москва : Издательство Юрайт, 2023. — 661 с. — (Профессиональное образование). </a:t>
            </a:r>
            <a:endParaRPr lang="ru-RU" sz="1200" b="1" dirty="0" smtClean="0"/>
          </a:p>
          <a:p>
            <a:pPr algn="just"/>
            <a:endParaRPr lang="ru-RU" sz="1200" b="1" dirty="0"/>
          </a:p>
          <a:p>
            <a:pPr algn="just"/>
            <a:r>
              <a:rPr lang="ru-RU" sz="1200" dirty="0"/>
              <a:t>Учебник подготовлен в соответствии с типовой учебной программой по дисциплине «Клиническая фармакология». Изложены основные принципы современной клинической фармакологии (фармакокинетика, фармакодинамика, клиническая оценка эффективности и безопасности лекарственных средств). Частные вопросы клинической фармакологии изложены по отдельным синдромам и заболеваниям. При этом описанию отдельных препаратов предшествуют данные об этиологии, о патогенезе и клинических особенностях наиболее распространенных болезней.</a:t>
            </a:r>
          </a:p>
        </p:txBody>
      </p:sp>
    </p:spTree>
    <p:extLst>
      <p:ext uri="{BB962C8B-B14F-4D97-AF65-F5344CB8AC3E}">
        <p14:creationId xmlns:p14="http://schemas.microsoft.com/office/powerpoint/2010/main" val="781847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2429" y="2125014"/>
            <a:ext cx="8156036" cy="1569660"/>
          </a:xfrm>
          <a:prstGeom prst="rect">
            <a:avLst/>
          </a:prstGeom>
        </p:spPr>
        <p:txBody>
          <a:bodyPr wrap="square">
            <a:spAutoFit/>
          </a:bodyPr>
          <a:lstStyle/>
          <a:p>
            <a:pPr algn="ctr"/>
            <a:r>
              <a:rPr lang="ru-RU" sz="3200" b="1" dirty="0"/>
              <a:t>ОП.06 </a:t>
            </a:r>
            <a:endParaRPr lang="ru-RU" sz="3200" b="1" dirty="0" smtClean="0"/>
          </a:p>
          <a:p>
            <a:pPr algn="ctr"/>
            <a:r>
              <a:rPr lang="ru-RU" sz="3200" b="1" dirty="0" smtClean="0"/>
              <a:t>ОСНОВЫ </a:t>
            </a:r>
            <a:r>
              <a:rPr lang="ru-RU" sz="3200" b="1" dirty="0"/>
              <a:t>МИКРОБИОЛОГИИ И ИММУНОЛОГИИ</a:t>
            </a:r>
            <a:endParaRPr lang="ru-RU" sz="3200" dirty="0"/>
          </a:p>
        </p:txBody>
      </p:sp>
    </p:spTree>
    <p:extLst>
      <p:ext uri="{BB962C8B-B14F-4D97-AF65-F5344CB8AC3E}">
        <p14:creationId xmlns:p14="http://schemas.microsoft.com/office/powerpoint/2010/main" val="1280955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78" y="191872"/>
            <a:ext cx="2318330" cy="309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34107" y="862884"/>
            <a:ext cx="6602388" cy="1754326"/>
          </a:xfrm>
          <a:prstGeom prst="rect">
            <a:avLst/>
          </a:prstGeom>
        </p:spPr>
        <p:txBody>
          <a:bodyPr wrap="square">
            <a:spAutoFit/>
          </a:bodyPr>
          <a:lstStyle/>
          <a:p>
            <a:pPr algn="just"/>
            <a:r>
              <a:rPr lang="ru-RU" sz="1200" b="1" dirty="0"/>
              <a:t>Основы микробиологии и иммунологии + еПриложение: Тесты : учебник / А. М. Земсков, З. А. Воронцова, В. А. Земскова [и др.] ; под ред. А. М. Земскова. </a:t>
            </a:r>
            <a:r>
              <a:rPr lang="ru-RU" sz="1200" b="1" dirty="0" smtClean="0"/>
              <a:t> </a:t>
            </a:r>
            <a:r>
              <a:rPr lang="ru-RU" sz="1200" b="1" dirty="0"/>
              <a:t>— Москва : КноРус, </a:t>
            </a:r>
            <a:r>
              <a:rPr lang="ru-RU" sz="1200" b="1" dirty="0" smtClean="0"/>
              <a:t>2024. </a:t>
            </a:r>
            <a:r>
              <a:rPr lang="ru-RU" sz="1200" b="1" dirty="0"/>
              <a:t>— 240 с. — (Среднее профессиональное образование). </a:t>
            </a:r>
            <a:endParaRPr lang="ru-RU" sz="1200" b="1" dirty="0" smtClean="0"/>
          </a:p>
          <a:p>
            <a:pPr algn="just"/>
            <a:endParaRPr lang="ru-RU" sz="1200" b="1" dirty="0"/>
          </a:p>
          <a:p>
            <a:pPr algn="just"/>
            <a:r>
              <a:rPr lang="ru-RU" sz="1200" dirty="0"/>
              <a:t>Цель учебника — освещение в краткой и доступной форме актуальных вопросов общей микробиологии и иммунологии для среднего медицинского образования. Материал излагается поэтапно от сложного к простому: основы общей микробиологии, общей иммунологии, микология, паразитология, вирусология и основы инфектологии.</a:t>
            </a:r>
          </a:p>
        </p:txBody>
      </p:sp>
      <p:pic>
        <p:nvPicPr>
          <p:cNvPr id="19460" name="Picture 4" descr="Основы микробиологии, вирусологии, иммунолог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77" y="3443111"/>
            <a:ext cx="2318329" cy="329825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08349" y="3773510"/>
            <a:ext cx="6628145" cy="2492990"/>
          </a:xfrm>
          <a:prstGeom prst="rect">
            <a:avLst/>
          </a:prstGeom>
        </p:spPr>
        <p:txBody>
          <a:bodyPr wrap="square">
            <a:spAutoFit/>
          </a:bodyPr>
          <a:lstStyle/>
          <a:p>
            <a:pPr algn="just"/>
            <a:r>
              <a:rPr lang="ru-RU" sz="1200" b="1" dirty="0"/>
              <a:t>Сбойчаков В. Б.</a:t>
            </a:r>
            <a:r>
              <a:rPr lang="ru-RU" sz="1200" dirty="0"/>
              <a:t> </a:t>
            </a:r>
            <a:r>
              <a:rPr lang="ru-RU" sz="1200" b="1" dirty="0"/>
              <a:t>Основы микробиологии, вирусологии, иммунологии : учебник / В. Б. Сбойчаков, А. В. Москалев, М. М. Карапац, Л. И. Клецко. — Москва : КноРус, 2023. — 273 с. — (Среднее профессиональное образование</a:t>
            </a:r>
            <a:r>
              <a:rPr lang="ru-RU" sz="1200" b="1" dirty="0" smtClean="0"/>
              <a:t>).</a:t>
            </a:r>
          </a:p>
          <a:p>
            <a:pPr algn="just"/>
            <a:endParaRPr lang="ru-RU" sz="1200" dirty="0"/>
          </a:p>
          <a:p>
            <a:pPr algn="just"/>
            <a:r>
              <a:rPr lang="ru-RU" sz="1200" dirty="0"/>
              <a:t>Характеризуется системным изложением материала и богато иллюстрирован. Иллюстрации просты и логично дополняют текст. Состоит из четырех разделов. Первый посвящен общим вопросам микробиологии и детально рассматривает методы окраски и идентификации бактерий. Второй раздел включает методы микологического и паразитологического анализа. Третий посвящен методам вирусологических исследований. Весьма актуальным для будущих медсестер следует считать четвертый раздел, в котором представлены современные технологии сбора, хранения и транспортировки биологического материала для микробиологических исследований.</a:t>
            </a:r>
          </a:p>
        </p:txBody>
      </p:sp>
    </p:spTree>
    <p:extLst>
      <p:ext uri="{BB962C8B-B14F-4D97-AF65-F5344CB8AC3E}">
        <p14:creationId xmlns:p14="http://schemas.microsoft.com/office/powerpoint/2010/main" val="4225569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1228" y="746974"/>
            <a:ext cx="6615268" cy="1754326"/>
          </a:xfrm>
          <a:prstGeom prst="rect">
            <a:avLst/>
          </a:prstGeom>
        </p:spPr>
        <p:txBody>
          <a:bodyPr wrap="square">
            <a:spAutoFit/>
          </a:bodyPr>
          <a:lstStyle/>
          <a:p>
            <a:pPr algn="just"/>
            <a:r>
              <a:rPr lang="ru-RU" sz="1200" b="1" dirty="0"/>
              <a:t>Основы микробиологии и иммунологии</a:t>
            </a:r>
            <a:r>
              <a:rPr lang="ru-RU" sz="1200" dirty="0"/>
              <a:t> </a:t>
            </a:r>
            <a:r>
              <a:rPr lang="ru-RU" sz="1200" b="1" dirty="0"/>
              <a:t>: учебник / под ред. В. В. Зверева, М. Н. Бойченко. — Москва : ГЭОТАР-Медиа, 2023. — 368 с. — (Среднее профессиональное образование</a:t>
            </a:r>
            <a:r>
              <a:rPr lang="ru-RU" sz="1200" b="1" dirty="0" smtClean="0"/>
              <a:t>).</a:t>
            </a:r>
          </a:p>
          <a:p>
            <a:pPr algn="just"/>
            <a:endParaRPr lang="ru-RU" sz="1200" dirty="0"/>
          </a:p>
          <a:p>
            <a:pPr algn="just"/>
            <a:r>
              <a:rPr lang="ru-RU" sz="1200" dirty="0"/>
              <a:t>Книга включает 15 глав, в которых рассмотрены вопросы общей и частной микробиологии, вирусологии и иммунологии. Особое внимание уделено вопросам забора и доставки в лабораторию исследуемого материала, уничтожения биологических отходов. Теоретический материал проиллюстрирован таблицами и рисунками. К каждой главе даны вопросы для самоконтроля.</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3893"/>
            <a:ext cx="2304256" cy="3089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230425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95470" y="4121239"/>
            <a:ext cx="6641026" cy="1569660"/>
          </a:xfrm>
          <a:prstGeom prst="rect">
            <a:avLst/>
          </a:prstGeom>
        </p:spPr>
        <p:txBody>
          <a:bodyPr wrap="square">
            <a:spAutoFit/>
          </a:bodyPr>
          <a:lstStyle/>
          <a:p>
            <a:pPr algn="just"/>
            <a:r>
              <a:rPr lang="ru-RU" sz="1200" b="1" dirty="0"/>
              <a:t>Сахарова О. В. Общая микробиология и общая санитарная микробиология / О. В. Сахарова, Т. Г. Сахарова. — 3-е изд., стер. — Санкт-Петербург : Лань, </a:t>
            </a:r>
            <a:r>
              <a:rPr lang="ru-RU" sz="1200" b="1" dirty="0" smtClean="0"/>
              <a:t>2024. </a:t>
            </a:r>
            <a:r>
              <a:rPr lang="ru-RU" sz="1200" b="1" dirty="0"/>
              <a:t>— 224 с. — (Среднее профессиональное образование</a:t>
            </a:r>
            <a:r>
              <a:rPr lang="ru-RU" sz="1200" b="1" dirty="0" smtClean="0"/>
              <a:t>).</a:t>
            </a:r>
          </a:p>
          <a:p>
            <a:pPr algn="just"/>
            <a:endParaRPr lang="ru-RU" sz="1200" dirty="0"/>
          </a:p>
          <a:p>
            <a:pPr algn="just"/>
            <a:r>
              <a:rPr lang="ru-RU" sz="1200" dirty="0"/>
              <a:t>Приведены современные данные о морфологии, физиологии и генетике микроорганизмов, биохимических процессах, вызываемых ими, а также сведения о влиянии физических, химических и биологических факторов на микроорганизмы. </a:t>
            </a:r>
          </a:p>
        </p:txBody>
      </p:sp>
    </p:spTree>
    <p:extLst>
      <p:ext uri="{BB962C8B-B14F-4D97-AF65-F5344CB8AC3E}">
        <p14:creationId xmlns:p14="http://schemas.microsoft.com/office/powerpoint/2010/main" val="2875054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8" y="-109126"/>
            <a:ext cx="2359088" cy="362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69713" y="437882"/>
            <a:ext cx="6666783" cy="2123658"/>
          </a:xfrm>
          <a:prstGeom prst="rect">
            <a:avLst/>
          </a:prstGeom>
        </p:spPr>
        <p:txBody>
          <a:bodyPr wrap="square">
            <a:spAutoFit/>
          </a:bodyPr>
          <a:lstStyle/>
          <a:p>
            <a:pPr algn="just"/>
            <a:r>
              <a:rPr lang="ru-RU" sz="1200" b="1" dirty="0"/>
              <a:t>Мальцев В. Н.</a:t>
            </a:r>
            <a:r>
              <a:rPr lang="ru-RU" sz="1200" dirty="0"/>
              <a:t>  </a:t>
            </a:r>
            <a:r>
              <a:rPr lang="ru-RU" sz="1200" b="1" dirty="0"/>
              <a:t>Основы микробиологии и иммунологии : учебное пособие для СПО / В. Н. Мальцев, Е. П. Пашков, Л. И. Хаустова. — 2-е изд., испр. и доп. — Москва : Издательство Юрайт, </a:t>
            </a:r>
            <a:r>
              <a:rPr lang="ru-RU" sz="1200" b="1" dirty="0" smtClean="0"/>
              <a:t>2024. </a:t>
            </a:r>
            <a:r>
              <a:rPr lang="ru-RU" sz="1200" b="1" dirty="0"/>
              <a:t>— 319 с. — (Профессиональное образование</a:t>
            </a:r>
            <a:r>
              <a:rPr lang="ru-RU" sz="1200" dirty="0"/>
              <a:t>). </a:t>
            </a:r>
            <a:endParaRPr lang="ru-RU" sz="1200" dirty="0" smtClean="0"/>
          </a:p>
          <a:p>
            <a:pPr algn="just"/>
            <a:endParaRPr lang="ru-RU" sz="1200" dirty="0"/>
          </a:p>
          <a:p>
            <a:pPr algn="just"/>
            <a:r>
              <a:rPr lang="ru-RU" sz="1200" dirty="0"/>
              <a:t>При написании курса авторы использовали свой многолетний опыт преподавания в России и за рубежом. Курс состоит из трех разделов. В разделах I и II излагаются основы современной медицинской микробиологии и иммунологии, в раздел III включены материалы по отдельным представителям возбудителей инфекционных заболеваний: бактериальных, грибковых и вирусных. Особое внимание уделено проблемам лечения и профилактики инфекционных заболеваний: химиотерапии, вакцинам, сывороткам и асептике в медицинских учреждениях.</a:t>
            </a:r>
          </a:p>
        </p:txBody>
      </p:sp>
      <p:sp>
        <p:nvSpPr>
          <p:cNvPr id="3" name="Прямоугольник 2"/>
          <p:cNvSpPr/>
          <p:nvPr/>
        </p:nvSpPr>
        <p:spPr>
          <a:xfrm>
            <a:off x="2342866" y="3518161"/>
            <a:ext cx="6686946" cy="3231654"/>
          </a:xfrm>
          <a:prstGeom prst="rect">
            <a:avLst/>
          </a:prstGeom>
        </p:spPr>
        <p:txBody>
          <a:bodyPr wrap="square">
            <a:spAutoFit/>
          </a:bodyPr>
          <a:lstStyle/>
          <a:p>
            <a:pPr algn="just"/>
            <a:r>
              <a:rPr lang="ru-RU" sz="1200" b="1" dirty="0"/>
              <a:t>Леонова И. Б.</a:t>
            </a:r>
            <a:r>
              <a:rPr lang="ru-RU" sz="1200" dirty="0"/>
              <a:t>  </a:t>
            </a:r>
            <a:r>
              <a:rPr lang="ru-RU" sz="1200" b="1" dirty="0"/>
              <a:t>Основы микробиологии : учебник и практикум для СПО / И. Б. Леонова. — Москва : Издательство Юрайт, </a:t>
            </a:r>
            <a:r>
              <a:rPr lang="ru-RU" sz="1200" b="1" dirty="0" smtClean="0"/>
              <a:t>2024. </a:t>
            </a:r>
            <a:r>
              <a:rPr lang="ru-RU" sz="1200" b="1" dirty="0"/>
              <a:t>— </a:t>
            </a:r>
            <a:r>
              <a:rPr lang="ru-RU" sz="1200" b="1" dirty="0" smtClean="0"/>
              <a:t>277 </a:t>
            </a:r>
            <a:r>
              <a:rPr lang="ru-RU" sz="1200" b="1" dirty="0"/>
              <a:t>с. — (Профессиональное образование). </a:t>
            </a:r>
            <a:endParaRPr lang="ru-RU" sz="1200" b="1" dirty="0" smtClean="0"/>
          </a:p>
          <a:p>
            <a:pPr algn="just"/>
            <a:endParaRPr lang="ru-RU" sz="1200" dirty="0"/>
          </a:p>
          <a:p>
            <a:pPr algn="just"/>
            <a:r>
              <a:rPr lang="ru-RU" sz="1200" dirty="0"/>
              <a:t>Учебник ориентирован на тех, кому нужны знания по микробиологии в рамках обучения по непрофильным направлениям, в частности специалистов в области торговли. Многие понятия даны в упрощенном виде, понятном для небиологов. Рассмотрены краткая история развития микробиологии, место микроорганизмов и их роль в мире живого, основные микроорганизмы, контаминирующие окружающее пространство и товары, основные понятия в области жизнедеятельности микроорганизмов, способы получения ими энергии и питания, влияние различных факторов окружающей среды на жизнедеятельность микроорганизмов, основные аэробные и анаэробные биохимические процессы, осуществляемые микроорганизмами в окружающей среде, микробиология внешней среды, вопросы содержания и определения микробиоты воздуха, почвы, воды, дана краткая информации о патогенных микроорганизмах и основных вызываемых ими заболеваниях. В конце учебника представлен практикум.</a:t>
            </a:r>
          </a:p>
        </p:txBody>
      </p:sp>
      <p:pic>
        <p:nvPicPr>
          <p:cNvPr id="2050" name="Picture 2" descr="Обложка книги ОСНОВЫ МИКРОБИОЛОГИИ  И. Б. Леонова.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83" y="3305653"/>
            <a:ext cx="2747672" cy="365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73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2592" y="373487"/>
            <a:ext cx="6653905" cy="2677656"/>
          </a:xfrm>
          <a:prstGeom prst="rect">
            <a:avLst/>
          </a:prstGeom>
        </p:spPr>
        <p:txBody>
          <a:bodyPr wrap="square">
            <a:spAutoFit/>
          </a:bodyPr>
          <a:lstStyle/>
          <a:p>
            <a:pPr algn="just"/>
            <a:r>
              <a:rPr lang="ru-RU" sz="1200" b="1" dirty="0"/>
              <a:t>Анатомия и физиология человека. Иллюстрированный учебник / под ред. И. В. Гайворонского. - Москва : ГЭОТАР-Медиа, 2023. - 672 с. — (Среднее профессиональное образование</a:t>
            </a:r>
            <a:r>
              <a:rPr lang="ru-RU" sz="1200" b="1" dirty="0" smtClean="0"/>
              <a:t>).</a:t>
            </a:r>
          </a:p>
          <a:p>
            <a:pPr algn="just"/>
            <a:endParaRPr lang="ru-RU" sz="1200" dirty="0"/>
          </a:p>
          <a:p>
            <a:pPr algn="just"/>
            <a:r>
              <a:rPr lang="ru-RU" sz="1200" dirty="0"/>
              <a:t>В учебнике приведены современные сведения о строении и функциях человеческого организма, общие и частные вопросы анатомии и физиологии человека в соответствии с государственным образовательным стандартом для средних профессиональных медицинских учебных заведений. Материал изложен кратко, систематично, с использованием последних достижений смежных теоретических и клинических дисциплин. Терминология приведена согласно международной номенклатуре, текст иллюстрирован классическими и оригинальными рисунками, содержит справочный материал, необходимый для среднего медицинского персонала.</a:t>
            </a:r>
            <a:br>
              <a:rPr lang="ru-RU" sz="1200" dirty="0"/>
            </a:br>
            <a:endParaRPr lang="ru-RU" sz="1200" dirty="0"/>
          </a:p>
        </p:txBody>
      </p:sp>
      <p:pic>
        <p:nvPicPr>
          <p:cNvPr id="1028" name="Picture 4" descr="Гайворонский, Гайворонский, Николенко, Ничипорук - Анатомия и физиология человека. Иллюстрированный учебник обложка книг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40" y="182002"/>
            <a:ext cx="2232248" cy="28803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14" y="3062323"/>
            <a:ext cx="2700586" cy="383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395469" y="3593206"/>
            <a:ext cx="6641027" cy="2123658"/>
          </a:xfrm>
          <a:prstGeom prst="rect">
            <a:avLst/>
          </a:prstGeom>
        </p:spPr>
        <p:txBody>
          <a:bodyPr wrap="square">
            <a:spAutoFit/>
          </a:bodyPr>
          <a:lstStyle/>
          <a:p>
            <a:pPr algn="just"/>
            <a:r>
              <a:rPr lang="ru-RU" sz="1200" b="1" dirty="0"/>
              <a:t>Дробинская А. О.  Анатомия и физиология человека : учебник для СПО / А. О. Дробинская. — </a:t>
            </a:r>
            <a:r>
              <a:rPr lang="ru-RU" sz="1200" b="1" dirty="0" smtClean="0"/>
              <a:t>3-е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421 </a:t>
            </a:r>
            <a:r>
              <a:rPr lang="ru-RU" sz="1200" b="1" dirty="0"/>
              <a:t>с. — (Профессиональное образование). </a:t>
            </a:r>
            <a:endParaRPr lang="ru-RU" sz="1200" b="1" dirty="0" smtClean="0"/>
          </a:p>
          <a:p>
            <a:pPr algn="just"/>
            <a:endParaRPr lang="ru-RU" sz="1200" dirty="0"/>
          </a:p>
          <a:p>
            <a:pPr algn="just"/>
            <a:r>
              <a:rPr lang="ru-RU" sz="1200" dirty="0" smtClean="0"/>
              <a:t>В </a:t>
            </a:r>
            <a:r>
              <a:rPr lang="ru-RU" sz="1200" dirty="0"/>
              <a:t>курсе подробно рассмотрены все разделы дисциплины «Анатомия и возрастная физиология». Основное внимание уделено строению и функционированию нервной системы, психофизиологическим особенностям организма в различные периоды онтогенеза. Изложены анатомо-физиологические особенности роста и развития детей и подростков, обоснованы гигиенические требования к факторам внешней среды при воспитании и обучении, отражены вопросы укрепления здоровья подрастающего поколения. </a:t>
            </a:r>
          </a:p>
        </p:txBody>
      </p:sp>
    </p:spTree>
    <p:extLst>
      <p:ext uri="{BB962C8B-B14F-4D97-AF65-F5344CB8AC3E}">
        <p14:creationId xmlns:p14="http://schemas.microsoft.com/office/powerpoint/2010/main" val="67943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51" y="3212976"/>
            <a:ext cx="2736304" cy="385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8349" y="3812146"/>
            <a:ext cx="6628147"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a:t>
            </a:r>
            <a:r>
              <a:rPr lang="ru-RU" sz="1200" b="1" dirty="0" smtClean="0"/>
              <a:t>4-е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379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sp>
        <p:nvSpPr>
          <p:cNvPr id="4" name="Прямоугольник 3"/>
          <p:cNvSpPr/>
          <p:nvPr/>
        </p:nvSpPr>
        <p:spPr>
          <a:xfrm>
            <a:off x="2408350" y="669700"/>
            <a:ext cx="6628146" cy="1938992"/>
          </a:xfrm>
          <a:prstGeom prst="rect">
            <a:avLst/>
          </a:prstGeom>
        </p:spPr>
        <p:txBody>
          <a:bodyPr wrap="square">
            <a:spAutoFit/>
          </a:bodyPr>
          <a:lstStyle/>
          <a:p>
            <a:pPr algn="just"/>
            <a:r>
              <a:rPr lang="ru-RU" sz="1200" b="1" dirty="0"/>
              <a:t>Чебышев Н. В. Медицинская паразитология : учебник / под ред. Н. В. Чебышева. — Москва : ГЭОТАР-Медиа, 2020. — 432 с. : ил. — (Среднее профессиональное образование). </a:t>
            </a:r>
            <a:endParaRPr lang="ru-RU" sz="1200" b="1" dirty="0" smtClean="0"/>
          </a:p>
          <a:p>
            <a:pPr algn="just"/>
            <a:endParaRPr lang="ru-RU" sz="1200" dirty="0" smtClean="0"/>
          </a:p>
          <a:p>
            <a:pPr algn="just"/>
            <a:r>
              <a:rPr lang="ru-RU" sz="1200" dirty="0" smtClean="0"/>
              <a:t>Рассмотрены </a:t>
            </a:r>
            <a:r>
              <a:rPr lang="ru-RU" sz="1200" dirty="0"/>
              <a:t>биологические, эпидемиологические особенности, патогенное значение, диагностика и профилактика паразитарных болезней. Представленный материал трактуется с позиций современных достижений науки и практики. Большой объем информации хорошо систематизирован, содержит многочисленные наглядные таблицы, схемы и рисунки, что облегчает усвоение и запоминание материала и подготовку к практическим занятиям и экзаменам.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8" y="116632"/>
            <a:ext cx="223224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030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16" y="3297741"/>
            <a:ext cx="2811378" cy="379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21228" y="3940934"/>
            <a:ext cx="6615267" cy="1938992"/>
          </a:xfrm>
          <a:prstGeom prst="rect">
            <a:avLst/>
          </a:prstGeom>
        </p:spPr>
        <p:txBody>
          <a:bodyPr wrap="square">
            <a:spAutoFit/>
          </a:bodyPr>
          <a:lstStyle/>
          <a:p>
            <a:pPr algn="just"/>
            <a:r>
              <a:rPr lang="ru-RU" sz="1200" b="1" dirty="0"/>
              <a:t>Емцев В. Т.</a:t>
            </a:r>
            <a:r>
              <a:rPr lang="ru-RU" sz="1200" dirty="0"/>
              <a:t>  </a:t>
            </a:r>
            <a:r>
              <a:rPr lang="ru-RU" sz="1200" b="1" dirty="0"/>
              <a:t>Микробиология : учебник для СПО / В. Т. Емцев, Е. Н. Мишустин. — 8-е изд., испр. и доп. — Москва : Издательство Юрайт, </a:t>
            </a:r>
            <a:r>
              <a:rPr lang="ru-RU" sz="1200" b="1" dirty="0" smtClean="0"/>
              <a:t>2024. </a:t>
            </a:r>
            <a:r>
              <a:rPr lang="ru-RU" sz="1200" b="1" dirty="0"/>
              <a:t>— 428 с. — (Профессиональное образование). </a:t>
            </a:r>
            <a:endParaRPr lang="ru-RU" sz="1200" b="1" dirty="0" smtClean="0"/>
          </a:p>
          <a:p>
            <a:pPr algn="just"/>
            <a:endParaRPr lang="ru-RU" sz="1200" dirty="0"/>
          </a:p>
          <a:p>
            <a:pPr algn="just"/>
            <a:r>
              <a:rPr lang="ru-RU" sz="1200" dirty="0"/>
              <a:t>Курс состоит из двух разделов: «Общая микробиология» и «Сельскохозяйственная микробиология». В первом разделе представлено строение микроорганизмов, их систематика и основные свойства. Второй раздел посвящен практическому использованию микроорганизмов в различных технологических процессах сельского хозяйства. Большинство материалов второго раздела курса основаны на новейших достижениях экологической </a:t>
            </a:r>
            <a:r>
              <a:rPr lang="ru-RU" sz="1200" dirty="0" smtClean="0"/>
              <a:t>биотехнологии.</a:t>
            </a:r>
            <a:endParaRPr lang="ru-RU" sz="1200"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98" y="160779"/>
            <a:ext cx="2282750" cy="315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46986" y="566669"/>
            <a:ext cx="6589509" cy="2492990"/>
          </a:xfrm>
          <a:prstGeom prst="rect">
            <a:avLst/>
          </a:prstGeom>
        </p:spPr>
        <p:txBody>
          <a:bodyPr wrap="square">
            <a:spAutoFit/>
          </a:bodyPr>
          <a:lstStyle/>
          <a:p>
            <a:pPr algn="just"/>
            <a:r>
              <a:rPr lang="ru-RU" sz="1200" b="1" dirty="0"/>
              <a:t>Микробиология и иммунология для медицинских специальностей : учебник / В. А. Земскова, В. М. Земсков, Н. П. Мамчик [и др.] ; под ред. А. М. Земскова. — Москва : КноРус, </a:t>
            </a:r>
            <a:r>
              <a:rPr lang="ru-RU" sz="1200" b="1" dirty="0" smtClean="0"/>
              <a:t>2024. </a:t>
            </a:r>
            <a:r>
              <a:rPr lang="ru-RU" sz="1200" b="1" dirty="0"/>
              <a:t>— 512 с. </a:t>
            </a:r>
            <a:endParaRPr lang="ru-RU" sz="1200" b="1" dirty="0" smtClean="0"/>
          </a:p>
          <a:p>
            <a:pPr algn="just"/>
            <a:endParaRPr lang="ru-RU" sz="1200" dirty="0"/>
          </a:p>
          <a:p>
            <a:pPr algn="just"/>
            <a:r>
              <a:rPr lang="ru-RU" sz="1200" dirty="0"/>
              <a:t>Раздел I посвящен истории микробиологии и иммунологии, основам медицинской, санитарной, ветеринарной, пищевой микробиологии, инфектологии. В разделе II освещены микрофлора, микробиота тела человека, дисбактериозы. В разделе III представлена информация об основах клинической иммунологии. В разделе IV обобщены данные о особенностях инфекции и иммунитета у детей и пожилых лиц. В разделе V приводятся особенности диагностики, лечения и профилактики </a:t>
            </a:r>
            <a:r>
              <a:rPr lang="ru-RU" sz="1200" dirty="0" smtClean="0"/>
              <a:t>иммуно - инфекционных </a:t>
            </a:r>
            <a:r>
              <a:rPr lang="ru-RU" sz="1200" dirty="0"/>
              <a:t>осложнений в постоперационном периоде, при беременности, родах, гнойно-воспалительных, бронхообструктивных, вирусных и других заболеваниях.</a:t>
            </a:r>
          </a:p>
        </p:txBody>
      </p:sp>
    </p:spTree>
    <p:extLst>
      <p:ext uri="{BB962C8B-B14F-4D97-AF65-F5344CB8AC3E}">
        <p14:creationId xmlns:p14="http://schemas.microsoft.com/office/powerpoint/2010/main" val="2722109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7127" y="2099256"/>
            <a:ext cx="7767321" cy="1569660"/>
          </a:xfrm>
          <a:prstGeom prst="rect">
            <a:avLst/>
          </a:prstGeom>
        </p:spPr>
        <p:txBody>
          <a:bodyPr wrap="square">
            <a:spAutoFit/>
          </a:bodyPr>
          <a:lstStyle/>
          <a:p>
            <a:pPr algn="ctr"/>
            <a:r>
              <a:rPr lang="ru-RU" sz="3200" b="1" dirty="0"/>
              <a:t>ОП.07 </a:t>
            </a:r>
            <a:endParaRPr lang="ru-RU" sz="3200" b="1" dirty="0" smtClean="0"/>
          </a:p>
          <a:p>
            <a:pPr algn="ctr"/>
            <a:r>
              <a:rPr lang="ru-RU" sz="3200" b="1" dirty="0" smtClean="0"/>
              <a:t>ЗДОРОВЫЙ </a:t>
            </a:r>
            <a:r>
              <a:rPr lang="ru-RU" sz="3200" b="1" dirty="0"/>
              <a:t>ЧЕЛОВЕК И ЕГО ОКРУЖЕНИЕ</a:t>
            </a:r>
            <a:endParaRPr lang="ru-RU" sz="3200" dirty="0"/>
          </a:p>
        </p:txBody>
      </p:sp>
    </p:spTree>
    <p:extLst>
      <p:ext uri="{BB962C8B-B14F-4D97-AF65-F5344CB8AC3E}">
        <p14:creationId xmlns:p14="http://schemas.microsoft.com/office/powerpoint/2010/main" val="4189371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4106" y="399245"/>
            <a:ext cx="6602389" cy="2492990"/>
          </a:xfrm>
          <a:prstGeom prst="rect">
            <a:avLst/>
          </a:prstGeom>
        </p:spPr>
        <p:txBody>
          <a:bodyPr wrap="square">
            <a:spAutoFit/>
          </a:bodyPr>
          <a:lstStyle/>
          <a:p>
            <a:pPr algn="just"/>
            <a:r>
              <a:rPr lang="ru-RU" sz="1200" b="1" dirty="0"/>
              <a:t>Кучма В. Р.</a:t>
            </a:r>
            <a:r>
              <a:rPr lang="ru-RU" sz="1200" dirty="0"/>
              <a:t> </a:t>
            </a:r>
            <a:r>
              <a:rPr lang="ru-RU" sz="1200" b="1" dirty="0"/>
              <a:t>Здоровый человек и его окружение : учебник / В. Р. Кучма, О. В. Сивочалова. — 5-е изд. , испр. и доп. — Москва : ГЭОТАР-Медиа, 2023. — 560 с. — (Среднее профессиональное образование). </a:t>
            </a:r>
            <a:endParaRPr lang="ru-RU" sz="1200" b="1" dirty="0" smtClean="0"/>
          </a:p>
          <a:p>
            <a:pPr algn="just"/>
            <a:endParaRPr lang="ru-RU" sz="1200" b="1" dirty="0" smtClean="0"/>
          </a:p>
          <a:p>
            <a:pPr algn="just"/>
            <a:r>
              <a:rPr lang="ru-RU" sz="1200" dirty="0"/>
              <a:t>Учебник состоит из девяти глав, в которых даны современные представления о здоровье человека на протяжении всей его жизни, включая основные виды жизнедеятельности: обучение, трудовую деятельность, рациональное питание детей, гигиенические требования к предметам детского обихода, подходы к организации гигиенического воспитания и формированию здорового образа жизни населения, медицинское и санитарно-эпидемиологическое обеспечение населения. Особое внимание уделено влиянию факторов окружающей среды. Показана роль факторов, влияющих на рост и развитие, возникновение заболеваний в процессе жизни человека.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1747"/>
            <a:ext cx="2326601" cy="309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44459" y="3789040"/>
            <a:ext cx="6602400" cy="2123658"/>
          </a:xfrm>
          <a:prstGeom prst="rect">
            <a:avLst/>
          </a:prstGeom>
        </p:spPr>
        <p:txBody>
          <a:bodyPr wrap="square">
            <a:spAutoFit/>
          </a:bodyPr>
          <a:lstStyle/>
          <a:p>
            <a:pPr algn="just"/>
            <a:r>
              <a:rPr lang="ru-RU" sz="1200" b="1" dirty="0"/>
              <a:t>Морозов М. А.</a:t>
            </a:r>
            <a:r>
              <a:rPr lang="ru-RU" sz="1200" dirty="0"/>
              <a:t> </a:t>
            </a:r>
            <a:r>
              <a:rPr lang="ru-RU" sz="1200" b="1" dirty="0"/>
              <a:t>Здоровый человек и его окружение. Здоровье сберегающие технологии / М. А. Морозов. — 4-е изд., стер. — Санкт-Петербург : Лань, 2023. — 372 с. — (Среднее профессиональное образование). </a:t>
            </a:r>
            <a:endParaRPr lang="ru-RU" sz="1200" b="1" dirty="0" smtClean="0"/>
          </a:p>
          <a:p>
            <a:pPr algn="just"/>
            <a:endParaRPr lang="ru-RU" sz="1200" dirty="0"/>
          </a:p>
          <a:p>
            <a:pPr algn="just"/>
            <a:r>
              <a:rPr lang="ru-RU" sz="1200" dirty="0"/>
              <a:t> учебном пособии разбираются различные вопросы по сохранению здоровья. Рассматривается, какое пагубное влияние оказывают на организм человека курение, алкоголь, наркотики. Описаны простые рекомендации по защите человека от иксодовых клещей. Значительное внимание уделено рациональному питанию и лечебному питанию при некоторых заболеваниях. Даны практические советы по лечению гипертонической болезни, инфаркту миокарда, инсульта, сахарному диабету, заболеваниям глаз.</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31" y="3540022"/>
            <a:ext cx="232022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857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2" y="682579"/>
            <a:ext cx="6628377" cy="1754326"/>
          </a:xfrm>
          <a:prstGeom prst="rect">
            <a:avLst/>
          </a:prstGeom>
        </p:spPr>
        <p:txBody>
          <a:bodyPr wrap="square">
            <a:spAutoFit/>
          </a:bodyPr>
          <a:lstStyle/>
          <a:p>
            <a:pPr algn="just"/>
            <a:r>
              <a:rPr lang="ru-RU" sz="1200" b="1" dirty="0"/>
              <a:t>Ушакова Ф. И.</a:t>
            </a:r>
            <a:r>
              <a:rPr lang="ru-RU" sz="1200" dirty="0"/>
              <a:t> </a:t>
            </a:r>
            <a:r>
              <a:rPr lang="ru-RU" sz="1200" b="1" dirty="0"/>
              <a:t>Сестринский уход за здоровым новорожденным / Ф. И. Ушакова. — Москва : ГЭОТАР-Медиа, 2021. —168 с. : ил. — 168 с. — (Среднее профессиональное образование</a:t>
            </a:r>
            <a:r>
              <a:rPr lang="ru-RU" sz="1200" b="1" dirty="0" smtClean="0"/>
              <a:t>).</a:t>
            </a:r>
          </a:p>
          <a:p>
            <a:pPr algn="just"/>
            <a:endParaRPr lang="ru-RU" sz="1200" dirty="0" smtClean="0"/>
          </a:p>
          <a:p>
            <a:pPr algn="just"/>
            <a:r>
              <a:rPr lang="ru-RU" sz="1200" dirty="0" smtClean="0"/>
              <a:t>Информация </a:t>
            </a:r>
            <a:r>
              <a:rPr lang="ru-RU" sz="1200" dirty="0"/>
              <a:t>систематизирована по основным темам данного курса, книга содержит материал по организации ухода за здоровым новорожденным, включенный в программу. К каждой главе прилагаются вопросы для самоконтроля. В приложениях описаны основные манипуляции, необходимые для освоения при изучении этого курса.</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3627"/>
            <a:ext cx="2304256" cy="308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95471" y="3580327"/>
            <a:ext cx="6677806" cy="3046988"/>
          </a:xfrm>
          <a:prstGeom prst="rect">
            <a:avLst/>
          </a:prstGeom>
        </p:spPr>
        <p:txBody>
          <a:bodyPr wrap="square">
            <a:spAutoFit/>
          </a:bodyPr>
          <a:lstStyle/>
          <a:p>
            <a:pPr algn="just"/>
            <a:r>
              <a:rPr lang="ru-RU" sz="1200" b="1" dirty="0"/>
              <a:t>Сединкина Р. Г.</a:t>
            </a:r>
            <a:r>
              <a:rPr lang="ru-RU" sz="1200" dirty="0"/>
              <a:t> </a:t>
            </a:r>
            <a:r>
              <a:rPr lang="ru-RU" sz="1200" b="1" dirty="0"/>
              <a:t>Cестринский уход за пациентами пожилого возраста : учебник / Р. Г. Сединкина. — Москва : ГЭОТАР-Медиа, 2022. — 608 с. : ил. — 608 с</a:t>
            </a:r>
            <a:r>
              <a:rPr lang="ru-RU" sz="1200" b="1" dirty="0" smtClean="0"/>
              <a:t>.</a:t>
            </a:r>
          </a:p>
          <a:p>
            <a:pPr algn="just"/>
            <a:endParaRPr lang="ru-RU" sz="1200" dirty="0" smtClean="0"/>
          </a:p>
          <a:p>
            <a:pPr algn="just"/>
            <a:r>
              <a:rPr lang="ru-RU" sz="1200" dirty="0" smtClean="0"/>
              <a:t>Весь </a:t>
            </a:r>
            <a:r>
              <a:rPr lang="ru-RU" sz="1200" dirty="0"/>
              <a:t>теоретический материал разбит на разделы по анатомическому принципу, в которых заключены профессиональные и общие компетенции медицинских сестер, необходимые для оказания доврачебной помощи пациентам старшей возрастной группы при заболеваниях соответствующих органов. Темы теоретического блока включают также перечень основных понятий и терминов, контрольные вопросы для самопроверки знаний.</a:t>
            </a:r>
            <a:br>
              <a:rPr lang="ru-RU" sz="1200" dirty="0"/>
            </a:br>
            <a:r>
              <a:rPr lang="ru-RU" sz="1200" dirty="0" smtClean="0"/>
              <a:t>В </a:t>
            </a:r>
            <a:r>
              <a:rPr lang="ru-RU" sz="1200" dirty="0"/>
              <a:t>учебнике описана разносторонняя деятельность медицинской сестры в отделениях с гериатрическим уклоном: терапевтическом, пульмонологическом, кардиологическом, гастроэнтерологическом, урологическом, нефрологическом, травматологическом. Изложены клинические особенности каждой из рассматриваемых патологий у лиц пожилого и старческого возраста в сравнении с классическими вариантами этих заболеваний у пациентов молодого и среднего возраста. </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6" y="3537046"/>
            <a:ext cx="2304256" cy="31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16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8796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95470" y="669700"/>
            <a:ext cx="6641025" cy="1754326"/>
          </a:xfrm>
          <a:prstGeom prst="rect">
            <a:avLst/>
          </a:prstGeom>
        </p:spPr>
        <p:txBody>
          <a:bodyPr wrap="square">
            <a:spAutoFit/>
          </a:bodyPr>
          <a:lstStyle/>
          <a:p>
            <a:pPr algn="just"/>
            <a:r>
              <a:rPr lang="ru-RU" sz="1200" b="1" dirty="0"/>
              <a:t>Назарова И. Б.</a:t>
            </a:r>
            <a:r>
              <a:rPr lang="ru-RU" sz="1200" dirty="0"/>
              <a:t> </a:t>
            </a:r>
            <a:r>
              <a:rPr lang="ru-RU" sz="1200" b="1" dirty="0"/>
              <a:t>Репродуктивное здоровье и планирование семьи / И. Б. Назарова, И. Г. Шембелев. — </a:t>
            </a:r>
            <a:r>
              <a:rPr lang="ru-RU" sz="1200" b="1" dirty="0" smtClean="0"/>
              <a:t>7-е </a:t>
            </a:r>
            <a:r>
              <a:rPr lang="ru-RU" sz="1200" b="1" dirty="0"/>
              <a:t>изд., стер. — Санкт-Петербург : Лань, </a:t>
            </a:r>
            <a:r>
              <a:rPr lang="ru-RU" sz="1200" b="1" dirty="0" smtClean="0"/>
              <a:t>2024. </a:t>
            </a:r>
            <a:r>
              <a:rPr lang="ru-RU" sz="1200" b="1" dirty="0"/>
              <a:t>— 280 с. — (Среднее профессиональное образование). </a:t>
            </a:r>
            <a:endParaRPr lang="ru-RU" sz="1200" b="1" dirty="0" smtClean="0"/>
          </a:p>
          <a:p>
            <a:pPr algn="just"/>
            <a:endParaRPr lang="ru-RU" sz="1200" dirty="0"/>
          </a:p>
          <a:p>
            <a:pPr algn="just"/>
            <a:r>
              <a:rPr lang="ru-RU" sz="1200" dirty="0"/>
              <a:t>В учебнике детально рассмотрены вопросы планирования семьи. Освещены вопросы репродуктивного здоровья семьи и молодежи. Подробно дана информация о методах контрацепции. Особенное внимание уделено проблемам бесплодия, а также профилактике заболеваний, передающихся половым путем. Раскрыт вопрос профилактики рака молочной железы.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9000"/>
            <a:ext cx="2287966" cy="327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3928056"/>
            <a:ext cx="6615268" cy="1938992"/>
          </a:xfrm>
          <a:prstGeom prst="rect">
            <a:avLst/>
          </a:prstGeom>
        </p:spPr>
        <p:txBody>
          <a:bodyPr wrap="square">
            <a:spAutoFit/>
          </a:bodyPr>
          <a:lstStyle/>
          <a:p>
            <a:pPr algn="just"/>
            <a:r>
              <a:rPr lang="ru-RU" sz="1200" b="1" dirty="0"/>
              <a:t>Гигиена и экология человека : учебник / М. В. Ашина, Т. В. Бадеева, Е. С. Богомолова [и др.] ; под ред. Н. А. Матвеевой. — Москва : КноРус, 2023. — 332 с. — (Среднее профессиональное образование). </a:t>
            </a:r>
            <a:endParaRPr lang="ru-RU" sz="1200" b="1" dirty="0" smtClean="0"/>
          </a:p>
          <a:p>
            <a:pPr algn="just"/>
            <a:endParaRPr lang="ru-RU" sz="1200" dirty="0"/>
          </a:p>
          <a:p>
            <a:pPr algn="just"/>
            <a:r>
              <a:rPr lang="ru-RU" sz="1200" dirty="0"/>
              <a:t>Изложены основы гигиены и экологии человека. Представлены приоритетные положения традиционных гигиенических дисциплин: гигиены питания, гигиены детей и подростков, медицины труда, радиационной гигиены — с изложением медико-экологических проблем окружающей среды. Отражены законодательные и нормативные документы, а также гигиенические нормативы в данной области знаний.</a:t>
            </a:r>
          </a:p>
        </p:txBody>
      </p:sp>
    </p:spTree>
    <p:extLst>
      <p:ext uri="{BB962C8B-B14F-4D97-AF65-F5344CB8AC3E}">
        <p14:creationId xmlns:p14="http://schemas.microsoft.com/office/powerpoint/2010/main" val="505744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8" y="134198"/>
            <a:ext cx="2307901" cy="307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21227" y="231820"/>
            <a:ext cx="6611623" cy="2677656"/>
          </a:xfrm>
          <a:prstGeom prst="rect">
            <a:avLst/>
          </a:prstGeom>
        </p:spPr>
        <p:txBody>
          <a:bodyPr wrap="square">
            <a:spAutoFit/>
          </a:bodyPr>
          <a:lstStyle/>
          <a:p>
            <a:pPr algn="just"/>
            <a:r>
              <a:rPr lang="ru-RU" sz="1200" b="1" dirty="0"/>
              <a:t>Волков С. Р.</a:t>
            </a:r>
            <a:r>
              <a:rPr lang="ru-RU" sz="1200" dirty="0"/>
              <a:t> </a:t>
            </a:r>
            <a:r>
              <a:rPr lang="ru-RU" sz="1200" b="1" dirty="0"/>
              <a:t>Здоровый человек и его окружение : учебник / С. Р. Волков, М. М. Волкова. — Москва : ИНФРА-М, 2023. — 641 с. — (Среднее профессиональное образование). </a:t>
            </a:r>
            <a:endParaRPr lang="ru-RU" sz="1200" b="1" dirty="0" smtClean="0"/>
          </a:p>
          <a:p>
            <a:pPr algn="just"/>
            <a:endParaRPr lang="ru-RU" sz="1200" dirty="0"/>
          </a:p>
          <a:p>
            <a:pPr algn="just"/>
            <a:r>
              <a:rPr lang="ru-RU" sz="1200" dirty="0"/>
              <a:t>В учебнике освещены современные представления о здоровье, факторах, влияющих на здоровье, факторах риска для здоровья, потребностях человека и способах их удовлетворения, а также роли сестринского персонала в поддержании и укреплении здоровья. Представлены основные показатели, отражающие демографическую ситуацию в России и мире, анатомо-физиологические и психологические особенности здоровых людей разного возраста, возможные проблемы, способные оказать влияние на здоровье в различные возрастные периоды. Материалы, изложенные в учебнике, способствуют освоению компетенций, необходимых сестринскому персоналу при работе по сохранению и укреплению здоровья здорового человека.</a:t>
            </a:r>
          </a:p>
        </p:txBody>
      </p:sp>
      <p:sp>
        <p:nvSpPr>
          <p:cNvPr id="4" name="Прямоугольник 3"/>
          <p:cNvSpPr/>
          <p:nvPr/>
        </p:nvSpPr>
        <p:spPr>
          <a:xfrm>
            <a:off x="2421228" y="3837904"/>
            <a:ext cx="6611622" cy="2677656"/>
          </a:xfrm>
          <a:prstGeom prst="rect">
            <a:avLst/>
          </a:prstGeom>
        </p:spPr>
        <p:txBody>
          <a:bodyPr wrap="square">
            <a:spAutoFit/>
          </a:bodyPr>
          <a:lstStyle/>
          <a:p>
            <a:pPr algn="just"/>
            <a:r>
              <a:rPr lang="ru-RU" sz="1200" b="1" dirty="0" smtClean="0"/>
              <a:t>Цыганкова М. П. Здоровый ребенок от рождения до 7 лет : учебное пособие для СПО / М. П. Цыганкова, И. Я. Романюк. — 3-е изд., стер. — Санкт-Петербург : Лань, 2021. — 148 с. — (Среднее профессиональное образование). </a:t>
            </a:r>
          </a:p>
          <a:p>
            <a:pPr algn="just"/>
            <a:endParaRPr lang="ru-RU" sz="1200" b="1" dirty="0" smtClean="0"/>
          </a:p>
          <a:p>
            <a:pPr algn="just"/>
            <a:r>
              <a:rPr lang="ru-RU" sz="1200" dirty="0"/>
              <a:t>В данном учебном пособии представлены характеристики пяти возрастных периодов детского возраста: антенатальный, неонатальный, грудной, преддошкольный, дошкольный. Рассмотрены анатомо-физиологические особенности органов и систем детей до 7 лет. Показаны оценка физического, особенности и оценка нервно-психического развития. Даны основные потребности ребенка до 7-летнего возраста. Рассмотрены вопросы питания, режима дня, воспитания и закаливания, особенности наблюдения за детьми в поликлинике, а также подготовки детей к поступлению в дошкольное образовательное учреждение (ДОУ) и школу. Отдельно выделены элементы адаптации и пребывания ребенка в ДОУ.</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59" y="3553722"/>
            <a:ext cx="2317368" cy="323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334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08349" y="321972"/>
            <a:ext cx="6628146" cy="2677656"/>
          </a:xfrm>
          <a:prstGeom prst="rect">
            <a:avLst/>
          </a:prstGeom>
        </p:spPr>
        <p:txBody>
          <a:bodyPr wrap="square">
            <a:spAutoFit/>
          </a:bodyPr>
          <a:lstStyle/>
          <a:p>
            <a:pPr algn="just"/>
            <a:r>
              <a:rPr lang="ru-RU" sz="1200" b="1" dirty="0"/>
              <a:t>Солодовников Ю. Л.</a:t>
            </a:r>
            <a:r>
              <a:rPr lang="ru-RU" sz="1200" dirty="0"/>
              <a:t> </a:t>
            </a:r>
            <a:r>
              <a:rPr lang="ru-RU" sz="1200" b="1" dirty="0"/>
              <a:t>Гигиена и экология человека (цикл лекций и практических занятий) : учебное пособие для СПО / Ю. Л. Солодовников. — 7-е изд., стер. — Санкт-Петербург : Лань, 2022. — 468 с. — (Среднее профессиональное образование). </a:t>
            </a:r>
            <a:endParaRPr lang="ru-RU" sz="1200" b="1" dirty="0" smtClean="0"/>
          </a:p>
          <a:p>
            <a:pPr algn="just"/>
            <a:endParaRPr lang="ru-RU" sz="1200" dirty="0"/>
          </a:p>
          <a:p>
            <a:pPr algn="just"/>
            <a:r>
              <a:rPr lang="ru-RU" sz="1200" dirty="0" smtClean="0"/>
              <a:t>Средние </a:t>
            </a:r>
            <a:r>
              <a:rPr lang="ru-RU" sz="1200" dirty="0"/>
              <a:t>медицинские работники, владеющие знаниями в области гигиены и экологии человека, смогут эффективно ориентироваться в выборе рекомендаций по снижению отрицательного воздействия вредных факторов и усилению положительного влияния других, по формированию здорового образа жизни у курируемых групп населения и пациентов. Учебное пособие построено по новому оригинальному изложению учебного материала, основанному на конкретности, современных данных, нормативных документах последних лет и простоте изложения, и содержит теоретические сведения, контрольные вопросы и тесты для </a:t>
            </a:r>
            <a:r>
              <a:rPr lang="ru-RU" sz="1200" dirty="0" smtClean="0"/>
              <a:t>контроля.</a:t>
            </a:r>
            <a:endParaRPr lang="ru-RU" sz="12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3796"/>
            <a:ext cx="2304256" cy="317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501008"/>
            <a:ext cx="2304255" cy="324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4069724"/>
            <a:ext cx="6615268" cy="1569660"/>
          </a:xfrm>
          <a:prstGeom prst="rect">
            <a:avLst/>
          </a:prstGeom>
        </p:spPr>
        <p:txBody>
          <a:bodyPr wrap="square">
            <a:spAutoFit/>
          </a:bodyPr>
          <a:lstStyle/>
          <a:p>
            <a:pPr algn="just"/>
            <a:r>
              <a:rPr lang="ru-RU" sz="1200" b="1" dirty="0"/>
              <a:t>Вайнер Э. Н.</a:t>
            </a:r>
            <a:r>
              <a:rPr lang="ru-RU" sz="1200" dirty="0"/>
              <a:t> </a:t>
            </a:r>
            <a:r>
              <a:rPr lang="ru-RU" sz="1200" b="1" dirty="0"/>
              <a:t>Основы медицинских знаний и здорового образа жизни : </a:t>
            </a:r>
            <a:r>
              <a:rPr lang="ru-RU" sz="1200" b="1" dirty="0" smtClean="0"/>
              <a:t>учебник для СПО </a:t>
            </a:r>
            <a:r>
              <a:rPr lang="ru-RU" sz="1200" b="1" dirty="0"/>
              <a:t>/ Э. Н. Вайнер. — Москва : КноРус, </a:t>
            </a:r>
            <a:r>
              <a:rPr lang="ru-RU" sz="1200" b="1" dirty="0" smtClean="0"/>
              <a:t>2024. </a:t>
            </a:r>
            <a:r>
              <a:rPr lang="ru-RU" sz="1200" b="1" dirty="0"/>
              <a:t>— 307 с. </a:t>
            </a:r>
            <a:endParaRPr lang="ru-RU" sz="1200" b="1" dirty="0" smtClean="0"/>
          </a:p>
          <a:p>
            <a:pPr algn="just"/>
            <a:endParaRPr lang="ru-RU" sz="1200" dirty="0"/>
          </a:p>
          <a:p>
            <a:pPr algn="just"/>
            <a:r>
              <a:rPr lang="ru-RU" sz="1200" dirty="0"/>
              <a:t>Цель данного учебника — сформировать представление о здоровье человека, его оценке и факторах риска, дать знание по оказанию первой помощи при различных состояниях и несчастных случаях и уходу за больными. Также в издании представлена информация об инфекционных заболеваниях и аддиктивном поведении среди молодежи.</a:t>
            </a:r>
          </a:p>
        </p:txBody>
      </p:sp>
    </p:spTree>
    <p:extLst>
      <p:ext uri="{BB962C8B-B14F-4D97-AF65-F5344CB8AC3E}">
        <p14:creationId xmlns:p14="http://schemas.microsoft.com/office/powerpoint/2010/main" val="938208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0" y="86427"/>
            <a:ext cx="2338990" cy="319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34107" y="978794"/>
            <a:ext cx="6567655" cy="1200329"/>
          </a:xfrm>
          <a:prstGeom prst="rect">
            <a:avLst/>
          </a:prstGeom>
        </p:spPr>
        <p:txBody>
          <a:bodyPr wrap="square">
            <a:spAutoFit/>
          </a:bodyPr>
          <a:lstStyle/>
          <a:p>
            <a:pPr algn="just"/>
            <a:r>
              <a:rPr lang="ru-RU" sz="1200" b="1" dirty="0"/>
              <a:t>Чукаева И. И.</a:t>
            </a:r>
            <a:r>
              <a:rPr lang="ru-RU" sz="1200" dirty="0"/>
              <a:t> </a:t>
            </a:r>
            <a:r>
              <a:rPr lang="ru-RU" sz="1200" b="1" dirty="0"/>
              <a:t>Основы формирования здорового образа жизни : учебно-методическое пособие / И. И. Чукаева. — Москва : Русайнс, </a:t>
            </a:r>
            <a:r>
              <a:rPr lang="ru-RU" sz="1200" b="1" dirty="0" smtClean="0"/>
              <a:t>2024. </a:t>
            </a:r>
            <a:r>
              <a:rPr lang="ru-RU" sz="1200" b="1" dirty="0"/>
              <a:t>— </a:t>
            </a:r>
            <a:r>
              <a:rPr lang="ru-RU" sz="1200" b="1" dirty="0" smtClean="0"/>
              <a:t>124 </a:t>
            </a:r>
            <a:r>
              <a:rPr lang="ru-RU" sz="1200" b="1" dirty="0"/>
              <a:t>с</a:t>
            </a:r>
            <a:r>
              <a:rPr lang="ru-RU" sz="1200" b="1" dirty="0" smtClean="0"/>
              <a:t>. </a:t>
            </a:r>
          </a:p>
          <a:p>
            <a:pPr algn="just"/>
            <a:endParaRPr lang="ru-RU" sz="1200" dirty="0"/>
          </a:p>
          <a:p>
            <a:pPr algn="just"/>
            <a:r>
              <a:rPr lang="ru-RU" sz="1200" dirty="0"/>
              <a:t>В учебно-методическом пособии представлены основные принципы формирования здорового образа жизни населения, а также принципы первичной профилактики хронических неинфекционных заболеваний.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0" y="3573016"/>
            <a:ext cx="233898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34107" y="4224270"/>
            <a:ext cx="6588559" cy="1384995"/>
          </a:xfrm>
          <a:prstGeom prst="rect">
            <a:avLst/>
          </a:prstGeom>
        </p:spPr>
        <p:txBody>
          <a:bodyPr wrap="square">
            <a:spAutoFit/>
          </a:bodyPr>
          <a:lstStyle/>
          <a:p>
            <a:pPr algn="just"/>
            <a:r>
              <a:rPr lang="ru-RU" sz="1200" b="1" dirty="0"/>
              <a:t>Шимановская Я. В.</a:t>
            </a:r>
            <a:r>
              <a:rPr lang="ru-RU" sz="1200" dirty="0"/>
              <a:t> </a:t>
            </a:r>
            <a:r>
              <a:rPr lang="ru-RU" sz="1200" b="1" dirty="0"/>
              <a:t>Основы социальной медицины : учебник / Я. В. Шимановская, К. А. Шимановская, А. С. Сарычев. — Москва : КноРус, </a:t>
            </a:r>
            <a:r>
              <a:rPr lang="ru-RU" sz="1200" b="1" dirty="0" smtClean="0"/>
              <a:t>2024. </a:t>
            </a:r>
            <a:r>
              <a:rPr lang="ru-RU" sz="1200" b="1" dirty="0"/>
              <a:t>— 438 с. — (Среднее профессиональное образование). </a:t>
            </a:r>
            <a:endParaRPr lang="ru-RU" sz="1200" b="1" dirty="0" smtClean="0"/>
          </a:p>
          <a:p>
            <a:pPr algn="just"/>
            <a:endParaRPr lang="ru-RU" sz="1200" dirty="0"/>
          </a:p>
          <a:p>
            <a:pPr algn="just"/>
            <a:r>
              <a:rPr lang="ru-RU" sz="1200" dirty="0" smtClean="0"/>
              <a:t>Содержит </a:t>
            </a:r>
            <a:r>
              <a:rPr lang="ru-RU" sz="1200" dirty="0"/>
              <a:t>характеристику основных направлений, рассматриваемых в рамках дисциплины «Основы социальной медицины», с учетом произошедших изменений в общественном сознании и государственном здравоохранении.</a:t>
            </a:r>
          </a:p>
        </p:txBody>
      </p:sp>
    </p:spTree>
    <p:extLst>
      <p:ext uri="{BB962C8B-B14F-4D97-AF65-F5344CB8AC3E}">
        <p14:creationId xmlns:p14="http://schemas.microsoft.com/office/powerpoint/2010/main" val="4236881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3224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437882"/>
            <a:ext cx="6626014" cy="2308324"/>
          </a:xfrm>
          <a:prstGeom prst="rect">
            <a:avLst/>
          </a:prstGeom>
        </p:spPr>
        <p:txBody>
          <a:bodyPr wrap="square">
            <a:spAutoFit/>
          </a:bodyPr>
          <a:lstStyle/>
          <a:p>
            <a:pPr algn="just"/>
            <a:r>
              <a:rPr lang="ru-RU" sz="1200" b="1" dirty="0"/>
              <a:t>Сычугов Ю. Н.</a:t>
            </a:r>
            <a:r>
              <a:rPr lang="ru-RU" sz="1200" dirty="0"/>
              <a:t> </a:t>
            </a:r>
            <a:r>
              <a:rPr lang="ru-RU" sz="1200" b="1" dirty="0"/>
              <a:t>Гигиена и экология человека (с практикумом) : учебник / Ю. Н. Сычугов. — Москва : КноРус, 2023. — 203 с. — (Среднее профессиональное образование). </a:t>
            </a:r>
            <a:endParaRPr lang="ru-RU" sz="1200" b="1" dirty="0" smtClean="0"/>
          </a:p>
          <a:p>
            <a:pPr algn="just"/>
            <a:endParaRPr lang="ru-RU" sz="1200" dirty="0"/>
          </a:p>
          <a:p>
            <a:pPr algn="just"/>
            <a:r>
              <a:rPr lang="ru-RU" sz="1200" dirty="0"/>
              <a:t>Представлены методики для проведения практического определения физических факторов окружающей среды: атмосферного давления, температуры, влажности и скорости движения воздуха. Показаны методические подходы к проведению гигиенической оценки суточного рациона питания, достаточности естественной и искусственной освещенности, гигиенической оценки мебели образовательных организаций. Даны определения здоровья и уровня физического здоровья индивида. Приведены гигиенические нормативы, нормативные документы, ситуационные задачи, чек-листы и тестовые задания.</a:t>
            </a:r>
          </a:p>
        </p:txBody>
      </p:sp>
      <p:sp>
        <p:nvSpPr>
          <p:cNvPr id="6" name="Прямоугольник 5"/>
          <p:cNvSpPr/>
          <p:nvPr/>
        </p:nvSpPr>
        <p:spPr>
          <a:xfrm>
            <a:off x="2434106" y="3863661"/>
            <a:ext cx="6613135" cy="2308324"/>
          </a:xfrm>
          <a:prstGeom prst="rect">
            <a:avLst/>
          </a:prstGeom>
        </p:spPr>
        <p:txBody>
          <a:bodyPr wrap="square">
            <a:spAutoFit/>
          </a:bodyPr>
          <a:lstStyle/>
          <a:p>
            <a:pPr algn="just"/>
            <a:r>
              <a:rPr lang="ru-RU" sz="1200" b="1" dirty="0"/>
              <a:t>Несмелова Н. Н.</a:t>
            </a:r>
            <a:r>
              <a:rPr lang="ru-RU" sz="1200" dirty="0"/>
              <a:t>  </a:t>
            </a:r>
            <a:r>
              <a:rPr lang="ru-RU" sz="1200" b="1" dirty="0"/>
              <a:t>Экология человека : учебник и практикум для СПО / Н. Н. Несмелова. — Москва : Издательство Юрайт, </a:t>
            </a:r>
            <a:r>
              <a:rPr lang="ru-RU" sz="1200" b="1" dirty="0" smtClean="0"/>
              <a:t>2024. </a:t>
            </a:r>
            <a:r>
              <a:rPr lang="ru-RU" sz="1200" b="1" dirty="0"/>
              <a:t>— 157 с. — (Профессиональное образование). </a:t>
            </a:r>
            <a:endParaRPr lang="ru-RU" sz="1200" b="1" dirty="0" smtClean="0"/>
          </a:p>
          <a:p>
            <a:pPr algn="just"/>
            <a:endParaRPr lang="ru-RU" sz="1200" dirty="0"/>
          </a:p>
          <a:p>
            <a:pPr algn="just"/>
            <a:r>
              <a:rPr lang="ru-RU" sz="1200" dirty="0"/>
              <a:t>В курсе изложены основные вопросы экологии человека как комплексной научной дисциплины, изучающей взаимодействие человека и человеческих популяций с окружающей средой. Определено место экологии человека в системе наук, рассмотрены современные представления о человеке, модели окружающей человека среды, особенности взаимодействия человека со средой на разных этапах исторического развития, влияние антропогенных изменений среды на здоровье современного человека, механизмы адаптации человека к условиям среды, вопросы экологической демографии.</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0" y="3212976"/>
            <a:ext cx="2555776" cy="368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475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14" y="3317596"/>
            <a:ext cx="245672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5814" y="3861048"/>
            <a:ext cx="6601632" cy="2123658"/>
          </a:xfrm>
          <a:prstGeom prst="rect">
            <a:avLst/>
          </a:prstGeom>
        </p:spPr>
        <p:txBody>
          <a:bodyPr wrap="square">
            <a:spAutoFit/>
          </a:bodyPr>
          <a:lstStyle/>
          <a:p>
            <a:pPr algn="just"/>
            <a:r>
              <a:rPr lang="ru-RU" sz="1200" b="1" dirty="0"/>
              <a:t>Кабанов Н. А.</a:t>
            </a:r>
            <a:r>
              <a:rPr lang="ru-RU" sz="1200" dirty="0"/>
              <a:t>  </a:t>
            </a:r>
            <a:r>
              <a:rPr lang="ru-RU" sz="1200" b="1" dirty="0"/>
              <a:t>Анатомия человека : учебник для СПО / Н. А. Кабанов. — Москва : Издательство Юрайт, </a:t>
            </a:r>
            <a:r>
              <a:rPr lang="ru-RU" sz="1200" b="1" dirty="0" smtClean="0"/>
              <a:t>2024. </a:t>
            </a:r>
            <a:r>
              <a:rPr lang="ru-RU" sz="1200" b="1" dirty="0"/>
              <a:t>— 464 с. — (Профессиональное образование). </a:t>
            </a:r>
            <a:endParaRPr lang="ru-RU" sz="1200" b="1" dirty="0" smtClean="0"/>
          </a:p>
          <a:p>
            <a:pPr algn="just"/>
            <a:endParaRPr lang="ru-RU" sz="1200" dirty="0"/>
          </a:p>
          <a:p>
            <a:pPr algn="just"/>
            <a:r>
              <a:rPr lang="ru-RU" sz="1200" dirty="0"/>
              <a:t>Учебник (2-е изд.) Николая Александровича Кабанова — врача-терапевта, доктора медицины, профессора — был издан в 1939 г. Несмотря на это, и на сегодняшний день он является классическим по курсу «Анатомия человека». Строение организма человека рассматривается в доступной для понимания форме с приведением большого количества иллюстративного материала. Издательство надеется, что этот учебник позволит обучающимся на медицинских специальностях глубже изучить предмет и применять полученные знания в дальнейшей практической работе.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33" y="-91698"/>
            <a:ext cx="2713309" cy="363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5814" y="347730"/>
            <a:ext cx="6620681" cy="2677656"/>
          </a:xfrm>
          <a:prstGeom prst="rect">
            <a:avLst/>
          </a:prstGeom>
        </p:spPr>
        <p:txBody>
          <a:bodyPr wrap="square">
            <a:spAutoFit/>
          </a:bodyPr>
          <a:lstStyle/>
          <a:p>
            <a:pPr algn="just"/>
            <a:r>
              <a:rPr lang="ru-RU" sz="1200" b="1" dirty="0"/>
              <a:t>Цехмистренко Т. А.</a:t>
            </a:r>
            <a:r>
              <a:rPr lang="ru-RU" sz="1200" dirty="0"/>
              <a:t>  </a:t>
            </a:r>
            <a:r>
              <a:rPr lang="ru-RU" sz="1200" b="1" dirty="0"/>
              <a:t>Анатомия человека : учебник и практикум для СПО / Т. А. Цехмистренко, Д. К. Обухов. — 2-е изд., перераб. и доп. — Москва : Издательство Юрайт, </a:t>
            </a:r>
            <a:r>
              <a:rPr lang="ru-RU" sz="1200" b="1" dirty="0" smtClean="0"/>
              <a:t>2024. </a:t>
            </a:r>
            <a:r>
              <a:rPr lang="ru-RU" sz="1200" b="1" dirty="0"/>
              <a:t>— 287 с. — (Профессиональное образование). </a:t>
            </a:r>
            <a:endParaRPr lang="ru-RU" sz="1200" b="1" dirty="0" smtClean="0"/>
          </a:p>
          <a:p>
            <a:pPr algn="just"/>
            <a:endParaRPr lang="ru-RU" sz="1200" dirty="0"/>
          </a:p>
          <a:p>
            <a:pPr algn="just"/>
            <a:r>
              <a:rPr lang="ru-RU" sz="1200" dirty="0"/>
              <a:t>В учебнике рассматриваются вопросы общей и системной анатомии человека, включая развитие и строение опорно-двигательного аппарата, пищеварительной, дыхательной, мочевой и половых систем. Особое внимание уделено изложению общих принципов и особенностей структурно-функциональной организации интегративных систем организма (сердечно-сосудистой, эндокринной, лимфоидной, нервной), органов чувств. Учебник содержит традиционные и оригинальные схемы и рисунки, облегчающие восприятие текста. Анатомические термины приведены с учетом рекомендаций Международной анатомической номенклатуры, принятой Федеративным комитетом по анатомической терминологии (FCAT, 1998). </a:t>
            </a:r>
          </a:p>
        </p:txBody>
      </p:sp>
    </p:spTree>
    <p:extLst>
      <p:ext uri="{BB962C8B-B14F-4D97-AF65-F5344CB8AC3E}">
        <p14:creationId xmlns:p14="http://schemas.microsoft.com/office/powerpoint/2010/main" val="2838650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43" y="1052736"/>
            <a:ext cx="2822135" cy="393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24258" y="1700011"/>
            <a:ext cx="6511441"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a:t>
            </a:r>
            <a:r>
              <a:rPr lang="ru-RU" sz="1200" b="1" dirty="0" smtClean="0"/>
              <a:t>4-е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379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spTree>
    <p:extLst>
      <p:ext uri="{BB962C8B-B14F-4D97-AF65-F5344CB8AC3E}">
        <p14:creationId xmlns:p14="http://schemas.microsoft.com/office/powerpoint/2010/main" val="1203511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69701" y="2073499"/>
            <a:ext cx="7718724" cy="2062103"/>
          </a:xfrm>
          <a:prstGeom prst="rect">
            <a:avLst/>
          </a:prstGeom>
        </p:spPr>
        <p:txBody>
          <a:bodyPr wrap="square">
            <a:spAutoFit/>
          </a:bodyPr>
          <a:lstStyle/>
          <a:p>
            <a:pPr algn="ctr"/>
            <a:r>
              <a:rPr lang="ru-RU" sz="3200" b="1" dirty="0" smtClean="0"/>
              <a:t>ОП.08</a:t>
            </a:r>
          </a:p>
          <a:p>
            <a:pPr algn="ctr"/>
            <a:r>
              <a:rPr lang="ru-RU" sz="3200" b="1" dirty="0" smtClean="0"/>
              <a:t> </a:t>
            </a:r>
            <a:r>
              <a:rPr lang="ru-RU" sz="3200" b="1" dirty="0"/>
              <a:t>ИНФОРМАЦИОННЫЕ ТЕХНОЛОГИИ В ПРОФЕССИОНАЛЬНОЙ ДЕЯТЕЛЬНОСТИ</a:t>
            </a:r>
            <a:endParaRPr lang="ru-RU" sz="3200" dirty="0"/>
          </a:p>
        </p:txBody>
      </p:sp>
    </p:spTree>
    <p:extLst>
      <p:ext uri="{BB962C8B-B14F-4D97-AF65-F5344CB8AC3E}">
        <p14:creationId xmlns:p14="http://schemas.microsoft.com/office/powerpoint/2010/main" val="4269815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1228" y="399245"/>
            <a:ext cx="6615267" cy="2308324"/>
          </a:xfrm>
          <a:prstGeom prst="rect">
            <a:avLst/>
          </a:prstGeom>
        </p:spPr>
        <p:txBody>
          <a:bodyPr wrap="square">
            <a:spAutoFit/>
          </a:bodyPr>
          <a:lstStyle/>
          <a:p>
            <a:pPr algn="just"/>
            <a:r>
              <a:rPr lang="ru-RU" sz="1200" b="1" dirty="0"/>
              <a:t>Омельченко В. П. Информационные технологии в профессиональной деятельности. Учебник / В. П. Омельченко. — Москва : ГЭОТАР-Медиа, </a:t>
            </a:r>
            <a:r>
              <a:rPr lang="ru-RU" sz="1200" b="1" dirty="0" smtClean="0"/>
              <a:t>2024.  </a:t>
            </a:r>
            <a:r>
              <a:rPr lang="ru-RU" sz="1200" b="1" dirty="0"/>
              <a:t>— 416 с. — (Среднее профессиональное образование). </a:t>
            </a:r>
            <a:endParaRPr lang="ru-RU" sz="1200" b="1" dirty="0" smtClean="0"/>
          </a:p>
          <a:p>
            <a:pPr algn="just"/>
            <a:endParaRPr lang="ru-RU" sz="1200" dirty="0"/>
          </a:p>
          <a:p>
            <a:pPr algn="just"/>
            <a:r>
              <a:rPr lang="ru-RU" sz="1200" dirty="0"/>
              <a:t>В учебнике рассмотрено применение информационных технологий в профессиональной деятельности среднего медицинского персонала. Подробно описаны технические и программные средства персональных компьютеров. На примерах изложено использование средств Microsoft Office для подготовки текстов, выполнения вычислений и построения графиков, создания медицинской базы данных, показаны возможности компьютерной презентации. Уделено внимание работе с основными подсистемами медицинской информационной системы. Дана классификация медицинских приборно-компьютерных систем.</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4961"/>
            <a:ext cx="2314057" cy="294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3530384"/>
            <a:ext cx="231405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3861048"/>
            <a:ext cx="6615268" cy="1938992"/>
          </a:xfrm>
          <a:prstGeom prst="rect">
            <a:avLst/>
          </a:prstGeom>
        </p:spPr>
        <p:txBody>
          <a:bodyPr wrap="square">
            <a:spAutoFit/>
          </a:bodyPr>
          <a:lstStyle/>
          <a:p>
            <a:pPr algn="just"/>
            <a:r>
              <a:rPr lang="ru-RU" sz="1200" b="1" dirty="0"/>
              <a:t>Дружинина И. В.  Информационные технологии в профессиональной деятельности средних медицинских работников : учебное пособие для СПО / И. В. Дружинина. — </a:t>
            </a:r>
            <a:r>
              <a:rPr lang="ru-RU" sz="1200" b="1" dirty="0" smtClean="0"/>
              <a:t>8–е </a:t>
            </a:r>
            <a:r>
              <a:rPr lang="ru-RU" sz="1200" b="1" dirty="0"/>
              <a:t>изд., стер. — Санкт–Петербург : Лань, </a:t>
            </a:r>
            <a:r>
              <a:rPr lang="ru-RU" sz="1200" b="1" dirty="0" smtClean="0"/>
              <a:t>2024</a:t>
            </a:r>
            <a:r>
              <a:rPr lang="ru-RU" sz="1200" b="1" dirty="0"/>
              <a:t>. — </a:t>
            </a:r>
            <a:r>
              <a:rPr lang="ru-RU" sz="1200" b="1" dirty="0" smtClean="0"/>
              <a:t>112 </a:t>
            </a:r>
            <a:r>
              <a:rPr lang="ru-RU" sz="1200" b="1" dirty="0"/>
              <a:t>с. — (Среднее профессиональное образование). </a:t>
            </a:r>
          </a:p>
          <a:p>
            <a:pPr algn="just"/>
            <a:endParaRPr lang="ru-RU" sz="1200" dirty="0"/>
          </a:p>
          <a:p>
            <a:pPr algn="just"/>
            <a:r>
              <a:rPr lang="ru-RU" sz="1200" dirty="0"/>
              <a:t>Пособие разработано для медицинских работников как практическое сопровождение курса «Информационное обеспечение профессиональной деятельности». Описаны основные программные продукты, используемые в медицинских организациях; в практической части приведены задания с программами из пакета Microsoft Office. </a:t>
            </a:r>
          </a:p>
        </p:txBody>
      </p:sp>
    </p:spTree>
    <p:extLst>
      <p:ext uri="{BB962C8B-B14F-4D97-AF65-F5344CB8AC3E}">
        <p14:creationId xmlns:p14="http://schemas.microsoft.com/office/powerpoint/2010/main" val="1939582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19" y="163448"/>
            <a:ext cx="2310846" cy="311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46986" y="631064"/>
            <a:ext cx="6589510" cy="1938992"/>
          </a:xfrm>
          <a:prstGeom prst="rect">
            <a:avLst/>
          </a:prstGeom>
        </p:spPr>
        <p:txBody>
          <a:bodyPr wrap="square">
            <a:spAutoFit/>
          </a:bodyPr>
          <a:lstStyle/>
          <a:p>
            <a:pPr algn="just"/>
            <a:r>
              <a:rPr lang="ru-RU" sz="1200" b="1" dirty="0"/>
              <a:t>Хрипунова А. А.</a:t>
            </a:r>
            <a:r>
              <a:rPr lang="ru-RU" sz="1200" dirty="0"/>
              <a:t> </a:t>
            </a:r>
            <a:r>
              <a:rPr lang="ru-RU" sz="1200" b="1" dirty="0"/>
              <a:t>Информационные технологии в медицине и здравоохранении : учебно-методическое пособие / А. А. Хрипунова, Е. В. Максименко. —  Ставрополь : Изд-во СтГМУ, 2021. —  88 с. </a:t>
            </a:r>
            <a:endParaRPr lang="ru-RU" sz="1200" b="1" dirty="0" smtClean="0"/>
          </a:p>
          <a:p>
            <a:pPr algn="just"/>
            <a:endParaRPr lang="ru-RU" sz="1200" dirty="0"/>
          </a:p>
          <a:p>
            <a:pPr algn="just"/>
            <a:r>
              <a:rPr lang="ru-RU" sz="1200" dirty="0"/>
              <a:t>В учебно-методическом пособии рассмотрены информационные системы, нашедшие применение в медицине и здравоохранении, особое внимание уделено вопросам организации, функциям и принципам работы автоматизированного рабочего места врача. Отражены роль компьютерных коммуникаций в медицине, вопросы информационной безопасности. В пособие включены вопросы для самоконтроля, а также справочная информация. </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19" y="3501008"/>
            <a:ext cx="231084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8" y="3837904"/>
            <a:ext cx="6628147" cy="2492990"/>
          </a:xfrm>
          <a:prstGeom prst="rect">
            <a:avLst/>
          </a:prstGeom>
        </p:spPr>
        <p:txBody>
          <a:bodyPr wrap="square">
            <a:spAutoFit/>
          </a:bodyPr>
          <a:lstStyle/>
          <a:p>
            <a:pPr algn="just"/>
            <a:r>
              <a:rPr lang="ru-RU" sz="1200" b="1" dirty="0"/>
              <a:t>Максименко Е. В.</a:t>
            </a:r>
            <a:r>
              <a:rPr lang="ru-RU" sz="1200" dirty="0"/>
              <a:t> </a:t>
            </a:r>
            <a:r>
              <a:rPr lang="ru-RU" sz="1200" b="1" dirty="0"/>
              <a:t>Аппаратные и программные средства обработки медицинской информации : учебно-методическое пособие / Е.В. Максименко, А.А. Хрипунова. </a:t>
            </a:r>
            <a:r>
              <a:rPr lang="ru-RU" sz="1200" b="1" dirty="0" smtClean="0"/>
              <a:t> —  </a:t>
            </a:r>
            <a:r>
              <a:rPr lang="ru-RU" sz="1200" b="1" dirty="0"/>
              <a:t>Ставрополь : Изд-во СтГМУ, 2020. —  104 с. </a:t>
            </a:r>
            <a:endParaRPr lang="ru-RU" sz="1200" b="1" dirty="0" smtClean="0"/>
          </a:p>
          <a:p>
            <a:pPr algn="just"/>
            <a:endParaRPr lang="ru-RU" sz="1200" dirty="0" smtClean="0"/>
          </a:p>
          <a:p>
            <a:pPr algn="just"/>
            <a:r>
              <a:rPr lang="ru-RU" sz="1200" dirty="0"/>
              <a:t>Учебно-методическое пособие составлено в соответствии с рабочей программой по дисциплине «Медицинская информатика». В издании вводятся основные понятия информатики, формируется общее представление о назначении и принципах работы персонального компьютера, информационно-телекоммуникационных сетях и информационной безопасности. Описаны приемы работы с наиболее часто используемыми прикладными программами пакета Microsoft Office. Особое внимание уделено вопросам обработки медицинской информации и роли компьютерных коммуникаций в медицине. В пособие включены вопросы для самоконтроля и список рефератов. </a:t>
            </a:r>
          </a:p>
        </p:txBody>
      </p:sp>
    </p:spTree>
    <p:extLst>
      <p:ext uri="{BB962C8B-B14F-4D97-AF65-F5344CB8AC3E}">
        <p14:creationId xmlns:p14="http://schemas.microsoft.com/office/powerpoint/2010/main" val="1136996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44" t="5354" r="8420" b="5439"/>
          <a:stretch/>
        </p:blipFill>
        <p:spPr bwMode="auto">
          <a:xfrm>
            <a:off x="112888" y="90310"/>
            <a:ext cx="2298872" cy="3338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82592" y="476518"/>
            <a:ext cx="6653904" cy="2123658"/>
          </a:xfrm>
          <a:prstGeom prst="rect">
            <a:avLst/>
          </a:prstGeom>
        </p:spPr>
        <p:txBody>
          <a:bodyPr wrap="square">
            <a:spAutoFit/>
          </a:bodyPr>
          <a:lstStyle/>
          <a:p>
            <a:pPr algn="just"/>
            <a:r>
              <a:rPr lang="ru-RU" sz="1200" b="1" dirty="0"/>
              <a:t>Гаврилов  М. В.</a:t>
            </a:r>
            <a:r>
              <a:rPr lang="ru-RU" sz="1200" dirty="0"/>
              <a:t> </a:t>
            </a:r>
            <a:r>
              <a:rPr lang="ru-RU" sz="1200" b="1" dirty="0"/>
              <a:t>Информатика и информационные технологии : учебник для СПО / М. В. Гаврилов, В. А. Климов. — </a:t>
            </a:r>
            <a:r>
              <a:rPr lang="ru-RU" sz="1200" b="1" dirty="0" smtClean="0"/>
              <a:t>5-е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319 </a:t>
            </a:r>
            <a:r>
              <a:rPr lang="ru-RU" sz="1200" b="1" dirty="0"/>
              <a:t>с. — (Профессиональное образование). </a:t>
            </a:r>
            <a:endParaRPr lang="ru-RU" sz="1200" b="1" dirty="0" smtClean="0"/>
          </a:p>
          <a:p>
            <a:pPr algn="just"/>
            <a:endParaRPr lang="ru-RU" sz="1200" b="1" dirty="0"/>
          </a:p>
          <a:p>
            <a:pPr algn="just"/>
            <a:r>
              <a:rPr lang="ru-RU" sz="1200" dirty="0"/>
              <a:t>В курсе приводятся основные понятия по информатике и информационным технологиям, описаны принципы работы с современными прикладными программными средствами, в Интернете. Особое внимание уделено законодательной и технической защите от несанкционированного доступа, средствам антивирусной защиты. Приводятся подробные пояснения, советы и рекомендации по практической работе с описываемыми средствами и технологиями.</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88" y="3501009"/>
            <a:ext cx="229887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3760631"/>
            <a:ext cx="6628147" cy="2492990"/>
          </a:xfrm>
          <a:prstGeom prst="rect">
            <a:avLst/>
          </a:prstGeom>
        </p:spPr>
        <p:txBody>
          <a:bodyPr wrap="square">
            <a:spAutoFit/>
          </a:bodyPr>
          <a:lstStyle/>
          <a:p>
            <a:pPr algn="just"/>
            <a:r>
              <a:rPr lang="ru-RU" sz="1200" b="1" dirty="0"/>
              <a:t>Филимонова Е. В.</a:t>
            </a:r>
            <a:r>
              <a:rPr lang="ru-RU" sz="1200" dirty="0"/>
              <a:t> </a:t>
            </a:r>
            <a:r>
              <a:rPr lang="ru-RU" sz="1200" b="1" dirty="0"/>
              <a:t>Информационные технологии в профессиональной деятельности : учебник / Е. В. Филимонова. — Москва : Юстиция, 2023. — 482 с. </a:t>
            </a:r>
            <a:r>
              <a:rPr lang="ru-RU" sz="1200" b="1" dirty="0" smtClean="0"/>
              <a:t>— </a:t>
            </a:r>
            <a:r>
              <a:rPr lang="ru-RU" sz="1200" b="1" dirty="0"/>
              <a:t>(Среднее профессиональное образование). </a:t>
            </a:r>
            <a:endParaRPr lang="ru-RU" sz="1200" b="1" dirty="0" smtClean="0"/>
          </a:p>
          <a:p>
            <a:pPr algn="just"/>
            <a:endParaRPr lang="ru-RU" sz="1200" dirty="0"/>
          </a:p>
          <a:p>
            <a:pPr algn="just"/>
            <a:r>
              <a:rPr lang="ru-RU" sz="1200" dirty="0"/>
              <a:t>Предусматривает изучение прикладного программного обеспечения и информационных ресурсов в области профессиональной деятельности (текстовые редакторы, табличные процессоры), а также автоматизированных рабочих мест специалистов и их локальных и отраслевых сетей. Рассматриваются основные принципы, методы и свойства информационных и коммуникационных технологий и их эффективность; интегрированные информационные системы и проблемно-ориентированные пакеты прикладных программ по отраслям и сферам деятельности; информационно-справочные системы и системы прогнозирования.</a:t>
            </a:r>
          </a:p>
        </p:txBody>
      </p:sp>
    </p:spTree>
    <p:extLst>
      <p:ext uri="{BB962C8B-B14F-4D97-AF65-F5344CB8AC3E}">
        <p14:creationId xmlns:p14="http://schemas.microsoft.com/office/powerpoint/2010/main" val="2376822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6" t="5509" r="7927" b="5921"/>
          <a:stretch/>
        </p:blipFill>
        <p:spPr bwMode="auto">
          <a:xfrm>
            <a:off x="67956" y="66134"/>
            <a:ext cx="2327514" cy="3286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95470" y="309092"/>
            <a:ext cx="6641026" cy="2862322"/>
          </a:xfrm>
          <a:prstGeom prst="rect">
            <a:avLst/>
          </a:prstGeom>
        </p:spPr>
        <p:txBody>
          <a:bodyPr wrap="square">
            <a:spAutoFit/>
          </a:bodyPr>
          <a:lstStyle/>
          <a:p>
            <a:pPr algn="just"/>
            <a:r>
              <a:rPr lang="ru-RU" sz="1200" b="1" dirty="0"/>
              <a:t>Куприянов Д. В.</a:t>
            </a:r>
            <a:r>
              <a:rPr lang="ru-RU" sz="1200" b="1" i="1" dirty="0"/>
              <a:t> </a:t>
            </a:r>
            <a:r>
              <a:rPr lang="ru-RU" sz="1200" b="1" dirty="0"/>
              <a:t> Информационное обеспечение профессиональной деятельности : учебник и практикум для СПО / Д. В. Куприянов. — 2-е изд., перераб. и доп. — Москва : Издательство Юрайт, 2024. — 283 с. — (Профессиональное образование). </a:t>
            </a:r>
            <a:endParaRPr lang="ru-RU" sz="1200" b="1" dirty="0" smtClean="0"/>
          </a:p>
          <a:p>
            <a:pPr algn="just"/>
            <a:endParaRPr lang="ru-RU" sz="1200" dirty="0"/>
          </a:p>
          <a:p>
            <a:pPr algn="just"/>
            <a:r>
              <a:rPr lang="ru-RU" sz="1200" dirty="0"/>
              <a:t>Курс направлен на решение практических, важных для каждого современного профессионала задач. Целью является обеспечение студентов инструментами, которые позволят успешно встречать информационные и технологические вызовы как в процессе учебы, так и в последующей профессиональной деятельности. Многие вопросы в курсе только обозначаются, а не расписываются детально, и автор делает это осознанно, ставя целью научить студента работать с офисными приложениями, со справочными системами, с ресурсами Интернета. В курсе присутствует комплекс заданий, способствующий лучшему усвоению знаний учащимся. Материал достаточно универсален, поскольку ориентирован на студентов различного уровня исходных знаний. </a:t>
            </a:r>
          </a:p>
        </p:txBody>
      </p:sp>
      <p:sp>
        <p:nvSpPr>
          <p:cNvPr id="3" name="Прямоугольник 2"/>
          <p:cNvSpPr/>
          <p:nvPr/>
        </p:nvSpPr>
        <p:spPr>
          <a:xfrm>
            <a:off x="2408349" y="3928056"/>
            <a:ext cx="6628147" cy="2123658"/>
          </a:xfrm>
          <a:prstGeom prst="rect">
            <a:avLst/>
          </a:prstGeom>
        </p:spPr>
        <p:txBody>
          <a:bodyPr wrap="square">
            <a:spAutoFit/>
          </a:bodyPr>
          <a:lstStyle/>
          <a:p>
            <a:pPr algn="just"/>
            <a:r>
              <a:rPr lang="ru-RU" sz="1200" b="1" dirty="0"/>
              <a:t>Советов Б. Я.</a:t>
            </a:r>
            <a:r>
              <a:rPr lang="ru-RU" sz="1200" dirty="0"/>
              <a:t> </a:t>
            </a:r>
            <a:r>
              <a:rPr lang="ru-RU" sz="1200" b="1" dirty="0"/>
              <a:t>Информационные технологии : учебник для СПО / Б. Я. Советов, В. В. Цехановский. — </a:t>
            </a:r>
            <a:r>
              <a:rPr lang="ru-RU" sz="1200" b="1" dirty="0" smtClean="0"/>
              <a:t>8-е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414 </a:t>
            </a:r>
            <a:r>
              <a:rPr lang="ru-RU" sz="1200" b="1" dirty="0"/>
              <a:t>с. —  (Профессиональное образование). </a:t>
            </a:r>
            <a:endParaRPr lang="ru-RU" sz="1200" b="1" dirty="0" smtClean="0"/>
          </a:p>
          <a:p>
            <a:pPr algn="just"/>
            <a:endParaRPr lang="ru-RU" sz="1200" dirty="0"/>
          </a:p>
          <a:p>
            <a:pPr algn="just"/>
            <a:r>
              <a:rPr lang="ru-RU" sz="1200" dirty="0"/>
              <a:t>В данном учебнике изложены фундаментальные основы информатики в области информационных технологий как составляющие формирования информационного общества. Раскрыты содержание, возможности и области применения базовых и прикладных информационных технологий. Наиболее важным для будущих профессионалов является то, что в учебном издании приведена инструментальная база с раскрытием программных, технических и методических средств информационных технологий.</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1" y="3352800"/>
            <a:ext cx="2516869" cy="360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831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48" y="1606473"/>
            <a:ext cx="2331228" cy="319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1764" y="2017875"/>
            <a:ext cx="6628147" cy="2308324"/>
          </a:xfrm>
          <a:prstGeom prst="rect">
            <a:avLst/>
          </a:prstGeom>
        </p:spPr>
        <p:txBody>
          <a:bodyPr wrap="square">
            <a:spAutoFit/>
          </a:bodyPr>
          <a:lstStyle/>
          <a:p>
            <a:pPr algn="just"/>
            <a:r>
              <a:rPr lang="ru-RU" sz="1200" b="1" dirty="0"/>
              <a:t>Общественное здоровье и здравоохранение. Т. 2 : учебное пособие для студентов медицинских колледжей / К. Р. Амлаев, ред. —  Ставрополь : Изд-во СтГМУ, 2020. —  224 с. </a:t>
            </a:r>
            <a:endParaRPr lang="ru-RU" sz="1200" b="1" dirty="0" smtClean="0"/>
          </a:p>
          <a:p>
            <a:pPr algn="just"/>
            <a:endParaRPr lang="ru-RU" sz="1200" dirty="0"/>
          </a:p>
          <a:p>
            <a:pPr algn="just"/>
            <a:r>
              <a:rPr lang="ru-RU" sz="1200" dirty="0"/>
              <a:t>Содержание учебного материала соответствует государственному образовательному стандарту и типовым программам для студентов медицинских колледжей и факультетов высшего сестринского образования медицинских вузов. Содержит основные положения, необходимые для обучения дисциплине, отличается логичностью и последовательностью изложения материала. При составлении учебного пособия использованы новейшие приказы, постановления и другие нормативные акты, регламентирующие работу среднего медицинского персонала и деятельность медицинских организаций. </a:t>
            </a:r>
          </a:p>
        </p:txBody>
      </p:sp>
    </p:spTree>
    <p:extLst>
      <p:ext uri="{BB962C8B-B14F-4D97-AF65-F5344CB8AC3E}">
        <p14:creationId xmlns:p14="http://schemas.microsoft.com/office/powerpoint/2010/main" val="4164356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69701" y="2073499"/>
            <a:ext cx="7718724" cy="2062103"/>
          </a:xfrm>
          <a:prstGeom prst="rect">
            <a:avLst/>
          </a:prstGeom>
        </p:spPr>
        <p:txBody>
          <a:bodyPr wrap="square">
            <a:spAutoFit/>
          </a:bodyPr>
          <a:lstStyle/>
          <a:p>
            <a:pPr algn="ctr"/>
            <a:r>
              <a:rPr lang="ru-RU" sz="3200" b="1" dirty="0" smtClean="0"/>
              <a:t>ОП.09</a:t>
            </a:r>
          </a:p>
          <a:p>
            <a:pPr algn="ctr"/>
            <a:r>
              <a:rPr lang="ru-RU" sz="3200" b="1" dirty="0" smtClean="0"/>
              <a:t> </a:t>
            </a:r>
            <a:r>
              <a:rPr lang="ru-RU" sz="3200" b="1" dirty="0"/>
              <a:t>ПРАВОВОЕ ОБЕСПЕЧЕНИЕ ПРОФЕССИОНАЛЬНОЙ ДЕЯТЕЛЬНОСТИ</a:t>
            </a:r>
            <a:endParaRPr lang="ru-RU" sz="3200" dirty="0"/>
          </a:p>
        </p:txBody>
      </p:sp>
    </p:spTree>
    <p:extLst>
      <p:ext uri="{BB962C8B-B14F-4D97-AF65-F5344CB8AC3E}">
        <p14:creationId xmlns:p14="http://schemas.microsoft.com/office/powerpoint/2010/main" val="2767976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59" y="592428"/>
            <a:ext cx="6624737" cy="2128020"/>
          </a:xfrm>
          <a:prstGeom prst="rect">
            <a:avLst/>
          </a:prstGeom>
        </p:spPr>
        <p:txBody>
          <a:bodyPr wrap="square">
            <a:spAutoFit/>
          </a:bodyPr>
          <a:lstStyle/>
          <a:p>
            <a:pPr algn="just"/>
            <a:r>
              <a:rPr lang="ru-RU" sz="1200" b="1" dirty="0"/>
              <a:t>Климова Ю. Р. Правовое обеспечение профессиональной деятельности медицинских работников : учебник для СПО / Ю. Р. Климова. — 2-е изд., стер. — Санкт-Петербург : Лань, 2022. — 100 с. — (Среднее профессиональное образование</a:t>
            </a:r>
            <a:r>
              <a:rPr lang="ru-RU" sz="1200" b="1" dirty="0" smtClean="0"/>
              <a:t>).</a:t>
            </a:r>
          </a:p>
          <a:p>
            <a:pPr algn="just"/>
            <a:endParaRPr lang="ru-RU" sz="1200" dirty="0"/>
          </a:p>
          <a:p>
            <a:pPr algn="just"/>
            <a:r>
              <a:rPr lang="ru-RU" sz="1200" dirty="0" smtClean="0"/>
              <a:t> </a:t>
            </a:r>
            <a:r>
              <a:rPr lang="ru-RU" sz="1200" dirty="0"/>
              <a:t>Данное издание содержит систематизированный теоретический обзор учебной дисциплины, позволяющий студенту колледжа самостоятельно изучить лекционный материал курса, а также может быть использовано педагогами на занятиях. В учебнике представлены практические задания, помогающие закрепить пройденный материал как в аудитории совместно с преподавателем, так и индивидуально. </a:t>
            </a:r>
          </a:p>
        </p:txBody>
      </p:sp>
      <p:pic>
        <p:nvPicPr>
          <p:cNvPr id="1026" name="Picture 2" descr="Климова Ю. Р. - Правовое обеспечение профессиональной деятельности медицинских работник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88640"/>
            <a:ext cx="2256185"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95470" y="3940934"/>
            <a:ext cx="6641025" cy="2492990"/>
          </a:xfrm>
          <a:prstGeom prst="rect">
            <a:avLst/>
          </a:prstGeom>
        </p:spPr>
        <p:txBody>
          <a:bodyPr wrap="square">
            <a:spAutoFit/>
          </a:bodyPr>
          <a:lstStyle/>
          <a:p>
            <a:pPr algn="just"/>
            <a:r>
              <a:rPr lang="ru-RU" sz="1200" b="1" dirty="0"/>
              <a:t>Волков А. М.  Правовые основы профессиональной деятельности : учебник для СПО / А. М. Волков. — 2-е изд., перераб. и доп. — Москва : Издательство Юрайт, 2024. — 345 с.— (Профессиональное образование</a:t>
            </a:r>
            <a:r>
              <a:rPr lang="ru-RU" sz="1200" b="1" dirty="0" smtClean="0"/>
              <a:t>).</a:t>
            </a:r>
          </a:p>
          <a:p>
            <a:pPr algn="just"/>
            <a:endParaRPr lang="ru-RU" sz="1200" dirty="0" smtClean="0"/>
          </a:p>
          <a:p>
            <a:pPr algn="just"/>
            <a:r>
              <a:rPr lang="ru-RU" sz="1200" dirty="0"/>
              <a:t>В учебнике «Правововые основы профессиональной деятельности» излагаются ключевые понятия и категории современной юридической науки. Книга позволяет получить полные, системные знания, необходимые для успешного освоения других учебных юридических дисциплин. Исходя из традиционного представления о теории государства и теории права как единой отрасли науки и учебной дисциплины, автор в то же время стоит на позиции, согласно которой проблемы государства должны рассматриваться лишь в той мере, в какой это необходимо для более углубленного понимания сущности и предназначения права, механизмов его действия, создания, реализации</a:t>
            </a:r>
            <a:r>
              <a:rPr lang="ru-RU" sz="1200" dirty="0" smtClean="0"/>
              <a:t>.</a:t>
            </a:r>
            <a:endParaRPr lang="ru-RU" sz="1200" dirty="0"/>
          </a:p>
        </p:txBody>
      </p:sp>
      <p:pic>
        <p:nvPicPr>
          <p:cNvPr id="1028" name="Picture 4" descr="Обложка книги ПРАВОВЫЕ ОСНОВЫ ПРОФЕССИОНАЛЬНОЙ ДЕЯТЕЛЬНОСТИ Волков А. М., Лютягина Е. А.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71233"/>
            <a:ext cx="2736304" cy="380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810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5623" y="759853"/>
            <a:ext cx="6550873" cy="1938992"/>
          </a:xfrm>
          <a:prstGeom prst="rect">
            <a:avLst/>
          </a:prstGeom>
        </p:spPr>
        <p:txBody>
          <a:bodyPr wrap="square">
            <a:spAutoFit/>
          </a:bodyPr>
          <a:lstStyle/>
          <a:p>
            <a:pPr algn="just"/>
            <a:r>
              <a:rPr lang="ru-RU" sz="1200" b="1" dirty="0"/>
              <a:t>Правовое обеспечение профессиональной деятельности : учебник и практикум для СПО / А. П. Анисимов, А. Я. Рыженков, А. Ю. Осетрова, О. В. Попова ; под редакцией А. Я. Рыженкова. — 6-е изд., перераб. и доп. — Москва : Издательство Юрайт, 2024. — 344 с. — (Профессиональное образование</a:t>
            </a:r>
            <a:r>
              <a:rPr lang="ru-RU" sz="1200" b="1" dirty="0" smtClean="0"/>
              <a:t>).</a:t>
            </a:r>
          </a:p>
          <a:p>
            <a:pPr algn="just"/>
            <a:endParaRPr lang="ru-RU" sz="1200" dirty="0"/>
          </a:p>
          <a:p>
            <a:pPr algn="just"/>
            <a:r>
              <a:rPr lang="ru-RU" sz="1200" dirty="0"/>
              <a:t>Курс входит в образовательную программу подготовки студентов. В нем раскрываются основные понятия общей теории права и государства, а также отраслевых дисциплин. Особое внимание уделяется рассмотрению норм конституционного, гражданского, уголовного, трудового, экологического и иных отраслей права. </a:t>
            </a:r>
          </a:p>
        </p:txBody>
      </p:sp>
      <p:pic>
        <p:nvPicPr>
          <p:cNvPr id="2050" name="Picture 2" descr="Обложка книги ПРАВОВОЕ ОБЕСПЕЧЕНИЕ ПРОФЕССИОНАЛЬНОЙ ДЕЯТЕЛЬНОСТИ Анисимов А. П., Рыженков А. Я., Осетрова А. Ю., Попова О. В. ; Под ред. Рыженкова А. Я.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52" y="-88633"/>
            <a:ext cx="2793444" cy="38164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08349" y="3837904"/>
            <a:ext cx="6628147" cy="2492990"/>
          </a:xfrm>
          <a:prstGeom prst="rect">
            <a:avLst/>
          </a:prstGeom>
        </p:spPr>
        <p:txBody>
          <a:bodyPr wrap="square">
            <a:spAutoFit/>
          </a:bodyPr>
          <a:lstStyle/>
          <a:p>
            <a:pPr algn="just"/>
            <a:r>
              <a:rPr lang="ru-RU" sz="1200" b="1" dirty="0"/>
              <a:t>Хурцилава О. Г. Правовые основы медицинской деятельности : учебное пособие / О. Г. Хурцилава, Л. А. Рожавский, В. Н. Филатов. — Санкт-Петербург : СЗГМУ им. И.И. Мечникова, 2022. — 80 с</a:t>
            </a:r>
            <a:r>
              <a:rPr lang="ru-RU" sz="1200" b="1" dirty="0" smtClean="0"/>
              <a:t>.</a:t>
            </a:r>
          </a:p>
          <a:p>
            <a:pPr algn="just"/>
            <a:endParaRPr lang="ru-RU" sz="1200" dirty="0"/>
          </a:p>
          <a:p>
            <a:pPr algn="just"/>
            <a:r>
              <a:rPr lang="ru-RU" sz="1200" dirty="0"/>
              <a:t>Предлагаемое учебное пособие призвано акцентировать внима- ние на правовых основах медицинской деятельности. Представлены им посвященные литературные аналитические и исследовательские материалы, основные положения многих действующих федераль- ных нормативно-правовых актов и других документов, практиче- ский опыт. Пособие рассчитано на использование как практикующими ме- дицинскими работниками, организаторами здравоохранения, так и практикующими юристами, чья деятельность связана с защитой прав и интересов пациентов, медицинских работников, медицин- ских организаций.</a:t>
            </a:r>
          </a:p>
        </p:txBody>
      </p:sp>
      <p:pic>
        <p:nvPicPr>
          <p:cNvPr id="2052" name="Picture 4" descr="Хурцилава О. Г., Рожавский Л. А., Филатов В. Н. - Правовые основы медицинской деятельн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49" y="3573016"/>
            <a:ext cx="2259400" cy="3135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331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434107" y="1906073"/>
            <a:ext cx="6490488" cy="2492990"/>
          </a:xfrm>
          <a:prstGeom prst="rect">
            <a:avLst/>
          </a:prstGeom>
        </p:spPr>
        <p:txBody>
          <a:bodyPr wrap="square">
            <a:spAutoFit/>
          </a:bodyPr>
          <a:lstStyle/>
          <a:p>
            <a:pPr algn="just"/>
            <a:r>
              <a:rPr lang="ru-RU" sz="1200" b="1" dirty="0"/>
              <a:t>Замараев В. А</a:t>
            </a:r>
            <a:r>
              <a:rPr lang="ru-RU" sz="1200" dirty="0"/>
              <a:t>.  </a:t>
            </a:r>
            <a:r>
              <a:rPr lang="ru-RU" sz="1200" b="1" dirty="0"/>
              <a:t>Анатомия : учебное пособие для СПО / В. А. Замараев. — 2-е изд., испр. и доп. — Москва : Издательство Юрайт, </a:t>
            </a:r>
            <a:r>
              <a:rPr lang="ru-RU" sz="1200" b="1" dirty="0" smtClean="0"/>
              <a:t>2024. </a:t>
            </a:r>
            <a:r>
              <a:rPr lang="ru-RU" sz="1200" b="1" dirty="0"/>
              <a:t>— 268 с. — (Профессиональное образование). </a:t>
            </a:r>
            <a:endParaRPr lang="ru-RU" sz="1200" b="1" dirty="0" smtClean="0"/>
          </a:p>
          <a:p>
            <a:pPr algn="just"/>
            <a:endParaRPr lang="ru-RU" sz="1200" b="1" dirty="0"/>
          </a:p>
          <a:p>
            <a:pPr algn="just"/>
            <a:r>
              <a:rPr lang="ru-RU" sz="1200" dirty="0"/>
              <a:t>В книге обобщен педагогический опыт профессиональной деятельности автора по совершенствованию содержательной основы дисциплины анатомия человека. Учебное пособие посвящено теоретической и функциональной анатомии опорно-двигательного аппарата. В нем представлены общетеоретические данные о теле человека и его строении, современные системные анатомические данные по опорно-двигательному аппарату, анатомии внутренних органов, организму человека как единого целого. Дидактические основы познавательной деятельности учащихся представлены методическими рекомендациями по самостоятельной работе.</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429540"/>
            <a:ext cx="2736304" cy="364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441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1228" y="618186"/>
            <a:ext cx="6615267" cy="2308324"/>
          </a:xfrm>
          <a:prstGeom prst="rect">
            <a:avLst/>
          </a:prstGeom>
        </p:spPr>
        <p:txBody>
          <a:bodyPr wrap="square">
            <a:spAutoFit/>
          </a:bodyPr>
          <a:lstStyle/>
          <a:p>
            <a:pPr algn="just"/>
            <a:r>
              <a:rPr lang="ru-RU" sz="1200" b="1" dirty="0"/>
              <a:t>Общественное здоровье и здравоохранение. Т. 2 : учебное пособие для студентов медицинских колледжей / под редакцией К. Р. Амлаева. — Ставрополь : Изд-во СтГМУ, 2020. — 224 с. </a:t>
            </a:r>
            <a:endParaRPr lang="ru-RU" sz="1200" b="1" dirty="0" smtClean="0"/>
          </a:p>
          <a:p>
            <a:pPr algn="just"/>
            <a:endParaRPr lang="ru-RU" sz="1200" dirty="0"/>
          </a:p>
          <a:p>
            <a:pPr algn="just"/>
            <a:r>
              <a:rPr lang="ru-RU" sz="1200" dirty="0"/>
              <a:t>Содержание учебного материала соответствует государственному образовательному стандарту и типовым программам для студентов медицинских колледжей и факультетов высшего сестринского образования медицинских вузов. Содержит основные положения, необходимые для обучения дисциплине, отличается логичностью и последовательностью изложения материала. При составлении учебного пособия использованы новейшие приказы, постановления и другие нормативные акты, регламентирующие работу среднего медицинского персонала и деятельность медицинских организаций.</a:t>
            </a:r>
          </a:p>
        </p:txBody>
      </p:sp>
      <p:pic>
        <p:nvPicPr>
          <p:cNvPr id="3074" name="Picture 2" descr="Общественное здоровье и здравоохранение. В 2-х томах. Том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70" y="209295"/>
            <a:ext cx="2252890" cy="314769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08350" y="4018208"/>
            <a:ext cx="6628146" cy="2123658"/>
          </a:xfrm>
          <a:prstGeom prst="rect">
            <a:avLst/>
          </a:prstGeom>
        </p:spPr>
        <p:txBody>
          <a:bodyPr wrap="square">
            <a:spAutoFit/>
          </a:bodyPr>
          <a:lstStyle/>
          <a:p>
            <a:pPr algn="just"/>
            <a:r>
              <a:rPr lang="ru-RU" sz="1200" b="1" dirty="0"/>
              <a:t>Предпринимательское право : учебник для СПО / С. Ю. Морозов [и др.] ; под редакцией С. Ю. Морозова. — 3-е изд., перераб. и доп. — Москва : Издательство Юрайт, 2024. — 592 с. — (Профессиональное образование</a:t>
            </a:r>
            <a:r>
              <a:rPr lang="ru-RU" sz="1200" b="1" dirty="0" smtClean="0"/>
              <a:t>).</a:t>
            </a:r>
          </a:p>
          <a:p>
            <a:pPr algn="just"/>
            <a:endParaRPr lang="ru-RU" sz="1200" dirty="0"/>
          </a:p>
          <a:p>
            <a:pPr algn="just"/>
            <a:r>
              <a:rPr lang="ru-RU" sz="1200" dirty="0"/>
              <a:t>Курс содержит системное изложение материала учебной дисциплины «Предпринимательское право». В курсе проанализированы такие концептуальные категории, как понятие предпринимательского права, саморегулирование предпринимательской деятельности, правовой режим имущества субъектов предпринимательской деятельности, общие положения о субъектах предпринимательства, государственное регулирование предпринимательской деятельности, договоры в сфере предпринимательской деятельности. </a:t>
            </a:r>
          </a:p>
        </p:txBody>
      </p:sp>
      <p:pic>
        <p:nvPicPr>
          <p:cNvPr id="3076" name="Picture 4" descr="Обложка книги ПРЕДПРИНИМАТЕЛЬСКОЕ ПРАВО  С. Ю. Морозов [и др.] ; под редакцией С. Ю. Морозова.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41" y="3284984"/>
            <a:ext cx="2808312" cy="378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67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24258" y="2248665"/>
            <a:ext cx="6512237" cy="2123658"/>
          </a:xfrm>
          <a:prstGeom prst="rect">
            <a:avLst/>
          </a:prstGeom>
        </p:spPr>
        <p:txBody>
          <a:bodyPr wrap="square">
            <a:spAutoFit/>
          </a:bodyPr>
          <a:lstStyle/>
          <a:p>
            <a:pPr algn="just"/>
            <a:r>
              <a:rPr lang="ru-RU" sz="1200" b="1" dirty="0"/>
              <a:t>Некрасов С.И. Правовое обеспечение профессиональной деятельности : учебное пособие для СПО / Некрасов С.И., Зайцева-Савкович Е.В., Питрюк А.В. — Москва : Юстиция, 2024. — 211 с. — (Среднее профессиональное образование</a:t>
            </a:r>
            <a:r>
              <a:rPr lang="ru-RU" sz="1200" b="1" dirty="0" smtClean="0"/>
              <a:t>).</a:t>
            </a:r>
          </a:p>
          <a:p>
            <a:pPr algn="just"/>
            <a:endParaRPr lang="ru-RU" sz="1200" b="1" dirty="0"/>
          </a:p>
          <a:p>
            <a:pPr algn="just"/>
            <a:r>
              <a:rPr lang="ru-RU" sz="1200" dirty="0"/>
              <a:t>Кратко раскрывается содержание дисциплины «Правовое обеспечение профессиональной деятельности» с учетом последних изменений российского законодательства. Рассматриваются основные положения теории государства и права, характерные особенности международного права и российской системы права, базовые положения конституционного права Российской Федерации и их конкретизация в рамках отдельных отраслей права.</a:t>
            </a:r>
          </a:p>
        </p:txBody>
      </p:sp>
      <p:pic>
        <p:nvPicPr>
          <p:cNvPr id="4098" name="Picture 2" descr="Правовое обеспечение профессиональной деятельност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44" y="1700808"/>
            <a:ext cx="2304256" cy="319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576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5155" y="2202287"/>
            <a:ext cx="8161300" cy="2062103"/>
          </a:xfrm>
          <a:prstGeom prst="rect">
            <a:avLst/>
          </a:prstGeom>
        </p:spPr>
        <p:txBody>
          <a:bodyPr wrap="square">
            <a:spAutoFit/>
          </a:bodyPr>
          <a:lstStyle/>
          <a:p>
            <a:pPr algn="ctr"/>
            <a:r>
              <a:rPr lang="ru-RU" sz="3200" b="1" dirty="0"/>
              <a:t>ПМ.01 </a:t>
            </a:r>
            <a:endParaRPr lang="ru-RU" sz="3200" b="1" dirty="0" smtClean="0"/>
          </a:p>
          <a:p>
            <a:pPr algn="ctr"/>
            <a:r>
              <a:rPr lang="ru-RU" sz="3200" b="1" dirty="0" smtClean="0"/>
              <a:t>ОСУЩЕСТВЛЕНИЕ </a:t>
            </a:r>
            <a:r>
              <a:rPr lang="ru-RU" sz="3200" b="1" dirty="0"/>
              <a:t>ПРОФЕССИОНАЛЬНОГО УХОДА ЗА ПАЦИЕНТОМ</a:t>
            </a:r>
            <a:endParaRPr lang="ru-RU" sz="3200" dirty="0"/>
          </a:p>
        </p:txBody>
      </p:sp>
    </p:spTree>
    <p:extLst>
      <p:ext uri="{BB962C8B-B14F-4D97-AF65-F5344CB8AC3E}">
        <p14:creationId xmlns:p14="http://schemas.microsoft.com/office/powerpoint/2010/main" val="3503481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1228" y="656822"/>
            <a:ext cx="6615267" cy="1754326"/>
          </a:xfrm>
          <a:prstGeom prst="rect">
            <a:avLst/>
          </a:prstGeom>
        </p:spPr>
        <p:txBody>
          <a:bodyPr wrap="square">
            <a:spAutoFit/>
          </a:bodyPr>
          <a:lstStyle/>
          <a:p>
            <a:pPr algn="just"/>
            <a:r>
              <a:rPr lang="ru-RU" sz="1200" b="1" dirty="0"/>
              <a:t>Сестринское дело. Практическое руководство : учебное пособие / под ред. И. Г. Гордеева, С. М. Отаровой, З. З. Балкизова. — 2-е изд. , перераб. и доп. — Москва : ГЭОТАР-Медиа, </a:t>
            </a:r>
            <a:r>
              <a:rPr lang="ru-RU" sz="1200" b="1" dirty="0" smtClean="0"/>
              <a:t>2024. </a:t>
            </a:r>
            <a:r>
              <a:rPr lang="ru-RU" sz="1200" b="1" dirty="0"/>
              <a:t>— 592 с. — (Среднее профессиональное образование</a:t>
            </a:r>
            <a:r>
              <a:rPr lang="ru-RU" sz="1200" b="1" dirty="0" smtClean="0"/>
              <a:t>).</a:t>
            </a:r>
          </a:p>
          <a:p>
            <a:pPr algn="just"/>
            <a:endParaRPr lang="ru-RU" sz="1200" dirty="0"/>
          </a:p>
          <a:p>
            <a:pPr algn="just"/>
            <a:r>
              <a:rPr lang="ru-RU" sz="1200" dirty="0"/>
              <a:t>Издание богато иллюстрировано цветными фотографиями и рисунками, что способствует большей наглядности изучаемого предмета. В конце каждого раздела даны контрольные вопросы и задачи, схожие с вопросами итоговой аттестации студентов медицинских вузов, колледжей и училищ.</a:t>
            </a:r>
            <a:br>
              <a:rPr lang="ru-RU" sz="1200" dirty="0"/>
            </a:br>
            <a:endParaRPr lang="ru-RU" sz="12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2304255"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7" y="4108361"/>
            <a:ext cx="6613669" cy="1938992"/>
          </a:xfrm>
          <a:prstGeom prst="rect">
            <a:avLst/>
          </a:prstGeom>
        </p:spPr>
        <p:txBody>
          <a:bodyPr wrap="square">
            <a:spAutoFit/>
          </a:bodyPr>
          <a:lstStyle/>
          <a:p>
            <a:pPr algn="just"/>
            <a:r>
              <a:rPr lang="ru-RU" sz="1200" b="1" dirty="0"/>
              <a:t>Двойников С. И.</a:t>
            </a:r>
            <a:r>
              <a:rPr lang="ru-RU" sz="1200" dirty="0"/>
              <a:t> </a:t>
            </a:r>
            <a:r>
              <a:rPr lang="ru-RU" sz="1200" b="1" dirty="0"/>
              <a:t>Проведение профилактических мероприятий : учебное пособие / С. И. Двойников, Ю. А. Тарасова, И. А. Фомушкина, Э. О. Костюкова ; под ред. С. И. Двойникова. — 2-е изд. , перераб. и доп. — Москва : ГЭОТАР-Медиа, 2023. — </a:t>
            </a:r>
            <a:r>
              <a:rPr lang="ru-RU" sz="1200" b="1" dirty="0" smtClean="0"/>
              <a:t>520 </a:t>
            </a:r>
            <a:r>
              <a:rPr lang="ru-RU" sz="1200" b="1" dirty="0"/>
              <a:t>с</a:t>
            </a:r>
            <a:r>
              <a:rPr lang="ru-RU" sz="1200" b="1" dirty="0" smtClean="0"/>
              <a:t>. </a:t>
            </a:r>
            <a:r>
              <a:rPr lang="ru-RU" sz="1200" b="1" dirty="0"/>
              <a:t>— (Среднее профессиональное образование</a:t>
            </a:r>
            <a:r>
              <a:rPr lang="ru-RU" sz="1200" b="1" dirty="0" smtClean="0"/>
              <a:t>).</a:t>
            </a:r>
          </a:p>
          <a:p>
            <a:pPr algn="just"/>
            <a:endParaRPr lang="ru-RU" sz="1200" b="1" dirty="0" smtClean="0"/>
          </a:p>
          <a:p>
            <a:pPr algn="just"/>
            <a:r>
              <a:rPr lang="ru-RU" sz="1200" dirty="0" smtClean="0"/>
              <a:t>Авторы </a:t>
            </a:r>
            <a:r>
              <a:rPr lang="ru-RU" sz="1200" dirty="0"/>
              <a:t>изучили программные документы развития профилактической медицины, обобщили научный опыт ведущих специалистов в области профилактической медицины, практический опыт специалистов центров здоровья и отделений профилактики, собственный опыт работы в практическом здравоохранении и над созданием ФГОС СПО.</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73" y="3645024"/>
            <a:ext cx="230425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501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361" t="5462" r="9063" b="6605"/>
          <a:stretch/>
        </p:blipFill>
        <p:spPr bwMode="auto">
          <a:xfrm>
            <a:off x="99567" y="116632"/>
            <a:ext cx="227639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1076" y="721217"/>
            <a:ext cx="6691768" cy="1938992"/>
          </a:xfrm>
          <a:prstGeom prst="rect">
            <a:avLst/>
          </a:prstGeom>
        </p:spPr>
        <p:txBody>
          <a:bodyPr wrap="square">
            <a:spAutoFit/>
          </a:bodyPr>
          <a:lstStyle/>
          <a:p>
            <a:pPr algn="just"/>
            <a:r>
              <a:rPr lang="ru-RU" sz="1200" b="1" dirty="0"/>
              <a:t>Шкатова Е. Ю.</a:t>
            </a:r>
            <a:r>
              <a:rPr lang="ru-RU" sz="1200" dirty="0"/>
              <a:t>  </a:t>
            </a:r>
            <a:r>
              <a:rPr lang="ru-RU" sz="1200" b="1" dirty="0"/>
              <a:t>Безопасная среда для пациента и персонала : учебное пособие для СПО / Е. Ю. Шкатова, Н. В. Хетагури, О. А. Морозкова. — Москва : Издательство Юрайт, </a:t>
            </a:r>
            <a:r>
              <a:rPr lang="ru-RU" sz="1200" b="1" dirty="0" smtClean="0"/>
              <a:t>2024. </a:t>
            </a:r>
            <a:r>
              <a:rPr lang="ru-RU" sz="1200" b="1" dirty="0"/>
              <a:t>— 149 с. — (Профессиональное образование). </a:t>
            </a:r>
            <a:endParaRPr lang="ru-RU" sz="1200" b="1" dirty="0" smtClean="0"/>
          </a:p>
          <a:p>
            <a:pPr algn="just"/>
            <a:endParaRPr lang="ru-RU" sz="1200" b="1" dirty="0"/>
          </a:p>
          <a:p>
            <a:pPr algn="just"/>
            <a:r>
              <a:rPr lang="ru-RU" sz="1200" dirty="0"/>
              <a:t>В учебном пособии представлены вопросы эпидемиологии внутрибольничных инфекций и принципы инфекционного контроля, используемые в медицинских организациях, раскрыты меры индивидуальной защиты медицинских работников; дан алгоритм мытья рук, проведения текущей и заключительной уборки; приведены методы, режимы, средства дезинфекции и стерилизации изделий медицинского назначения.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65" y="3627112"/>
            <a:ext cx="224059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08349" y="3928056"/>
            <a:ext cx="6614495" cy="2123658"/>
          </a:xfrm>
          <a:prstGeom prst="rect">
            <a:avLst/>
          </a:prstGeom>
        </p:spPr>
        <p:txBody>
          <a:bodyPr wrap="square">
            <a:spAutoFit/>
          </a:bodyPr>
          <a:lstStyle/>
          <a:p>
            <a:pPr algn="just"/>
            <a:r>
              <a:rPr lang="ru-RU" sz="1200" b="1" dirty="0"/>
              <a:t>Обуховец Т. П. Сестринское дело и сестринский уход. : учебное пособие / Т. П. Обуховец. — Москва : КноРус, </a:t>
            </a:r>
            <a:r>
              <a:rPr lang="ru-RU" sz="1200" b="1" dirty="0" smtClean="0"/>
              <a:t>2024. </a:t>
            </a:r>
            <a:r>
              <a:rPr lang="ru-RU" sz="1200" b="1" dirty="0"/>
              <a:t>— 680 с. — URL: https://www.book.ru. — (Среднее профессиональное образование</a:t>
            </a:r>
            <a:r>
              <a:rPr lang="ru-RU" sz="1200" b="1" dirty="0" smtClean="0"/>
              <a:t>).</a:t>
            </a:r>
          </a:p>
          <a:p>
            <a:pPr algn="just"/>
            <a:endParaRPr lang="ru-RU" sz="1200" dirty="0"/>
          </a:p>
          <a:p>
            <a:pPr algn="just"/>
            <a:r>
              <a:rPr lang="ru-RU" sz="1200" dirty="0"/>
              <a:t>Охватывает все темы учебного курса, освоение которых позволит приобрести необходимые знания и умения для овладения профессиями медицинской сестры, фельдшера, акушера, а также оказания квалифицированных медицинских услуг. Помимо учебного материала пособие содержит рекомендации для успешной и эффективной работы средних медицинских работников лечебно-профилактических учреждений и подробные описания алгоритмов сестринских манипуляций.</a:t>
            </a:r>
          </a:p>
        </p:txBody>
      </p:sp>
    </p:spTree>
    <p:extLst>
      <p:ext uri="{BB962C8B-B14F-4D97-AF65-F5344CB8AC3E}">
        <p14:creationId xmlns:p14="http://schemas.microsoft.com/office/powerpoint/2010/main" val="925399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702" t="4065" r="9887" b="5967"/>
          <a:stretch/>
        </p:blipFill>
        <p:spPr bwMode="auto">
          <a:xfrm>
            <a:off x="80283" y="-419"/>
            <a:ext cx="2259469" cy="342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95470" y="927279"/>
            <a:ext cx="6616476" cy="1384995"/>
          </a:xfrm>
          <a:prstGeom prst="rect">
            <a:avLst/>
          </a:prstGeom>
        </p:spPr>
        <p:txBody>
          <a:bodyPr wrap="square">
            <a:spAutoFit/>
          </a:bodyPr>
          <a:lstStyle/>
          <a:p>
            <a:pPr algn="just"/>
            <a:r>
              <a:rPr lang="ru-RU" sz="1200" b="1" dirty="0"/>
              <a:t>Сметанин В. Н.</a:t>
            </a:r>
            <a:r>
              <a:rPr lang="ru-RU" sz="1200" dirty="0"/>
              <a:t>  </a:t>
            </a:r>
            <a:r>
              <a:rPr lang="ru-RU" sz="1200" b="1" dirty="0"/>
              <a:t>Основы дезинфектологии : учебное пособие для СПО / В. Н. Сметанин, Т. Д. Здольник. — 2-е изд., перераб. и доп. — Москва : Издательство Юрайт, </a:t>
            </a:r>
            <a:r>
              <a:rPr lang="ru-RU" sz="1200" b="1" dirty="0" smtClean="0"/>
              <a:t>2024. </a:t>
            </a:r>
            <a:r>
              <a:rPr lang="ru-RU" sz="1200" b="1" dirty="0"/>
              <a:t>— 251 с. — (Профессиональное образование). </a:t>
            </a:r>
            <a:endParaRPr lang="ru-RU" sz="1200" b="1" dirty="0" smtClean="0"/>
          </a:p>
          <a:p>
            <a:pPr algn="just"/>
            <a:endParaRPr lang="ru-RU" sz="1200" b="1" dirty="0"/>
          </a:p>
          <a:p>
            <a:pPr algn="just"/>
            <a:r>
              <a:rPr lang="ru-RU" sz="1200" dirty="0"/>
              <a:t>В курсе изложены вопросы организации, методы, способы, средства медицинской дезинфекции, дезинсекции, дератизации, стерилизации. Рассмотрены основные направления контроля их качества.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05" y="3573016"/>
            <a:ext cx="2246265" cy="314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08349" y="4275786"/>
            <a:ext cx="6603598" cy="1569660"/>
          </a:xfrm>
          <a:prstGeom prst="rect">
            <a:avLst/>
          </a:prstGeom>
        </p:spPr>
        <p:txBody>
          <a:bodyPr wrap="square">
            <a:spAutoFit/>
          </a:bodyPr>
          <a:lstStyle/>
          <a:p>
            <a:pPr algn="just"/>
            <a:r>
              <a:rPr lang="ru-RU" sz="1200" b="1" dirty="0"/>
              <a:t>Кулигин А. В.</a:t>
            </a:r>
            <a:r>
              <a:rPr lang="ru-RU" sz="1200" dirty="0"/>
              <a:t> </a:t>
            </a:r>
            <a:r>
              <a:rPr lang="ru-RU" sz="1200" b="1" dirty="0"/>
              <a:t>Основы первой помощи и ухода за больными : учебное пособие / А. В. Кулигин, Е. П. Матвеева, Д. И. Нестерова, А. П. Ададимова. — Москва : КноРус, </a:t>
            </a:r>
            <a:r>
              <a:rPr lang="ru-RU" sz="1200" b="1" dirty="0" smtClean="0"/>
              <a:t>2024. </a:t>
            </a:r>
            <a:r>
              <a:rPr lang="ru-RU" sz="1200" b="1" dirty="0"/>
              <a:t>— 296 с. — (Среднее профессиональное образование). </a:t>
            </a:r>
            <a:endParaRPr lang="ru-RU" sz="1200" b="1" dirty="0" smtClean="0"/>
          </a:p>
          <a:p>
            <a:pPr algn="just"/>
            <a:endParaRPr lang="ru-RU" sz="1200" dirty="0"/>
          </a:p>
          <a:p>
            <a:pPr algn="just"/>
            <a:r>
              <a:rPr lang="ru-RU" sz="1200" dirty="0"/>
              <a:t>Освещены проблемы оказания первой помощи и основ ухода за больными. Подробно излагаются и иллюстрируются мероприятия по оказанию первой помощи при кровотечениях, ранениях, переломах, повреждениях внутренних органов, ожогах, отморожениях, поражении электрическим током и </a:t>
            </a:r>
            <a:r>
              <a:rPr lang="ru-RU" sz="1200" dirty="0" smtClean="0"/>
              <a:t>т.д</a:t>
            </a:r>
            <a:r>
              <a:rPr lang="ru-RU" sz="1200" dirty="0"/>
              <a:t>.</a:t>
            </a:r>
          </a:p>
        </p:txBody>
      </p:sp>
    </p:spTree>
    <p:extLst>
      <p:ext uri="{BB962C8B-B14F-4D97-AF65-F5344CB8AC3E}">
        <p14:creationId xmlns:p14="http://schemas.microsoft.com/office/powerpoint/2010/main" val="4071385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Основы сестринского дел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12" y="116632"/>
            <a:ext cx="2313048"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72744" y="862885"/>
            <a:ext cx="6491744" cy="1372116"/>
          </a:xfrm>
          <a:prstGeom prst="rect">
            <a:avLst/>
          </a:prstGeom>
        </p:spPr>
        <p:txBody>
          <a:bodyPr wrap="square">
            <a:spAutoFit/>
          </a:bodyPr>
          <a:lstStyle/>
          <a:p>
            <a:pPr algn="just"/>
            <a:r>
              <a:rPr lang="ru-RU" sz="1200" b="1" dirty="0"/>
              <a:t>Усольцева Е. Г. Основы сестринского дела : учебное пособие / Е. Г. Усольцева. — Москва : КноРус, 2022. — 265 с. — (Среднее профессиональное образование). </a:t>
            </a:r>
            <a:endParaRPr lang="ru-RU" sz="1200" b="1" dirty="0" smtClean="0"/>
          </a:p>
          <a:p>
            <a:pPr algn="just"/>
            <a:endParaRPr lang="ru-RU" sz="1200" dirty="0"/>
          </a:p>
          <a:p>
            <a:pPr algn="just"/>
            <a:r>
              <a:rPr lang="ru-RU" sz="1200" dirty="0"/>
              <a:t>Раскрывает наиболее важные проблемы деятельности медицинской сестры, такие как инфекционный контроль, безопасность больничной среды, уход за пациентами при различных состояниях.</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12" y="3460352"/>
            <a:ext cx="2313048" cy="324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08349" y="4069723"/>
            <a:ext cx="6556139" cy="1754326"/>
          </a:xfrm>
          <a:prstGeom prst="rect">
            <a:avLst/>
          </a:prstGeom>
        </p:spPr>
        <p:txBody>
          <a:bodyPr wrap="square">
            <a:spAutoFit/>
          </a:bodyPr>
          <a:lstStyle/>
          <a:p>
            <a:pPr algn="just"/>
            <a:r>
              <a:rPr lang="ru-RU" sz="1200" b="1" dirty="0"/>
              <a:t>Борисова С. Ю.</a:t>
            </a:r>
            <a:r>
              <a:rPr lang="ru-RU" sz="1200" dirty="0"/>
              <a:t> </a:t>
            </a:r>
            <a:r>
              <a:rPr lang="ru-RU" sz="1200" b="1" dirty="0"/>
              <a:t>Роль фельдшера в профилактике инфекций, передающихся при оказании медицинской помощи : учебное пособие для СПО / С. Ю. Борисова. — 3-е изд., стер. — Санкт-Петербург : Лань, 2021. — 56 с</a:t>
            </a:r>
            <a:r>
              <a:rPr lang="ru-RU" sz="1200" b="1" dirty="0" smtClean="0"/>
              <a:t>. </a:t>
            </a:r>
            <a:r>
              <a:rPr lang="ru-RU" sz="1200" b="1" dirty="0"/>
              <a:t>— (Среднее профессиональное образование</a:t>
            </a:r>
            <a:r>
              <a:rPr lang="ru-RU" sz="1200" b="1" dirty="0" smtClean="0"/>
              <a:t>).</a:t>
            </a:r>
          </a:p>
          <a:p>
            <a:pPr algn="just"/>
            <a:endParaRPr lang="ru-RU" sz="1200" b="1" dirty="0"/>
          </a:p>
          <a:p>
            <a:pPr algn="just"/>
            <a:r>
              <a:rPr lang="ru-RU" sz="1200" dirty="0"/>
              <a:t>Пособие в краткой форме включает себя информацию о современных методах дезинфекции, асептике и антисептике, а также данные по утилизации медицинских отходов для предотвращения распространения инфекционных заболеваний. </a:t>
            </a:r>
            <a:r>
              <a:rPr lang="ru-RU" sz="1200" dirty="0" smtClean="0"/>
              <a:t> </a:t>
            </a:r>
            <a:endParaRPr lang="ru-RU" sz="1200" dirty="0"/>
          </a:p>
        </p:txBody>
      </p:sp>
    </p:spTree>
    <p:extLst>
      <p:ext uri="{BB962C8B-B14F-4D97-AF65-F5344CB8AC3E}">
        <p14:creationId xmlns:p14="http://schemas.microsoft.com/office/powerpoint/2010/main" val="1813140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9864" y="231820"/>
            <a:ext cx="6576631" cy="2926716"/>
          </a:xfrm>
          <a:prstGeom prst="rect">
            <a:avLst/>
          </a:prstGeom>
        </p:spPr>
        <p:txBody>
          <a:bodyPr wrap="square">
            <a:spAutoFit/>
          </a:bodyPr>
          <a:lstStyle/>
          <a:p>
            <a:pPr algn="just" fontAlgn="base"/>
            <a:r>
              <a:rPr lang="ru-RU" sz="1200" b="1" dirty="0"/>
              <a:t>Младшая медицинская сестра по уходу за больными : учебник / С. И. Двойников, С. Р. Бабаян, Ю. А. Тарасова [и др.] ; под ред. С. И. Двойникова, С. Р. Бабаяна. — Москва : ГЭОТАР-Медиа, 2023. — 512 с. — (Среднее профессиональное образование</a:t>
            </a:r>
            <a:r>
              <a:rPr lang="ru-RU" sz="1200" b="1" dirty="0" smtClean="0"/>
              <a:t>).</a:t>
            </a:r>
          </a:p>
          <a:p>
            <a:pPr algn="just" fontAlgn="base"/>
            <a:endParaRPr lang="ru-RU" sz="1200" dirty="0" smtClean="0"/>
          </a:p>
          <a:p>
            <a:pPr algn="just" fontAlgn="base"/>
            <a:r>
              <a:rPr lang="ru-RU" sz="1200" dirty="0" smtClean="0"/>
              <a:t>Содержание </a:t>
            </a:r>
            <a:r>
              <a:rPr lang="ru-RU" sz="1200" dirty="0"/>
              <a:t>учебника соответствует требованиям профессионального стандарта «Младший медицинский персонал», утвержденного приказом Минтруда и соцзащиты России от 12.01.2016 № 2н, а также программы профессионального обучения «Младшая медицинская сестра по уходу за больными», разработанной в соответствии с профессиональным стандартом и порядками оказания медицинской помощи.</a:t>
            </a:r>
          </a:p>
          <a:p>
            <a:pPr algn="just" fontAlgn="base"/>
            <a:r>
              <a:rPr lang="ru-RU" sz="1200" dirty="0"/>
              <a:t>Учебник может быть рекомендован в качестве основной учебной литературы при профессиональном обучении младших медицинских сестер по уходу за больными, отдельные разделы учебника могут быть использованы при профессиональном обучении санитаров.</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233948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9" y="3415907"/>
            <a:ext cx="6552727" cy="3416320"/>
          </a:xfrm>
          <a:prstGeom prst="rect">
            <a:avLst/>
          </a:prstGeom>
        </p:spPr>
        <p:txBody>
          <a:bodyPr wrap="square">
            <a:spAutoFit/>
          </a:bodyPr>
          <a:lstStyle/>
          <a:p>
            <a:pPr algn="just"/>
            <a:r>
              <a:rPr lang="ru-RU" sz="1200" b="1" dirty="0"/>
              <a:t>Лычев В. Г. Сестринский уход в терапии. Участие в лечебно-диагностическом процессе : учебник / В. Г. Лычев, В. К. Карманов. — Москва : ГЭОТАР-Медиа, 2022. — 544 с. — (Среднее профессиональное образование</a:t>
            </a:r>
            <a:r>
              <a:rPr lang="ru-RU" sz="1200" b="1" dirty="0" smtClean="0"/>
              <a:t>).</a:t>
            </a:r>
          </a:p>
          <a:p>
            <a:pPr algn="just"/>
            <a:endParaRPr lang="ru-RU" sz="1200" b="1" dirty="0" smtClean="0"/>
          </a:p>
          <a:p>
            <a:pPr algn="just"/>
            <a:r>
              <a:rPr lang="ru-RU" sz="1200" dirty="0" smtClean="0"/>
              <a:t>В </a:t>
            </a:r>
            <a:r>
              <a:rPr lang="ru-RU" sz="1200" dirty="0"/>
              <a:t>учебнике изложены современные технологии сестринского ухода за больными в подразделениях поликлиники (амбулатории) и терапевтическом отделении стационара, даны определения, подробно освещены факторы риска, клиническая картина, лечение, реабилитация и профилактика наиболее распространенных заболеваний терапевтического профиля. Уход за больными рассмотрен с учетом ведущих моделей сестринского дела: добавочно-дополняющей (В. Хендерсон), дефицита самоухода (Д. Орэм), "Здоровье через развитие" (М. Аллен), партнерской практики. Отражены новейшие данные по оказанию доврачебной помощи пациентам с неотложными состояниями и заболеваниями, современные подходы к лечебному питанию, даны прописи основных лекарственных препаратов. Текущий контроль усвоения материала представлен решением тестовых заданий и проблемно-ситуационных задач с эталонами решений по всем приведенным нозологическим формам заболеваний.</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17" y="3509619"/>
            <a:ext cx="2310169" cy="308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017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46986" y="550714"/>
            <a:ext cx="6585950" cy="2123658"/>
          </a:xfrm>
          <a:prstGeom prst="rect">
            <a:avLst/>
          </a:prstGeom>
        </p:spPr>
        <p:txBody>
          <a:bodyPr wrap="square">
            <a:spAutoFit/>
          </a:bodyPr>
          <a:lstStyle/>
          <a:p>
            <a:pPr algn="just"/>
            <a:r>
              <a:rPr lang="ru-RU" sz="1200" b="1" dirty="0"/>
              <a:t>Шарочева М. А.</a:t>
            </a:r>
            <a:r>
              <a:rPr lang="ru-RU" sz="1200" dirty="0"/>
              <a:t> Технологии выполнения простых медицинских услуг. Манипуляции сестринского ухода   / Шарочева М. А. , Тихомирова В. А. — Москва : ГЭОТАР-Медиа, 2020. — 368 с. — (Среднее профессиональное образование). </a:t>
            </a:r>
            <a:endParaRPr lang="ru-RU" sz="1200" dirty="0" smtClean="0"/>
          </a:p>
          <a:p>
            <a:pPr algn="just"/>
            <a:endParaRPr lang="ru-RU" sz="1200" dirty="0"/>
          </a:p>
          <a:p>
            <a:pPr algn="just"/>
            <a:r>
              <a:rPr lang="ru-RU" sz="1200" dirty="0"/>
              <a:t>Учебное пособие предназначено для отработки практических навыков у среднего и младшего медицинского персонала. На сегодняшний день изданы стандарты сестринских технологий и профессиональные стандарты "Младший медицинский персонал", но нет учебного пособия для проведения практических занятий в соответствии с нормативными документами. Новизна данного пособия заключается в том, что с его помощью студенты и слушатели более адаптированно будут изучать технологии сестринского дела.</a:t>
            </a:r>
          </a:p>
        </p:txBody>
      </p:sp>
      <p:sp>
        <p:nvSpPr>
          <p:cNvPr id="3" name="AutoShape 2" descr="Технологии выполнения простых медицинских услуг. Манипуляции сестринского ухода | Тихомирова Виктория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4" name="AutoShape 4" descr="Технологии выполнения простых медицинских услуг. Манипуляции сестринского ухода | Тихомирова Виктория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5" name="AutoShape 6" descr="Технологии выполнения простых медицинских услуг. Манипуляции сестринского ухода | Тихомирова Виктория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5128" name="Picture 8" descr="Шарочева, Тихомирова - Технологии выполнения простых медицинских услуг обложка книг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67" y="190674"/>
            <a:ext cx="2306219" cy="30223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76" y="3573016"/>
            <a:ext cx="228070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446986" y="3863661"/>
            <a:ext cx="6589508" cy="2123658"/>
          </a:xfrm>
          <a:prstGeom prst="rect">
            <a:avLst/>
          </a:prstGeom>
        </p:spPr>
        <p:txBody>
          <a:bodyPr wrap="square">
            <a:spAutoFit/>
          </a:bodyPr>
          <a:lstStyle/>
          <a:p>
            <a:pPr algn="just"/>
            <a:r>
              <a:rPr lang="ru-RU" sz="1200" b="1" dirty="0"/>
              <a:t>Пономарева Л. А. Безопасная больничная среда для пациентов и медицинского персонала : учебное пособие для СПО / Л. А. Пономарева, О. А. Оглоблина, М. А. Пятаева. — </a:t>
            </a:r>
            <a:r>
              <a:rPr lang="ru-RU" sz="1200" b="1" dirty="0" smtClean="0"/>
              <a:t>6-е </a:t>
            </a:r>
            <a:r>
              <a:rPr lang="ru-RU" sz="1200" b="1" dirty="0"/>
              <a:t>изд., стер. — Санкт-Петербург : Лань, </a:t>
            </a:r>
            <a:r>
              <a:rPr lang="ru-RU" sz="1200" b="1" dirty="0" smtClean="0"/>
              <a:t>2024. </a:t>
            </a:r>
            <a:r>
              <a:rPr lang="ru-RU" sz="1200" b="1" dirty="0"/>
              <a:t>— 132 с. — (Среднее профессиональное образование). </a:t>
            </a:r>
            <a:endParaRPr lang="ru-RU" sz="1200" b="1" dirty="0" smtClean="0"/>
          </a:p>
          <a:p>
            <a:pPr algn="just"/>
            <a:endParaRPr lang="ru-RU" sz="1200" dirty="0"/>
          </a:p>
          <a:p>
            <a:pPr algn="just"/>
            <a:r>
              <a:rPr lang="ru-RU" sz="1200" dirty="0"/>
              <a:t>Учебное пособие является составной частью учебно-методического комплекса профессионального модуля «Выполнение работ по должности служащего “Младшая медицинская сестра по уходу за больными” в рамках изучения междисциплинарного курса «Организация безопасной больничной среды”». Пособие включает теоретический материал, а также задания для самостоятельной работы.</a:t>
            </a:r>
          </a:p>
        </p:txBody>
      </p:sp>
    </p:spTree>
    <p:extLst>
      <p:ext uri="{BB962C8B-B14F-4D97-AF65-F5344CB8AC3E}">
        <p14:creationId xmlns:p14="http://schemas.microsoft.com/office/powerpoint/2010/main" val="2401059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2592" y="206062"/>
            <a:ext cx="6653904" cy="2862322"/>
          </a:xfrm>
          <a:prstGeom prst="rect">
            <a:avLst/>
          </a:prstGeom>
        </p:spPr>
        <p:txBody>
          <a:bodyPr wrap="square">
            <a:spAutoFit/>
          </a:bodyPr>
          <a:lstStyle/>
          <a:p>
            <a:pPr algn="just"/>
            <a:r>
              <a:rPr lang="ru-RU" sz="1200" b="1" dirty="0"/>
              <a:t>Общий уход за больными</a:t>
            </a:r>
            <a:r>
              <a:rPr lang="ru-RU" sz="1200" dirty="0"/>
              <a:t> </a:t>
            </a:r>
            <a:r>
              <a:rPr lang="ru-RU" sz="1200" b="1" dirty="0"/>
              <a:t>: учебное пособие для среднего профессионального образования / Г. И. Чуваков [и др.] ; под редакцией Г. И. Чувакова. — 3-е изд., перераб. и доп. — Москва : Издательство Юрайт, </a:t>
            </a:r>
            <a:r>
              <a:rPr lang="ru-RU" sz="1200" b="1" dirty="0" smtClean="0"/>
              <a:t>2024.</a:t>
            </a:r>
            <a:r>
              <a:rPr lang="ru-RU" sz="1200" b="1" dirty="0"/>
              <a:t> — 158 с. — (Профессиональное образование).  </a:t>
            </a:r>
            <a:endParaRPr lang="ru-RU" sz="1200" b="1" dirty="0" smtClean="0"/>
          </a:p>
          <a:p>
            <a:pPr algn="just"/>
            <a:endParaRPr lang="ru-RU" sz="1200" dirty="0"/>
          </a:p>
          <a:p>
            <a:pPr algn="just"/>
            <a:r>
              <a:rPr lang="ru-RU" sz="1200" dirty="0"/>
              <a:t>В издании представлен материал, рассчитанный на аудиторную и самостоятельную работу студентов медицинских училищ и колледжей и, возможно, медицинских институтов (академий и университетов) по дисциплине «Общий уход за больными». В учебном издании описаны методики наблюдения медицинской сестрой за внешним видом и состоянием пациента, его личной гигиеной; питанием и кормлением; рассмотрена помощь при основных клинических симптомах — кашле, одышке, рвоте, запорах и др. Значительное внимание уделено описанию ухода за лежачим больным. Рассмотрены причины некоторых острых состояний, требующих неотложной помощи, и роль медсестры в оказании таковой.</a:t>
            </a:r>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66" t="5828" r="9368" b="6239"/>
          <a:stretch/>
        </p:blipFill>
        <p:spPr bwMode="auto">
          <a:xfrm>
            <a:off x="9375" y="110894"/>
            <a:ext cx="2304256" cy="324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475" t="4178" r="9355" b="5894"/>
          <a:stretch/>
        </p:blipFill>
        <p:spPr bwMode="auto">
          <a:xfrm>
            <a:off x="94426" y="3437130"/>
            <a:ext cx="2247162" cy="342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82592" y="3850782"/>
            <a:ext cx="6653904" cy="2492990"/>
          </a:xfrm>
          <a:prstGeom prst="rect">
            <a:avLst/>
          </a:prstGeom>
        </p:spPr>
        <p:txBody>
          <a:bodyPr wrap="square">
            <a:spAutoFit/>
          </a:bodyPr>
          <a:lstStyle/>
          <a:p>
            <a:pPr algn="just"/>
            <a:r>
              <a:rPr lang="ru-RU" sz="1200" b="1" dirty="0"/>
              <a:t>Основы сестринского дела</a:t>
            </a:r>
            <a:r>
              <a:rPr lang="ru-RU" sz="1200" dirty="0"/>
              <a:t> : </a:t>
            </a:r>
            <a:r>
              <a:rPr lang="ru-RU" sz="1200" b="1" dirty="0"/>
              <a:t>учебник и практикум для СПО / Г. И. Чуваков [и др.] ; под редакцией Г. И. Чувакова. — 3-е изд., перераб. и доп. — Москва : Издательство Юрайт, </a:t>
            </a:r>
            <a:r>
              <a:rPr lang="ru-RU" sz="1200" b="1" dirty="0" smtClean="0"/>
              <a:t>2024. </a:t>
            </a:r>
            <a:r>
              <a:rPr lang="ru-RU" sz="1200" b="1" dirty="0"/>
              <a:t>— 517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перечень навыков и умений, которыми должна владеть медицинская сестра, приведены справочный материал, задания и ситуационные задачи.</a:t>
            </a:r>
          </a:p>
        </p:txBody>
      </p:sp>
    </p:spTree>
    <p:extLst>
      <p:ext uri="{BB962C8B-B14F-4D97-AF65-F5344CB8AC3E}">
        <p14:creationId xmlns:p14="http://schemas.microsoft.com/office/powerpoint/2010/main" val="185848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3792" y="2331076"/>
            <a:ext cx="7978648" cy="1077218"/>
          </a:xfrm>
          <a:prstGeom prst="rect">
            <a:avLst/>
          </a:prstGeom>
        </p:spPr>
        <p:txBody>
          <a:bodyPr wrap="square">
            <a:spAutoFit/>
          </a:bodyPr>
          <a:lstStyle/>
          <a:p>
            <a:pPr algn="ctr"/>
            <a:r>
              <a:rPr lang="ru-RU" sz="3200" b="1" dirty="0"/>
              <a:t>ОП.02 </a:t>
            </a:r>
            <a:endParaRPr lang="ru-RU" sz="3200" b="1" dirty="0" smtClean="0"/>
          </a:p>
          <a:p>
            <a:pPr algn="ctr"/>
            <a:r>
              <a:rPr lang="ru-RU" sz="3200" b="1" dirty="0" smtClean="0"/>
              <a:t>ОСНОВЫ </a:t>
            </a:r>
            <a:r>
              <a:rPr lang="ru-RU" sz="3200" b="1" dirty="0"/>
              <a:t>ПАТОЛОГИИ</a:t>
            </a:r>
            <a:endParaRPr lang="ru-RU" sz="3200" dirty="0"/>
          </a:p>
        </p:txBody>
      </p:sp>
    </p:spTree>
    <p:extLst>
      <p:ext uri="{BB962C8B-B14F-4D97-AF65-F5344CB8AC3E}">
        <p14:creationId xmlns:p14="http://schemas.microsoft.com/office/powerpoint/2010/main" val="19451010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5736" y="116632"/>
            <a:ext cx="6840760" cy="2492990"/>
          </a:xfrm>
          <a:prstGeom prst="rect">
            <a:avLst/>
          </a:prstGeom>
        </p:spPr>
        <p:txBody>
          <a:bodyPr wrap="square">
            <a:spAutoFit/>
          </a:bodyPr>
          <a:lstStyle/>
          <a:p>
            <a:pPr algn="just"/>
            <a:r>
              <a:rPr lang="ru-RU" sz="1200" b="1" dirty="0"/>
              <a:t>Доврачебная помощь при неотложных состояниях</a:t>
            </a:r>
            <a:r>
              <a:rPr lang="ru-RU" sz="1200" dirty="0"/>
              <a:t> : </a:t>
            </a:r>
            <a:r>
              <a:rPr lang="ru-RU" sz="1200" b="1" dirty="0"/>
              <a:t>учебник и практикум для СПО / Г. И. Чуваков [и др.] ; под редакцией Г. И. Чувакова. — 3-е изд., перераб. и доп. — Москва : Издательство Юрайт, 2023. — 157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a:t>
            </a:r>
            <a:r>
              <a:rPr lang="ru-RU" sz="1200" dirty="0" smtClean="0"/>
              <a:t>перечень </a:t>
            </a:r>
            <a:r>
              <a:rPr lang="ru-RU" sz="1200" dirty="0"/>
              <a:t>навыков и умений, которыми должна владеть медицинская сестра, приведены справочный материал, тестовые задания и стуационные задачи.</a:t>
            </a:r>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02" t="5190" r="7883" b="6558"/>
          <a:stretch/>
        </p:blipFill>
        <p:spPr bwMode="auto">
          <a:xfrm>
            <a:off x="107504" y="128713"/>
            <a:ext cx="2088232" cy="322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58" y="3463880"/>
            <a:ext cx="2095577" cy="320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3463880"/>
            <a:ext cx="6750496" cy="2862322"/>
          </a:xfrm>
          <a:prstGeom prst="rect">
            <a:avLst/>
          </a:prstGeom>
        </p:spPr>
        <p:txBody>
          <a:bodyPr wrap="square">
            <a:spAutoFit/>
          </a:bodyPr>
          <a:lstStyle/>
          <a:p>
            <a:pPr algn="just"/>
            <a:r>
              <a:rPr lang="ru-RU" sz="1200" b="1" dirty="0"/>
              <a:t>Лычев В. Г.</a:t>
            </a:r>
            <a:r>
              <a:rPr lang="ru-RU" sz="1200" dirty="0"/>
              <a:t> </a:t>
            </a:r>
            <a:r>
              <a:rPr lang="ru-RU" sz="1200" b="1" dirty="0"/>
              <a:t>Тактика медицинской сестры при неотложных заболеваниях и состояниях : учебное пособие / В. Г. Лычев, В. М. Савельев, В. К. Карманов. — 3-е изд., испр. и доп. — Москва : ИНФРА-М, 2023. — 318 с. — (Среднее профессиональное образование). </a:t>
            </a:r>
            <a:endParaRPr lang="ru-RU" sz="1200" b="1" dirty="0" smtClean="0"/>
          </a:p>
          <a:p>
            <a:pPr algn="just"/>
            <a:endParaRPr lang="ru-RU" sz="1200" dirty="0"/>
          </a:p>
          <a:p>
            <a:pPr algn="just"/>
            <a:r>
              <a:rPr lang="ru-RU" sz="1200" dirty="0"/>
              <a:t>В пособии представлены современные технологии оказания неотложной помощи медицинской сестрой/медицинским братом при наиболее часто встречающихся заболеваниях и состояниях в терапии, хирургии, неврологии, оториноларингологии, офтальмологии, урологии, гинекологии, эндокринологии, острых аллергозах, при воздействии факторов внешней среды. Изложены современные подходы к проведению базовой сердечно-легочной реанимации, алгоритмы оказания доврачебной помощи и выполнения врачебных назначений. Приведены тестовые задания, проблемно-ситуационные задачи с эталонами решений, список лекарственных препаратов, перечень необходимого оборудования и оснащения при оказании неотложной помощи. </a:t>
            </a:r>
          </a:p>
        </p:txBody>
      </p:sp>
    </p:spTree>
    <p:extLst>
      <p:ext uri="{BB962C8B-B14F-4D97-AF65-F5344CB8AC3E}">
        <p14:creationId xmlns:p14="http://schemas.microsoft.com/office/powerpoint/2010/main" val="2034383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04256"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8349" y="734096"/>
            <a:ext cx="6628146" cy="1754326"/>
          </a:xfrm>
          <a:prstGeom prst="rect">
            <a:avLst/>
          </a:prstGeom>
        </p:spPr>
        <p:txBody>
          <a:bodyPr wrap="square">
            <a:spAutoFit/>
          </a:bodyPr>
          <a:lstStyle/>
          <a:p>
            <a:pPr algn="just"/>
            <a:r>
              <a:rPr lang="ru-RU" sz="1200" b="1" dirty="0"/>
              <a:t>Оскретков В. И.</a:t>
            </a:r>
            <a:r>
              <a:rPr lang="ru-RU" sz="1200" dirty="0"/>
              <a:t> </a:t>
            </a:r>
            <a:r>
              <a:rPr lang="ru-RU" sz="1200" b="1" dirty="0"/>
              <a:t>Первая медицинская и доврачебная помощь : учебное пособие / В. И. Оскретков. и др. — Москва : КноРус, 2023. — 319 с</a:t>
            </a:r>
            <a:r>
              <a:rPr lang="ru-RU" sz="1200" b="1" dirty="0" smtClean="0"/>
              <a:t>.</a:t>
            </a:r>
          </a:p>
          <a:p>
            <a:pPr algn="just"/>
            <a:endParaRPr lang="ru-RU" sz="1200" dirty="0"/>
          </a:p>
          <a:p>
            <a:pPr algn="just"/>
            <a:endParaRPr lang="ru-RU" sz="1200" dirty="0" smtClean="0"/>
          </a:p>
          <a:p>
            <a:pPr algn="just"/>
            <a:r>
              <a:rPr lang="ru-RU" sz="1200" dirty="0" smtClean="0"/>
              <a:t>Изложены </a:t>
            </a:r>
            <a:r>
              <a:rPr lang="ru-RU" sz="1200" dirty="0"/>
              <a:t>принципы оказания первой медицинской и доврачебной помощи пострадавшим при чрезвычайных ситуациях и больным с неотложными состояниями в повседневной жизни, ухода за тяжелобольными. Описана техника выполнения простых медицинских манипуляций, необходимых для оказания первой доврачебной помощи.</a:t>
            </a:r>
          </a:p>
        </p:txBody>
      </p:sp>
      <p:pic>
        <p:nvPicPr>
          <p:cNvPr id="368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959" t="5536" r="8874" b="6531"/>
          <a:stretch/>
        </p:blipFill>
        <p:spPr bwMode="auto">
          <a:xfrm>
            <a:off x="128309" y="3364934"/>
            <a:ext cx="2283451" cy="34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95470" y="3979572"/>
            <a:ext cx="6569018" cy="2123658"/>
          </a:xfrm>
          <a:prstGeom prst="rect">
            <a:avLst/>
          </a:prstGeom>
        </p:spPr>
        <p:txBody>
          <a:bodyPr wrap="square">
            <a:spAutoFit/>
          </a:bodyPr>
          <a:lstStyle/>
          <a:p>
            <a:pPr algn="just"/>
            <a:r>
              <a:rPr lang="ru-RU" sz="1200" b="1" dirty="0"/>
              <a:t>Психологическая помощь</a:t>
            </a:r>
            <a:r>
              <a:rPr lang="ru-RU" sz="1200" dirty="0"/>
              <a:t> : </a:t>
            </a:r>
            <a:r>
              <a:rPr lang="ru-RU" sz="1200" b="1" dirty="0"/>
              <a:t>практическое пособие / Е. П. Кораблина, И. А. Акиндинова, А. А. Баканова, А. М. Родина ; под редакцией Е. П. Кораблиной. — 2-е изд., испр. и доп. — Москва : Издательство Юрайт, </a:t>
            </a:r>
            <a:r>
              <a:rPr lang="ru-RU" sz="1200" b="1" dirty="0" smtClean="0"/>
              <a:t>2024. </a:t>
            </a:r>
            <a:r>
              <a:rPr lang="ru-RU" sz="1200" b="1" dirty="0"/>
              <a:t>— 222 с. — (Профессиональная практика</a:t>
            </a:r>
            <a:r>
              <a:rPr lang="ru-RU" sz="1200" b="1" dirty="0" smtClean="0"/>
              <a:t>).</a:t>
            </a:r>
          </a:p>
          <a:p>
            <a:pPr algn="just"/>
            <a:endParaRPr lang="ru-RU" sz="1200" dirty="0"/>
          </a:p>
          <a:p>
            <a:pPr algn="just"/>
            <a:r>
              <a:rPr lang="ru-RU" sz="1200" dirty="0"/>
              <a:t>Практическое пособие посвящено подходам к оказанию психологической помощи. В нем рассмотрены виды и формы психологической помощи, принципы психологического консультирования, представлены специальные формы психологической помощи, а также психологическая помощь в особых случаях. Книга дополнена упражнениями к разделам, которые помогут студентам освоить материалы пособия.</a:t>
            </a:r>
          </a:p>
        </p:txBody>
      </p:sp>
    </p:spTree>
    <p:extLst>
      <p:ext uri="{BB962C8B-B14F-4D97-AF65-F5344CB8AC3E}">
        <p14:creationId xmlns:p14="http://schemas.microsoft.com/office/powerpoint/2010/main" val="2462662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76" y="116632"/>
            <a:ext cx="223694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69713" y="605307"/>
            <a:ext cx="6666782" cy="2123658"/>
          </a:xfrm>
          <a:prstGeom prst="rect">
            <a:avLst/>
          </a:prstGeom>
        </p:spPr>
        <p:txBody>
          <a:bodyPr wrap="square">
            <a:spAutoFit/>
          </a:bodyPr>
          <a:lstStyle/>
          <a:p>
            <a:pPr algn="just"/>
            <a:r>
              <a:rPr lang="ru-RU" sz="1200" b="1" dirty="0"/>
              <a:t>Малкина-Пых И. Г.</a:t>
            </a:r>
            <a:r>
              <a:rPr lang="ru-RU" sz="1200" dirty="0"/>
              <a:t> </a:t>
            </a:r>
            <a:r>
              <a:rPr lang="ru-RU" sz="1200" b="1" dirty="0"/>
              <a:t>Психологическая помощь в экстремальных ситуациях : учебник / И. Г. Малкина-Пых. — Москва : КноРус, </a:t>
            </a:r>
            <a:r>
              <a:rPr lang="ru-RU" sz="1200" b="1" dirty="0" smtClean="0"/>
              <a:t>2024. </a:t>
            </a:r>
            <a:r>
              <a:rPr lang="ru-RU" sz="1200" b="1" dirty="0"/>
              <a:t>— 417 с. </a:t>
            </a:r>
            <a:endParaRPr lang="ru-RU" sz="1200" b="1" dirty="0" smtClean="0"/>
          </a:p>
          <a:p>
            <a:pPr algn="just"/>
            <a:endParaRPr lang="ru-RU" sz="1200" dirty="0"/>
          </a:p>
          <a:p>
            <a:pPr algn="just"/>
            <a:r>
              <a:rPr lang="ru-RU" sz="1200" dirty="0"/>
              <a:t>Подробно рассмотрены вопросы психологии экстремальных/чрезвычайных ситуаций. Раскрываются как теоретические аспекты, позволяющие понять специфику этих ситуаций, их значение для человека, так и практические, прикладные аспекты: рассматриваются способы преодоления травматического стресса, формы поведения, позволяющие справиться с чрезвычайными ситуациями. Содержит подробное рассмотрение теорий и методов оказания психологической помощи людям как непосредственно во время экстремальной ситуации, так и на отдаленных этапах.</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04" y="3356992"/>
            <a:ext cx="264730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08349" y="3837904"/>
            <a:ext cx="6573131" cy="2677656"/>
          </a:xfrm>
          <a:prstGeom prst="rect">
            <a:avLst/>
          </a:prstGeom>
        </p:spPr>
        <p:txBody>
          <a:bodyPr wrap="square">
            <a:spAutoFit/>
          </a:bodyPr>
          <a:lstStyle/>
          <a:p>
            <a:pPr algn="just"/>
            <a:r>
              <a:rPr lang="ru-RU" sz="1200" b="1" dirty="0"/>
              <a:t>Доврачебная помощь при неотложных состояниях</a:t>
            </a:r>
            <a:r>
              <a:rPr lang="ru-RU" sz="1200" dirty="0"/>
              <a:t> : </a:t>
            </a:r>
            <a:r>
              <a:rPr lang="ru-RU" sz="1200" b="1" dirty="0"/>
              <a:t>учебник и практикум для СПО / Г. И. Чуваков [и др.] ; под редакцией Г. И. Чувакова. — 3-е изд., перераб. и доп. — Москва : Издательство Юрайт, </a:t>
            </a:r>
            <a:r>
              <a:rPr lang="ru-RU" sz="1200" b="1" dirty="0" smtClean="0"/>
              <a:t>2024. </a:t>
            </a:r>
            <a:r>
              <a:rPr lang="ru-RU" sz="1200" b="1" dirty="0"/>
              <a:t>— 157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a:t>
            </a:r>
            <a:r>
              <a:rPr lang="ru-RU" sz="1200" dirty="0" smtClean="0"/>
              <a:t>перечень </a:t>
            </a:r>
            <a:r>
              <a:rPr lang="ru-RU" sz="1200" dirty="0"/>
              <a:t>навыков и умений, которыми должна владеть медицинская сестра, приведены справочный материал, тестовые задания и </a:t>
            </a:r>
            <a:r>
              <a:rPr lang="ru-RU" sz="1200" dirty="0" smtClean="0"/>
              <a:t>ситуационные </a:t>
            </a:r>
            <a:r>
              <a:rPr lang="ru-RU" sz="1200" dirty="0"/>
              <a:t>задачи.</a:t>
            </a:r>
          </a:p>
        </p:txBody>
      </p:sp>
    </p:spTree>
    <p:extLst>
      <p:ext uri="{BB962C8B-B14F-4D97-AF65-F5344CB8AC3E}">
        <p14:creationId xmlns:p14="http://schemas.microsoft.com/office/powerpoint/2010/main" val="740498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5470" y="656823"/>
            <a:ext cx="6641026" cy="1754326"/>
          </a:xfrm>
          <a:prstGeom prst="rect">
            <a:avLst/>
          </a:prstGeom>
        </p:spPr>
        <p:txBody>
          <a:bodyPr wrap="square">
            <a:spAutoFit/>
          </a:bodyPr>
          <a:lstStyle/>
          <a:p>
            <a:pPr algn="just"/>
            <a:r>
              <a:rPr lang="ru-RU" sz="1200" b="1" dirty="0"/>
              <a:t>Задорожная О. В.</a:t>
            </a:r>
            <a:r>
              <a:rPr lang="ru-RU" sz="1200" dirty="0"/>
              <a:t> </a:t>
            </a:r>
            <a:r>
              <a:rPr lang="ru-RU" sz="1200" b="1" dirty="0"/>
              <a:t>Психология лечебного взаимодействия : учебно-методическое пособие / О. В. Задорожная. — Санкт-Петербург : СЗГМУ им. И</a:t>
            </a:r>
            <a:r>
              <a:rPr lang="ru-RU" sz="1200" b="1" dirty="0" smtClean="0"/>
              <a:t>. И</a:t>
            </a:r>
            <a:r>
              <a:rPr lang="ru-RU" sz="1200" b="1" dirty="0"/>
              <a:t>. Мечникова, 2022. — 48 с. </a:t>
            </a:r>
            <a:endParaRPr lang="ru-RU" sz="1200" b="1" dirty="0" smtClean="0"/>
          </a:p>
          <a:p>
            <a:pPr algn="just"/>
            <a:endParaRPr lang="ru-RU" sz="1200" dirty="0"/>
          </a:p>
          <a:p>
            <a:pPr algn="just"/>
            <a:r>
              <a:rPr lang="ru-RU" sz="1200" dirty="0"/>
              <a:t>В учебно-методическом пособии рассматривается проблема </a:t>
            </a:r>
            <a:r>
              <a:rPr lang="ru-RU" sz="1200" dirty="0" smtClean="0"/>
              <a:t>взаимодействия </a:t>
            </a:r>
            <a:r>
              <a:rPr lang="ru-RU" sz="1200" dirty="0"/>
              <a:t>врача и пациента, формирования внутренней картины болезни. Затрагиваются вопросы, связанные с психотерапевтической помощью больным соматического профиля. Представлен </a:t>
            </a:r>
            <a:r>
              <a:rPr lang="ru-RU" sz="1200" dirty="0" smtClean="0"/>
              <a:t>современный </a:t>
            </a:r>
            <a:r>
              <a:rPr lang="ru-RU" sz="1200" dirty="0"/>
              <a:t>взгляд на проблему эмоционального выгорания у врачей.</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28" y="132113"/>
            <a:ext cx="2283334" cy="315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 y="3273401"/>
            <a:ext cx="2379856" cy="37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50" y="3567448"/>
            <a:ext cx="6628146" cy="2683224"/>
          </a:xfrm>
          <a:prstGeom prst="rect">
            <a:avLst/>
          </a:prstGeom>
        </p:spPr>
        <p:txBody>
          <a:bodyPr wrap="square">
            <a:spAutoFit/>
          </a:bodyPr>
          <a:lstStyle/>
          <a:p>
            <a:pPr algn="just"/>
            <a:r>
              <a:rPr lang="ru-RU" sz="1200" b="1" dirty="0"/>
              <a:t>Авдиенко Г. Ю.</a:t>
            </a:r>
            <a:r>
              <a:rPr lang="ru-RU" sz="1200" dirty="0"/>
              <a:t>  </a:t>
            </a:r>
            <a:r>
              <a:rPr lang="ru-RU" sz="1200" b="1" dirty="0"/>
              <a:t>Психологическая коррекция и реабилитация участников боевых действий : учебник и практикум / Г. Ю. Авдиенко. — Москва : Издательство Юрайт, </a:t>
            </a:r>
            <a:r>
              <a:rPr lang="ru-RU" sz="1200" b="1" dirty="0" smtClean="0"/>
              <a:t>2024. </a:t>
            </a:r>
            <a:r>
              <a:rPr lang="ru-RU" sz="1200" b="1" dirty="0"/>
              <a:t>— 299 с</a:t>
            </a:r>
            <a:r>
              <a:rPr lang="ru-RU" sz="1200" b="1" dirty="0" smtClean="0"/>
              <a:t>.</a:t>
            </a:r>
          </a:p>
          <a:p>
            <a:pPr algn="just"/>
            <a:endParaRPr lang="ru-RU" sz="1200" dirty="0"/>
          </a:p>
          <a:p>
            <a:pPr algn="just"/>
            <a:r>
              <a:rPr lang="ru-RU" sz="1200" dirty="0"/>
              <a:t>Курс содержит базовую сумму знаний по психологической коррекции и реабилитации участников боевых действий. Приведены материалы, раскрывающие характерную симптоматику боевой психической травмы, посттравматического синдрома. Именно теоретический и практический подходы психологической науки к возвращению военнослужащих, выполнявших профессиональную деятельность в смертельно опасных условиях, к мирной жизни являются особенностью курса. В курсе представлено изложение последствий влияния боевых факторов на психику военнослужащих, рекомендованы систематизированные способы по оказанию им психологической помощи.</a:t>
            </a:r>
          </a:p>
        </p:txBody>
      </p:sp>
    </p:spTree>
    <p:extLst>
      <p:ext uri="{BB962C8B-B14F-4D97-AF65-F5344CB8AC3E}">
        <p14:creationId xmlns:p14="http://schemas.microsoft.com/office/powerpoint/2010/main" val="560305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5470" y="631065"/>
            <a:ext cx="6641026" cy="2308324"/>
          </a:xfrm>
          <a:prstGeom prst="rect">
            <a:avLst/>
          </a:prstGeom>
        </p:spPr>
        <p:txBody>
          <a:bodyPr wrap="square">
            <a:spAutoFit/>
          </a:bodyPr>
          <a:lstStyle/>
          <a:p>
            <a:pPr algn="just"/>
            <a:r>
              <a:rPr lang="ru-RU" sz="1200" b="1" dirty="0"/>
              <a:t>Якуничева О. Н. Медицинская психология. Курс лекций : учебное пособие для СПО / О. Н. Якуничева. — 4-е изд., испр. — Санкт-Петербург : Лань, 2024. — 176 с. — (Среднее профессиональное образование</a:t>
            </a:r>
            <a:r>
              <a:rPr lang="ru-RU" sz="1200" b="1" dirty="0" smtClean="0"/>
              <a:t>).</a:t>
            </a:r>
          </a:p>
          <a:p>
            <a:pPr algn="just"/>
            <a:endParaRPr lang="ru-RU" sz="1200" dirty="0"/>
          </a:p>
          <a:p>
            <a:pPr algn="just"/>
            <a:r>
              <a:rPr lang="ru-RU" sz="1200" dirty="0"/>
              <a:t>Данное учебное пособие дает возможность сформировать знания об учебной дисциплине «Психология», в частности о разделе медицинской психологии.Учебное пособие создано в соответствии с Федеральными государственными образовательными стандартами среднего профессионального образования по медицинским специальностям. В курс лекций включены различные темы, в том числе освещены вопросы психологии проведения сестринских манипуляций, психопрофилактики болезней в работе медицинской сестры, психологического ухода за умирающими. </a:t>
            </a:r>
          </a:p>
        </p:txBody>
      </p:sp>
      <p:pic>
        <p:nvPicPr>
          <p:cNvPr id="6146" name="Picture 2" descr="Якуничева О. Н. - Медицинская психология. Курс лекци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93" y="242832"/>
            <a:ext cx="2256185"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21228" y="3670478"/>
            <a:ext cx="6615268" cy="2905319"/>
          </a:xfrm>
          <a:prstGeom prst="rect">
            <a:avLst/>
          </a:prstGeom>
        </p:spPr>
        <p:txBody>
          <a:bodyPr wrap="square">
            <a:spAutoFit/>
          </a:bodyPr>
          <a:lstStyle/>
          <a:p>
            <a:pPr algn="just"/>
            <a:r>
              <a:rPr lang="ru-RU" sz="1200" b="1" dirty="0"/>
              <a:t>Жарова М. Н. Психология : учебник / М. Н. Жарова. - 2-е изд., перераб. и доп. - Москва : ГЭОТАР-Медиа, 2023. - 368 с. -— (Среднее профессиональное образование</a:t>
            </a:r>
            <a:r>
              <a:rPr lang="ru-RU" sz="1200" b="1" dirty="0" smtClean="0"/>
              <a:t>).</a:t>
            </a:r>
          </a:p>
          <a:p>
            <a:pPr algn="just"/>
            <a:endParaRPr lang="ru-RU" sz="1200" dirty="0"/>
          </a:p>
          <a:p>
            <a:pPr algn="just"/>
            <a:r>
              <a:rPr lang="ru-RU" sz="1200" dirty="0"/>
              <a:t>В учебнике изложены сведения по всем разделам психологической науки, предусмотренным для изучения образовательными программами подготовки средних медицинских работников: «Общая психология», «Социальная психология» и «Медицинская психология». Рассмотрены основополагающие вопросы психологической науки и актуальные для практической деятельности медицинских работников проблемы, включая аспекты семейной и этнической психологии, психологии девиантного (отклоняющегося) поведения, знание которых обеспечивает профессиональную психологическую и общегуманитарную компетентность, необходимую для оказания качественной медицинской помощи различным группам пациентов. Во втором издании внесены изменения и дополнения в материалы тем по общей и социальной </a:t>
            </a:r>
            <a:r>
              <a:rPr lang="ru-RU" sz="1200" dirty="0" smtClean="0"/>
              <a:t>психологии.</a:t>
            </a:r>
            <a:endParaRPr lang="ru-RU" sz="1200" dirty="0"/>
          </a:p>
        </p:txBody>
      </p:sp>
      <p:pic>
        <p:nvPicPr>
          <p:cNvPr id="6148" name="Picture 4" descr="Марина Жарова - Психология. Учебник обложка книг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42" y="3643622"/>
            <a:ext cx="2213210" cy="3124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77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5" y="-99392"/>
            <a:ext cx="2399053" cy="372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21227" y="528034"/>
            <a:ext cx="6597957" cy="2308324"/>
          </a:xfrm>
          <a:prstGeom prst="rect">
            <a:avLst/>
          </a:prstGeom>
        </p:spPr>
        <p:txBody>
          <a:bodyPr wrap="square">
            <a:spAutoFit/>
          </a:bodyPr>
          <a:lstStyle/>
          <a:p>
            <a:pPr algn="just"/>
            <a:r>
              <a:rPr lang="ru-RU" sz="1200" b="1" dirty="0"/>
              <a:t>Вакнин Е. Е.</a:t>
            </a:r>
            <a:r>
              <a:rPr lang="ru-RU" sz="1200" dirty="0"/>
              <a:t>  </a:t>
            </a:r>
            <a:r>
              <a:rPr lang="ru-RU" sz="1200" b="1" dirty="0"/>
              <a:t>Психология реабилитации зависимых : учебное пособие / Е. Е. Вакнин, В. В. Белоколодов. — 2-е изд., доп. — Москва : Издательство Юрайт, </a:t>
            </a:r>
            <a:r>
              <a:rPr lang="ru-RU" sz="1200" b="1" dirty="0" smtClean="0"/>
              <a:t>2024. </a:t>
            </a:r>
            <a:r>
              <a:rPr lang="ru-RU" sz="1200" b="1" dirty="0"/>
              <a:t>— 253 с. </a:t>
            </a:r>
            <a:endParaRPr lang="ru-RU" sz="1200" b="1" dirty="0" smtClean="0"/>
          </a:p>
          <a:p>
            <a:pPr algn="just"/>
            <a:endParaRPr lang="ru-RU" sz="1200" dirty="0"/>
          </a:p>
          <a:p>
            <a:pPr algn="just"/>
            <a:r>
              <a:rPr lang="ru-RU" sz="1200" dirty="0"/>
              <a:t>В пособии представлены основные положения психологии реабилитации зависимых, представлены оригинальные психологические технологии, способствующие повышению приверженности лечению соответствующих пациентов. Большое внимание уделено вопросам психологического и мотивационного консультирования пациентов и их родственников на различных этапах лечения и реабилитации. На конкретных клинических примерах продемонстрированы авторские техники мотивационного консультирования пациентов в клинике.</a:t>
            </a:r>
          </a:p>
        </p:txBody>
      </p:sp>
      <p:pic>
        <p:nvPicPr>
          <p:cNvPr id="39940" name="Picture 4" descr="Психологическая помощь пострадавшим от насил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08" y="3631070"/>
            <a:ext cx="2282250" cy="310623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21228" y="4185634"/>
            <a:ext cx="6597956" cy="2123658"/>
          </a:xfrm>
          <a:prstGeom prst="rect">
            <a:avLst/>
          </a:prstGeom>
        </p:spPr>
        <p:txBody>
          <a:bodyPr wrap="square">
            <a:spAutoFit/>
          </a:bodyPr>
          <a:lstStyle/>
          <a:p>
            <a:pPr algn="just"/>
            <a:r>
              <a:rPr lang="ru-RU" sz="1200" b="1" dirty="0"/>
              <a:t>Малкина-Пых И. Г.</a:t>
            </a:r>
            <a:r>
              <a:rPr lang="ru-RU" sz="1200" dirty="0"/>
              <a:t> </a:t>
            </a:r>
            <a:r>
              <a:rPr lang="ru-RU" sz="1200" b="1" dirty="0"/>
              <a:t>Психологическая помощь пострадавшим от насилия : учебник / И. Г. Малкина-Пых. — Москва : КноРус, 2023. — 332 с. </a:t>
            </a:r>
            <a:endParaRPr lang="ru-RU" sz="1200" b="1" dirty="0" smtClean="0"/>
          </a:p>
          <a:p>
            <a:pPr algn="just"/>
            <a:endParaRPr lang="ru-RU" sz="1200" dirty="0"/>
          </a:p>
          <a:p>
            <a:pPr algn="just"/>
            <a:r>
              <a:rPr lang="ru-RU" sz="1200" dirty="0"/>
              <a:t>Рассматриваются такие ситуации насилия над женщинами, как домашнее насилие и изнасилование. Отдельные параграфы главы посвящены консультированию жертв домашнего и сексуального насилия, описанию групповых форм работы и тренинга позитивного воспитания и ассертивного поведения. Проанализированы различные формы насилия над детьми. Отдельный параграф посвящен описанию последствий насилия у детей. Описаны методы психологической работы с отдаленными последствиями экстремальных ситуаций, с посттравматическим стрессовым расстройством (ПТСР).</a:t>
            </a:r>
          </a:p>
        </p:txBody>
      </p:sp>
    </p:spTree>
    <p:extLst>
      <p:ext uri="{BB962C8B-B14F-4D97-AF65-F5344CB8AC3E}">
        <p14:creationId xmlns:p14="http://schemas.microsoft.com/office/powerpoint/2010/main" val="2609473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420888"/>
            <a:ext cx="8352928" cy="1569660"/>
          </a:xfrm>
          <a:prstGeom prst="rect">
            <a:avLst/>
          </a:prstGeom>
        </p:spPr>
        <p:txBody>
          <a:bodyPr wrap="square">
            <a:spAutoFit/>
          </a:bodyPr>
          <a:lstStyle/>
          <a:p>
            <a:pPr algn="ctr"/>
            <a:r>
              <a:rPr lang="ru-RU" sz="3200" b="1" dirty="0"/>
              <a:t>ПМ.02 </a:t>
            </a:r>
            <a:endParaRPr lang="ru-RU" sz="3200" b="1" dirty="0" smtClean="0"/>
          </a:p>
          <a:p>
            <a:pPr algn="ctr"/>
            <a:r>
              <a:rPr lang="ru-RU" sz="3200" b="1" dirty="0" smtClean="0"/>
              <a:t>ОСУЩЕСТВЛЕНИЕ </a:t>
            </a:r>
            <a:r>
              <a:rPr lang="ru-RU" sz="3200" b="1" dirty="0"/>
              <a:t>ЛЕЧЕБНО-ДИАГНОСТИЧЕСКОЙ ДЕЯТЕЛЬНОСТИ</a:t>
            </a:r>
            <a:endParaRPr lang="ru-RU" sz="3200" dirty="0"/>
          </a:p>
        </p:txBody>
      </p:sp>
    </p:spTree>
    <p:extLst>
      <p:ext uri="{BB962C8B-B14F-4D97-AF65-F5344CB8AC3E}">
        <p14:creationId xmlns:p14="http://schemas.microsoft.com/office/powerpoint/2010/main" val="9587363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94" y="187731"/>
            <a:ext cx="2287255" cy="309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8349" y="553791"/>
            <a:ext cx="6628146" cy="2492990"/>
          </a:xfrm>
          <a:prstGeom prst="rect">
            <a:avLst/>
          </a:prstGeom>
        </p:spPr>
        <p:txBody>
          <a:bodyPr wrap="square">
            <a:spAutoFit/>
          </a:bodyPr>
          <a:lstStyle/>
          <a:p>
            <a:pPr algn="just"/>
            <a:r>
              <a:rPr lang="ru-RU" sz="1200" b="1" dirty="0"/>
              <a:t>Лечение пациентов терапевтического профиля</a:t>
            </a:r>
            <a:r>
              <a:rPr lang="ru-RU" sz="1200" dirty="0"/>
              <a:t> </a:t>
            </a:r>
            <a:r>
              <a:rPr lang="ru-RU" sz="1200" b="1" dirty="0"/>
              <a:t>: учебник / В. М. Нечаев, Л. С. Фролькис, Л. Ю. Игнатюк [и др.]. — Москва : ГЭОТАР-Медиа, 2023. — 880 с. — (Среднее профессиональное образование</a:t>
            </a:r>
            <a:r>
              <a:rPr lang="ru-RU" sz="1200" b="1" dirty="0" smtClean="0"/>
              <a:t>).</a:t>
            </a:r>
          </a:p>
          <a:p>
            <a:pPr algn="just"/>
            <a:endParaRPr lang="ru-RU" sz="1200" dirty="0"/>
          </a:p>
          <a:p>
            <a:pPr algn="just"/>
            <a:r>
              <a:rPr lang="ru-RU" sz="1200" dirty="0" smtClean="0"/>
              <a:t>Данное </a:t>
            </a:r>
            <a:r>
              <a:rPr lang="ru-RU" sz="1200" dirty="0"/>
              <a:t>издание систематизировано по основным разделам междисциплинарного курса и включает информационный материал по лечению пациентов с заболеваниями внутренних органов, инфекционными, нервными и психическими, кожными и венерическими заболеваниями, а также в нем представлено лечение больных туберкулезом и пациентов пожилого и старческого возраста. К каждому разделу предложены вопросы для самоконтроля.</a:t>
            </a:r>
            <a:br>
              <a:rPr lang="ru-RU" sz="1200" dirty="0"/>
            </a:br>
            <a:r>
              <a:rPr lang="ru-RU" sz="1200" dirty="0"/>
              <a:t/>
            </a:r>
            <a:br>
              <a:rPr lang="ru-RU" sz="1200" dirty="0"/>
            </a:br>
            <a:endParaRPr lang="ru-RU"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94" y="3645024"/>
            <a:ext cx="2237631" cy="308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4288665"/>
            <a:ext cx="6615266" cy="1384995"/>
          </a:xfrm>
          <a:prstGeom prst="rect">
            <a:avLst/>
          </a:prstGeom>
        </p:spPr>
        <p:txBody>
          <a:bodyPr wrap="square">
            <a:spAutoFit/>
          </a:bodyPr>
          <a:lstStyle/>
          <a:p>
            <a:pPr algn="just"/>
            <a:r>
              <a:rPr lang="ru-RU" sz="1200" b="1" dirty="0"/>
              <a:t>Нечаев В. М.</a:t>
            </a:r>
            <a:r>
              <a:rPr lang="ru-RU" sz="1200" dirty="0"/>
              <a:t> </a:t>
            </a:r>
            <a:r>
              <a:rPr lang="ru-RU" sz="1200" b="1" dirty="0"/>
              <a:t>Диагностика терапевтических заболеваний : учебник / В. М. Нечаев, И. И. Кулешова, Л. С. Фролькис. — Москва : ГЭОТАР-Медиа, 2023. — 608 с. — (Среднее профессиональное образование</a:t>
            </a:r>
            <a:r>
              <a:rPr lang="ru-RU" sz="1200" b="1" dirty="0" smtClean="0"/>
              <a:t>).</a:t>
            </a:r>
          </a:p>
          <a:p>
            <a:pPr algn="just"/>
            <a:endParaRPr lang="ru-RU" sz="1200" dirty="0"/>
          </a:p>
          <a:p>
            <a:pPr algn="just"/>
            <a:r>
              <a:rPr lang="ru-RU" sz="1200" dirty="0"/>
              <a:t>Учебник систематизирован по основным темам раздела и содержит информационный материал по диагностике заболеваний внутренних органов, включенных в программу. В каждой главе предложены вопросы для самоконтроля</a:t>
            </a:r>
            <a:r>
              <a:rPr lang="ru-RU" sz="1200" dirty="0" smtClean="0"/>
              <a:t>.</a:t>
            </a:r>
            <a:endParaRPr lang="ru-RU" sz="1200" dirty="0"/>
          </a:p>
        </p:txBody>
      </p:sp>
    </p:spTree>
    <p:extLst>
      <p:ext uri="{BB962C8B-B14F-4D97-AF65-F5344CB8AC3E}">
        <p14:creationId xmlns:p14="http://schemas.microsoft.com/office/powerpoint/2010/main" val="25963328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18" y="-112712"/>
            <a:ext cx="2664297" cy="368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56834" y="656823"/>
            <a:ext cx="6679662" cy="2123658"/>
          </a:xfrm>
          <a:prstGeom prst="rect">
            <a:avLst/>
          </a:prstGeom>
        </p:spPr>
        <p:txBody>
          <a:bodyPr wrap="square">
            <a:spAutoFit/>
          </a:bodyPr>
          <a:lstStyle/>
          <a:p>
            <a:pPr algn="just"/>
            <a:r>
              <a:rPr lang="ru-RU" sz="1200" b="1" dirty="0"/>
              <a:t>Сестринское дело в терапии : учебник для СПО / В. Н. Петров, В. А. Лапотников, В. Л. Эмануэль, Н. Г. Петрова ; ответственный редактор В. Н. Петров. — 2-е изд., испр. и доп. — Москва : Издательство Юрайт, </a:t>
            </a:r>
            <a:r>
              <a:rPr lang="ru-RU" sz="1200" b="1" dirty="0" smtClean="0"/>
              <a:t>2024. </a:t>
            </a:r>
            <a:r>
              <a:rPr lang="ru-RU" sz="1200" b="1" dirty="0"/>
              <a:t>— 475 с. — (Профессиональное образование). </a:t>
            </a:r>
            <a:endParaRPr lang="ru-RU" sz="1200" b="1" dirty="0" smtClean="0"/>
          </a:p>
          <a:p>
            <a:pPr algn="just"/>
            <a:endParaRPr lang="ru-RU" sz="1200" dirty="0"/>
          </a:p>
          <a:p>
            <a:pPr algn="just"/>
            <a:r>
              <a:rPr lang="ru-RU" sz="1200" dirty="0"/>
              <a:t>В предлагаемом учебнике представлены вопросы правового регулирования организации работы медицинской сестры терапевтического профиля, дана характеристика различных методов лабораторной диагностики, описаны наиболее часто встречающиеся в терапевтической практике заболевания различных органов и систем. Издание дополнено приложениями, способствующими лучшему усвоению материалов учебника.</a:t>
            </a:r>
          </a:p>
        </p:txBody>
      </p:sp>
      <p:pic>
        <p:nvPicPr>
          <p:cNvPr id="4" name="Picture 2" descr="https://znanium.com/cover/1855/1855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70" y="3573016"/>
            <a:ext cx="2223319"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70224" y="3437706"/>
            <a:ext cx="6760746" cy="3231654"/>
          </a:xfrm>
          <a:prstGeom prst="rect">
            <a:avLst/>
          </a:prstGeom>
        </p:spPr>
        <p:txBody>
          <a:bodyPr wrap="square">
            <a:spAutoFit/>
          </a:bodyPr>
          <a:lstStyle/>
          <a:p>
            <a:pPr algn="just"/>
            <a:r>
              <a:rPr lang="ru-RU" sz="1200" b="1" dirty="0"/>
              <a:t>Лычев В. Г. Лечение пациентов терапевтического профиля : учебное пособие / В.Г. Лычев, В.К. Карманов. — Москва : ФОРУМ : ИНФРА-М, </a:t>
            </a:r>
            <a:r>
              <a:rPr lang="ru-RU" sz="1200" b="1" dirty="0" smtClean="0"/>
              <a:t>2022. </a:t>
            </a:r>
            <a:r>
              <a:rPr lang="ru-RU" sz="1200" b="1" dirty="0"/>
              <a:t>— 400 с. — (Cреднее профессиональное образование</a:t>
            </a:r>
            <a:r>
              <a:rPr lang="ru-RU" sz="1200" b="1" dirty="0" smtClean="0"/>
              <a:t>).</a:t>
            </a:r>
          </a:p>
          <a:p>
            <a:pPr algn="just"/>
            <a:endParaRPr lang="ru-RU" sz="1200" b="1" dirty="0"/>
          </a:p>
          <a:p>
            <a:pPr algn="just"/>
            <a:r>
              <a:rPr lang="ru-RU" sz="1200" dirty="0"/>
              <a:t>В учебном пособии согласно рекомендациям отечественных и зарубежных ученых, Федеральным стандартам, протоколам, инструктивным документам и Приказу Минздравсоцразвития России от 23.03.2012 № 252н «Об утверждении Порядка возложения на фельдшера, акушерку руководителем медицинской организации при организации оказания первичной медико-санитарной помощи и скорой медицинской помощи отдельных функций лечащего врача по непосредственному оказанию медицинской помощи пациенту в период наблюдения за ним и его лечения, в том числе по назначению и применению лекарственных препаратов, включая наркотические лекарственные препараты и психотропные лекарственные препараты» изложены базовые алгоритмы диагностики, лечения, профилактики, диспансеризации и экспертизы трудоспособности пациентов при наиболее часто встречающихся заболеваниях органов дыхания, кровообращения, пищеварения, мочевыделения, крови и суставов. </a:t>
            </a:r>
          </a:p>
        </p:txBody>
      </p:sp>
    </p:spTree>
    <p:extLst>
      <p:ext uri="{BB962C8B-B14F-4D97-AF65-F5344CB8AC3E}">
        <p14:creationId xmlns:p14="http://schemas.microsoft.com/office/powerpoint/2010/main" val="13126588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7" y="3428999"/>
            <a:ext cx="2247609" cy="3295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3992450"/>
            <a:ext cx="6588934" cy="1938992"/>
          </a:xfrm>
          <a:prstGeom prst="rect">
            <a:avLst/>
          </a:prstGeom>
        </p:spPr>
        <p:txBody>
          <a:bodyPr wrap="square">
            <a:spAutoFit/>
          </a:bodyPr>
          <a:lstStyle/>
          <a:p>
            <a:pPr algn="just"/>
            <a:r>
              <a:rPr lang="ru-RU" sz="1200" b="1" dirty="0"/>
              <a:t>Лычев В. Г. Сестринское дело в терапии с курсом первичной медицинской помощи. Руководство по проведению практических занятий : учебное пособие / В.Г. Лычев, В.К. Карманов. — 3-е изд., перераб. и доп. — Москва : ФОРУМ : ИНФРА-М, 2023. — 432 с. — (Cреднее профессиональное образование</a:t>
            </a:r>
            <a:r>
              <a:rPr lang="ru-RU" sz="1200" b="1" dirty="0" smtClean="0"/>
              <a:t>).</a:t>
            </a:r>
          </a:p>
          <a:p>
            <a:pPr algn="just"/>
            <a:endParaRPr lang="ru-RU" sz="1200" dirty="0" smtClean="0"/>
          </a:p>
          <a:p>
            <a:pPr algn="just"/>
            <a:r>
              <a:rPr lang="ru-RU" sz="1200" dirty="0" smtClean="0"/>
              <a:t>В </a:t>
            </a:r>
            <a:r>
              <a:rPr lang="ru-RU" sz="1200" dirty="0"/>
              <a:t>учебном пособии представлены современные технологии проведения практических занятий по подготовке медицинских сестер по уходу за больными терапевтического профиля в условиях стационара и поликлиники. По всем темам приведены тестовые задания и проблемно-ситуационные задачи с эталонами решения. </a:t>
            </a:r>
          </a:p>
        </p:txBody>
      </p:sp>
      <p:sp>
        <p:nvSpPr>
          <p:cNvPr id="4" name="Прямоугольник 3"/>
          <p:cNvSpPr/>
          <p:nvPr/>
        </p:nvSpPr>
        <p:spPr>
          <a:xfrm>
            <a:off x="2403681" y="133378"/>
            <a:ext cx="6606480" cy="3416320"/>
          </a:xfrm>
          <a:prstGeom prst="rect">
            <a:avLst/>
          </a:prstGeom>
        </p:spPr>
        <p:txBody>
          <a:bodyPr wrap="square">
            <a:spAutoFit/>
          </a:bodyPr>
          <a:lstStyle/>
          <a:p>
            <a:pPr algn="just"/>
            <a:r>
              <a:rPr lang="ru-RU" sz="1200" b="1" dirty="0"/>
              <a:t>Лычев В. Г.</a:t>
            </a:r>
            <a:r>
              <a:rPr lang="ru-RU" sz="1200" dirty="0"/>
              <a:t> </a:t>
            </a:r>
            <a:r>
              <a:rPr lang="ru-RU" sz="1200" b="1" dirty="0"/>
              <a:t>Сестринский уход в терапии. Участие в лечебно-диагностическом процессе : учебник / В. Г. Лычев, В. К. Карманов. — Москва : ГЭОТАР-Медиа, 2022. —544 с. — (Среднее профессиональное образование</a:t>
            </a:r>
            <a:r>
              <a:rPr lang="ru-RU" sz="1200" b="1" dirty="0" smtClean="0"/>
              <a:t>).</a:t>
            </a:r>
          </a:p>
          <a:p>
            <a:pPr algn="just"/>
            <a:endParaRPr lang="ru-RU" sz="1200" dirty="0" smtClean="0"/>
          </a:p>
          <a:p>
            <a:pPr algn="just"/>
            <a:r>
              <a:rPr lang="ru-RU" sz="1200" dirty="0" smtClean="0"/>
              <a:t>В </a:t>
            </a:r>
            <a:r>
              <a:rPr lang="ru-RU" sz="1200" dirty="0"/>
              <a:t>учебнике изложены современные технологии сестринского ухода за больными в подразделениях поликлиники (амбулатории) и терапевтическом отделении стационара, даны определения, подробно освещены факторы риска, клиническая картина, лечение, реабилитация и профилактика наиболее распространенных заболеваний терапевтического профиля. Уход за больными рассмотрен с учетом ведущих моделей сестринского дела: добавочно-дополняющей (В. Хендерсон), дефицита самоухода (Д. Орэм), "Здоровье через развитие" (М. Аллен), партнерской практики. Отражены новейшие данные по оказанию доврачебной помощи пациентам с неотложными состояниями и заболеваниями, современные подходы к лечебному питанию, даны прописи основных лекарственных препаратов. Текущий контроль усвоения материала представлен решением тестовых заданий и проблемно-ситуационных задач с эталонами решений по всем приведенным нозологическим формам заболеваний.</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07" y="155237"/>
            <a:ext cx="2247608" cy="315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269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90" y="106330"/>
            <a:ext cx="228115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8348" y="553792"/>
            <a:ext cx="6628147" cy="1938992"/>
          </a:xfrm>
          <a:prstGeom prst="rect">
            <a:avLst/>
          </a:prstGeom>
        </p:spPr>
        <p:txBody>
          <a:bodyPr wrap="square">
            <a:spAutoFit/>
          </a:bodyPr>
          <a:lstStyle/>
          <a:p>
            <a:pPr algn="just"/>
            <a:r>
              <a:rPr lang="ru-RU" sz="1200" b="1" dirty="0"/>
              <a:t>Основы патологии : учебник / Т. А. Федорина, Н. В. Исакова, Н. И. Лясковская [и др.] ; под ред. Т. А. Федориной</a:t>
            </a:r>
            <a:r>
              <a:rPr lang="ru-RU" sz="1200" b="1" dirty="0" smtClean="0"/>
              <a:t>. </a:t>
            </a:r>
            <a:r>
              <a:rPr lang="ru-RU" sz="1200" b="1" dirty="0"/>
              <a:t>— Москва : КноРус, </a:t>
            </a:r>
            <a:r>
              <a:rPr lang="ru-RU" sz="1200" b="1" dirty="0" smtClean="0"/>
              <a:t>2024. </a:t>
            </a:r>
            <a:r>
              <a:rPr lang="ru-RU" sz="1200" b="1" dirty="0"/>
              <a:t>— 277 с. — (Среднее профессиональное образование). </a:t>
            </a:r>
            <a:endParaRPr lang="ru-RU" sz="1200" b="1" dirty="0" smtClean="0"/>
          </a:p>
          <a:p>
            <a:pPr algn="just"/>
            <a:endParaRPr lang="ru-RU" sz="1200" b="1" dirty="0"/>
          </a:p>
          <a:p>
            <a:pPr algn="just"/>
            <a:r>
              <a:rPr lang="ru-RU" sz="1200" dirty="0"/>
              <a:t>Предназначен для обучающихся по специальностям среднего профессионального образования «Сестринское дело», «Лечебное дело базовой и углубленной подготовки». Материал включает в себя современные ключевые сведения по основам патологии как одной из ведущих общепрофессиональных дисциплин. В конце каждой главы приведены тесты для самопроверки, кроме того, в конце наиболее крупных разделов представлены задания творческого типа.</a:t>
            </a:r>
          </a:p>
        </p:txBody>
      </p:sp>
      <p:sp>
        <p:nvSpPr>
          <p:cNvPr id="4" name="Прямоугольник 3"/>
          <p:cNvSpPr/>
          <p:nvPr/>
        </p:nvSpPr>
        <p:spPr>
          <a:xfrm>
            <a:off x="2408349" y="4095482"/>
            <a:ext cx="6628146" cy="2123658"/>
          </a:xfrm>
          <a:prstGeom prst="rect">
            <a:avLst/>
          </a:prstGeom>
        </p:spPr>
        <p:txBody>
          <a:bodyPr wrap="square">
            <a:spAutoFit/>
          </a:bodyPr>
          <a:lstStyle/>
          <a:p>
            <a:pPr algn="just"/>
            <a:r>
              <a:rPr lang="ru-RU" sz="1200" b="1" dirty="0"/>
              <a:t>Пауков В. С. Основы патологии : учебник / В. С. Пауков. - Москва : ГЭОТАР-Медиа, 2023. — 288 с. — (Среднее профессиональное образование). </a:t>
            </a:r>
            <a:endParaRPr lang="ru-RU" sz="1200" b="1" dirty="0" smtClean="0"/>
          </a:p>
          <a:p>
            <a:pPr algn="just"/>
            <a:endParaRPr lang="ru-RU" sz="1200" b="1" dirty="0"/>
          </a:p>
          <a:p>
            <a:pPr algn="just"/>
            <a:r>
              <a:rPr lang="ru-RU" sz="1200" dirty="0"/>
              <a:t>В учебнике приведены сведения об основных морфологических и функциональных изменениях, возникающих в органах и тканях при патологических процессах и болезнях, в объеме, необходимом средним медицинским работникам. В нем отражены современные данные о возникновении, развитии и исходах типовых </a:t>
            </a:r>
            <a:r>
              <a:rPr lang="ru-RU" sz="1200" dirty="0" smtClean="0"/>
              <a:t>общепатологических </a:t>
            </a:r>
            <a:r>
              <a:rPr lang="ru-RU" sz="1200" dirty="0"/>
              <a:t>реакций, а также отдельных заболеваний. Показана структурно-функциональная основа общих закономерностей развития патологии клеток, органов и систем организма, а также клинические проявления основных заболеваний человека.</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8" y="3659166"/>
            <a:ext cx="2272931" cy="309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7124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6" y="-95010"/>
            <a:ext cx="2515374" cy="366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8" y="437882"/>
            <a:ext cx="6628147" cy="2308324"/>
          </a:xfrm>
          <a:prstGeom prst="rect">
            <a:avLst/>
          </a:prstGeom>
        </p:spPr>
        <p:txBody>
          <a:bodyPr wrap="square">
            <a:spAutoFit/>
          </a:bodyPr>
          <a:lstStyle/>
          <a:p>
            <a:pPr algn="just"/>
            <a:r>
              <a:rPr lang="ru-RU" sz="1200" b="1" dirty="0"/>
              <a:t>Агкацева С. А.</a:t>
            </a:r>
            <a:r>
              <a:rPr lang="ru-RU" sz="1200" dirty="0"/>
              <a:t>  </a:t>
            </a:r>
            <a:r>
              <a:rPr lang="ru-RU" sz="1200" b="1" dirty="0"/>
              <a:t>Сестринская помощь в дерматологии и венерологии : учебное пособие для СПО / С. А. Агкацева. — Москва : Издательство Юрайт, </a:t>
            </a:r>
            <a:r>
              <a:rPr lang="ru-RU" sz="1200" b="1" dirty="0" smtClean="0"/>
              <a:t>2024. </a:t>
            </a:r>
            <a:r>
              <a:rPr lang="ru-RU" sz="1200" b="1" dirty="0"/>
              <a:t>— 718 с. — (Профессиональное образование). </a:t>
            </a:r>
            <a:endParaRPr lang="ru-RU" sz="1200" b="1" dirty="0" smtClean="0"/>
          </a:p>
          <a:p>
            <a:pPr algn="just"/>
            <a:endParaRPr lang="ru-RU" sz="1200" dirty="0"/>
          </a:p>
          <a:p>
            <a:pPr algn="just"/>
            <a:r>
              <a:rPr lang="ru-RU" sz="1200" dirty="0"/>
              <a:t>В учебном пособии представлены информационные материалы для формирования теоретических знаний и подготовки к практическим занятиям. Объем изложенного информационного материала достаточен для того, чтобы обучающиеся могли выполнить любые домашние задания, включая написание рефератов и эссе. Для лучшего понимания патологических изменений кожи и видимых слизистых оболочек в пособие включены цветные фотографии описываемых дерматитов, дерматозов, инфекций, передающихся половым путем, и других заболеваний, что облегчит их запоминание и распознавание.</a:t>
            </a:r>
          </a:p>
        </p:txBody>
      </p:sp>
      <p:pic>
        <p:nvPicPr>
          <p:cNvPr id="4" name="Picture 2" descr="https://znanium.com/cover/1058/10584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03" y="3565680"/>
            <a:ext cx="2275045" cy="323244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21228" y="4069724"/>
            <a:ext cx="6631815" cy="2123658"/>
          </a:xfrm>
          <a:prstGeom prst="rect">
            <a:avLst/>
          </a:prstGeom>
        </p:spPr>
        <p:txBody>
          <a:bodyPr wrap="square">
            <a:spAutoFit/>
          </a:bodyPr>
          <a:lstStyle/>
          <a:p>
            <a:pPr algn="just"/>
            <a:r>
              <a:rPr lang="ru-RU" sz="1200" b="1" dirty="0"/>
              <a:t>Колмаков И. В.</a:t>
            </a:r>
            <a:r>
              <a:rPr lang="ru-RU" sz="1200" dirty="0"/>
              <a:t> </a:t>
            </a:r>
            <a:r>
              <a:rPr lang="ru-RU" sz="1200" b="1" dirty="0"/>
              <a:t>Сестринское дело при инфекционных заболеваниях : учебное пособие / И</a:t>
            </a:r>
            <a:r>
              <a:rPr lang="ru-RU" sz="1200" b="1" dirty="0" smtClean="0"/>
              <a:t>. В</a:t>
            </a:r>
            <a:r>
              <a:rPr lang="ru-RU" sz="1200" b="1" dirty="0"/>
              <a:t>. Колмаков. — Москва : РИОР : ИНФРА-М, 2020. — 256 с. — (Среднее профессиональное образование). </a:t>
            </a:r>
            <a:endParaRPr lang="ru-RU" sz="1200" b="1" dirty="0" smtClean="0"/>
          </a:p>
          <a:p>
            <a:pPr algn="just"/>
            <a:endParaRPr lang="ru-RU" sz="1200" dirty="0"/>
          </a:p>
          <a:p>
            <a:pPr algn="just"/>
            <a:r>
              <a:rPr lang="ru-RU" sz="1200" dirty="0"/>
              <a:t>Учебное пособие написано в соответствии с требованиями государственного образовательного стандарта и рассчитано на студентов медицинских колледжей и училищ. С учетом современных требований оно обеспечивает максимум знаний по функциональным обязанностям медицинских сестер в приемном отделении и отделениях для госпитализации; санитарно-противоэпидемическому режиму в инфекционном стационаре; задачам медицинской сестры в инфекционном отделении, а также курсе ВИЧ-инфекции и эпидемиологии.</a:t>
            </a:r>
          </a:p>
        </p:txBody>
      </p:sp>
    </p:spTree>
    <p:extLst>
      <p:ext uri="{BB962C8B-B14F-4D97-AF65-F5344CB8AC3E}">
        <p14:creationId xmlns:p14="http://schemas.microsoft.com/office/powerpoint/2010/main" val="27864961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Обложка книги СЕСТРИНСКИЙ УХОД В ФИЗИОТЕРАПЕВТИЧЕСКОЙ ПРАКТИКЕ Чуваков Г. И., Бастрыкина О. В., Юхно М. В. Учебное пособие"/>
          <p:cNvPicPr>
            <a:picLocks noChangeAspect="1" noChangeArrowheads="1"/>
          </p:cNvPicPr>
          <p:nvPr/>
        </p:nvPicPr>
        <p:blipFill rotWithShape="1">
          <a:blip r:embed="rId2">
            <a:extLst>
              <a:ext uri="{28A0092B-C50C-407E-A947-70E740481C1C}">
                <a14:useLocalDpi xmlns:a14="http://schemas.microsoft.com/office/drawing/2010/main" val="0"/>
              </a:ext>
            </a:extLst>
          </a:blip>
          <a:srcRect l="6256" t="5998" r="10519" b="6812"/>
          <a:stretch/>
        </p:blipFill>
        <p:spPr bwMode="auto">
          <a:xfrm>
            <a:off x="12161" y="1775424"/>
            <a:ext cx="2434824" cy="335846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46985" y="2047741"/>
            <a:ext cx="6589511" cy="2862322"/>
          </a:xfrm>
          <a:prstGeom prst="rect">
            <a:avLst/>
          </a:prstGeom>
        </p:spPr>
        <p:txBody>
          <a:bodyPr wrap="square">
            <a:spAutoFit/>
          </a:bodyPr>
          <a:lstStyle/>
          <a:p>
            <a:pPr algn="just"/>
            <a:r>
              <a:rPr lang="ru-RU" sz="1200" b="1" dirty="0"/>
              <a:t>Чуваков Г. И.</a:t>
            </a:r>
            <a:r>
              <a:rPr lang="ru-RU" sz="1200" dirty="0"/>
              <a:t>  </a:t>
            </a:r>
            <a:r>
              <a:rPr lang="ru-RU" sz="1200" b="1" dirty="0"/>
              <a:t>Сестринский уход в физиотерапевтической практике : учебное пособие для СПО / Г. И. Чуваков, О. В. Бастрыкина, М. В. Юхно. — 2-е изд., испр. и доп. — Москва : Издательство Юрайт, </a:t>
            </a:r>
            <a:r>
              <a:rPr lang="ru-RU" sz="1200" b="1" dirty="0" smtClean="0"/>
              <a:t>2024. </a:t>
            </a:r>
            <a:r>
              <a:rPr lang="ru-RU" sz="1200" b="1" dirty="0"/>
              <a:t>— 143 с. — (Профессиональное образование). </a:t>
            </a:r>
            <a:endParaRPr lang="ru-RU" sz="1200" b="1" dirty="0" smtClean="0"/>
          </a:p>
          <a:p>
            <a:pPr algn="just"/>
            <a:endParaRPr lang="ru-RU" sz="1200" b="1" dirty="0"/>
          </a:p>
          <a:p>
            <a:pPr algn="just"/>
            <a:r>
              <a:rPr lang="ru-RU" sz="1200" dirty="0"/>
              <a:t>В учебном пособии представлены темы, посвященные профессиональной деятельности сестринского персонала в физиотерапевтической практике. Рассматриваются основы организации физиотерапевтических отделений (кабинетов), обязанности медицинского персонала, правила техники безопасности, дана характеристика основных лечебных физических факторов, алгоритмы действий по выполнению процедур, изложены методы физиотерапии, наиболее часто применяемые в клинике Издание включает тесты для самоконтроля усвоения знаний. Данное пособие поможет самостоятельно подготовиться студентам по вопросам физиотерапевтической помощи в системе медицинской реабилитации.</a:t>
            </a:r>
          </a:p>
        </p:txBody>
      </p:sp>
    </p:spTree>
    <p:extLst>
      <p:ext uri="{BB962C8B-B14F-4D97-AF65-F5344CB8AC3E}">
        <p14:creationId xmlns:p14="http://schemas.microsoft.com/office/powerpoint/2010/main" val="4961759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Обложка книги СТОМАТОЛОГИЯ ТЕРАПЕВТИЧЕСКАЯ Васильев В. И.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0" y="-99392"/>
            <a:ext cx="2425590" cy="35433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08349" y="463639"/>
            <a:ext cx="6606264" cy="1938992"/>
          </a:xfrm>
          <a:prstGeom prst="rect">
            <a:avLst/>
          </a:prstGeom>
        </p:spPr>
        <p:txBody>
          <a:bodyPr wrap="square">
            <a:spAutoFit/>
          </a:bodyPr>
          <a:lstStyle/>
          <a:p>
            <a:pPr algn="just"/>
            <a:r>
              <a:rPr lang="ru-RU" sz="1200" b="1" dirty="0"/>
              <a:t>Васильев В. И.  Стоматология терапевтическая : учебное пособие для СПО  / В. И. Васильев. — 2-е изд., перераб. и доп. — Москва : Издательство Юрайт, </a:t>
            </a:r>
            <a:r>
              <a:rPr lang="ru-RU" sz="1200" b="1" dirty="0" smtClean="0"/>
              <a:t>2024. </a:t>
            </a:r>
            <a:r>
              <a:rPr lang="ru-RU" sz="1200" b="1" dirty="0"/>
              <a:t>— 448 с. — (Профессиональное образование</a:t>
            </a:r>
            <a:r>
              <a:rPr lang="ru-RU" sz="1200" b="1" dirty="0" smtClean="0"/>
              <a:t>).</a:t>
            </a:r>
          </a:p>
          <a:p>
            <a:pPr algn="just"/>
            <a:endParaRPr lang="ru-RU" sz="1200" dirty="0"/>
          </a:p>
          <a:p>
            <a:pPr algn="just"/>
            <a:r>
              <a:rPr lang="ru-RU" sz="1200" dirty="0"/>
              <a:t>Предлагаемое учебное пособие содержит материалы по истории развития стоматологии, принципам организации стоматологической помощи, видам и способам применения стоматологических инструментов, методам диагностики и лечения заболеваний полости рта. Представлены данные по анатомии и гистологии зубов человека, различным пломбировочным материалам. Особое внимание уделено способам препарирования кариозных полостей.</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645293"/>
            <a:ext cx="2304256" cy="302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4172754"/>
            <a:ext cx="6593385" cy="1938992"/>
          </a:xfrm>
          <a:prstGeom prst="rect">
            <a:avLst/>
          </a:prstGeom>
        </p:spPr>
        <p:txBody>
          <a:bodyPr wrap="square">
            <a:spAutoFit/>
          </a:bodyPr>
          <a:lstStyle/>
          <a:p>
            <a:pPr algn="just"/>
            <a:r>
              <a:rPr lang="ru-RU" sz="1200" b="1" dirty="0"/>
              <a:t>Диагностика болезней хирургического профиля : учебник / В. Ф. Пряхин ; под ред. В. С. Грошилина. — Москва : ГЭОТАР-Медиа, 2022. — 592 с. — (Среднее профессиональное образование</a:t>
            </a:r>
            <a:r>
              <a:rPr lang="ru-RU" sz="1200" b="1" dirty="0" smtClean="0"/>
              <a:t>).</a:t>
            </a:r>
          </a:p>
          <a:p>
            <a:pPr algn="just"/>
            <a:endParaRPr lang="ru-RU" sz="1200" dirty="0"/>
          </a:p>
          <a:p>
            <a:pPr algn="just"/>
            <a:r>
              <a:rPr lang="ru-RU" sz="1200" dirty="0"/>
              <a:t>Каждая тема содержит теоретический и практический материал с алгоритмами выполнения манипуляций, глоссарий, контрольные вопросы, задания в тестовой форме, ситуационные задачи с эталонами ответов. Освещены общие принципы обследования пациентов с клиническими проявлениями основных заболеваний хирургического профиля. Большое внимание уделено вопросам оказания первой медицинской и доврачебной помощи при заболеваниях, травмах</a:t>
            </a:r>
            <a:r>
              <a:rPr lang="ru-RU" sz="1200" dirty="0" smtClean="0"/>
              <a:t>.</a:t>
            </a:r>
            <a:endParaRPr lang="ru-RU" sz="1200" dirty="0"/>
          </a:p>
        </p:txBody>
      </p:sp>
    </p:spTree>
    <p:extLst>
      <p:ext uri="{BB962C8B-B14F-4D97-AF65-F5344CB8AC3E}">
        <p14:creationId xmlns:p14="http://schemas.microsoft.com/office/powerpoint/2010/main" val="1988330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26" y="154270"/>
            <a:ext cx="2310833" cy="305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21228" y="489396"/>
            <a:ext cx="6615267" cy="2123658"/>
          </a:xfrm>
          <a:prstGeom prst="rect">
            <a:avLst/>
          </a:prstGeom>
        </p:spPr>
        <p:txBody>
          <a:bodyPr wrap="square">
            <a:spAutoFit/>
          </a:bodyPr>
          <a:lstStyle/>
          <a:p>
            <a:pPr algn="just"/>
            <a:r>
              <a:rPr lang="ru-RU" sz="1200" b="1" dirty="0"/>
              <a:t>Пряхин В. Ф.</a:t>
            </a:r>
            <a:r>
              <a:rPr lang="ru-RU" sz="1200" dirty="0"/>
              <a:t> </a:t>
            </a:r>
            <a:r>
              <a:rPr lang="ru-RU" sz="1200" b="1" dirty="0"/>
              <a:t>Лечение пациентов хирургического профиля : учебник / В. Ф. Пряхин, В. С. Грошилин. — Москва : ГЭОТАР-Медиа, 2022. — 608 с. — (Среднее профессиональное образование</a:t>
            </a:r>
            <a:r>
              <a:rPr lang="ru-RU" sz="1200" b="1" dirty="0" smtClean="0"/>
              <a:t>).</a:t>
            </a:r>
          </a:p>
          <a:p>
            <a:pPr algn="just"/>
            <a:endParaRPr lang="ru-RU" sz="1200" dirty="0"/>
          </a:p>
          <a:p>
            <a:pPr algn="just"/>
            <a:r>
              <a:rPr lang="ru-RU" sz="1200" dirty="0"/>
              <a:t>Каждая тема содержит теоретический и практический материал, алгоритмы выполнения манипуляций. Освещены общие принципы обследования пациентов с основными хирургическими, онкологическими заболеваниями и травмами. Большое внимание уделено оказанию первой медицинской и доврачебной помощи, лечению пациентов при заболеваниях и травмах. Контрольные вопросы, задания в тестовой форме, ситуационные задачи с эталонами ответов размещены в электронном виде</a:t>
            </a:r>
            <a:r>
              <a:rPr lang="ru-RU" sz="1200" dirty="0" smtClean="0"/>
              <a:t>.</a:t>
            </a:r>
            <a:endParaRPr lang="ru-RU" sz="12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5" y="3449900"/>
            <a:ext cx="2310833" cy="329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3979572"/>
            <a:ext cx="6615267" cy="2149416"/>
          </a:xfrm>
          <a:prstGeom prst="rect">
            <a:avLst/>
          </a:prstGeom>
        </p:spPr>
        <p:txBody>
          <a:bodyPr wrap="square">
            <a:spAutoFit/>
          </a:bodyPr>
          <a:lstStyle/>
          <a:p>
            <a:pPr algn="just"/>
            <a:r>
              <a:rPr lang="ru-RU" sz="1200" b="1" dirty="0"/>
              <a:t>Баурова Л. В. Теория и практика сестринского дела в хирургии : учебное пособие для СПО / Л. В. Баурова, Е. Р. Демидова. — 6-е изд., стер. — Санкт-Петербург : Лань, 2024. — 456 с. — (Среднее профессиональное образование). </a:t>
            </a:r>
            <a:endParaRPr lang="ru-RU" sz="1200" b="1" dirty="0" smtClean="0"/>
          </a:p>
          <a:p>
            <a:pPr algn="just"/>
            <a:endParaRPr lang="ru-RU" sz="1200" b="1" dirty="0"/>
          </a:p>
          <a:p>
            <a:pPr algn="just"/>
            <a:r>
              <a:rPr lang="ru-RU" sz="1200" dirty="0"/>
              <a:t>Учебное пособие содержит подробное описание практических манипуляций, которыми в процессе обучения должны овладеть студенты отделения «Сестринское дело». Освещены теоретические вопросы из курса общей и частной хирургии в объёме требований программы обучения медицинских сестер, но пособие может использоваться также и для обучения фельдшеров. Каждый тематический раздел завершается вопросами, ситуационными задачами и тестами для самопроверки. </a:t>
            </a:r>
          </a:p>
        </p:txBody>
      </p:sp>
    </p:spTree>
    <p:extLst>
      <p:ext uri="{BB962C8B-B14F-4D97-AF65-F5344CB8AC3E}">
        <p14:creationId xmlns:p14="http://schemas.microsoft.com/office/powerpoint/2010/main" val="40776101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4" y="-58052"/>
            <a:ext cx="239850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6950" y="116632"/>
            <a:ext cx="6769546" cy="3046988"/>
          </a:xfrm>
          <a:prstGeom prst="rect">
            <a:avLst/>
          </a:prstGeom>
        </p:spPr>
        <p:txBody>
          <a:bodyPr wrap="square">
            <a:spAutoFit/>
          </a:bodyPr>
          <a:lstStyle/>
          <a:p>
            <a:pPr algn="just"/>
            <a:r>
              <a:rPr lang="ru-RU" sz="1200" b="1" dirty="0"/>
              <a:t>Оконенко Т. И.</a:t>
            </a:r>
            <a:r>
              <a:rPr lang="ru-RU" sz="1200" dirty="0"/>
              <a:t>  </a:t>
            </a:r>
            <a:r>
              <a:rPr lang="ru-RU" sz="1200" b="1" dirty="0"/>
              <a:t>Сестринское дело в хирургии : учебник и практикум для СПО / Т. И. Оконенко, Г. И. Чуваков. — 2-е изд., испр. и доп. — Москва : Издательство Юрайт, </a:t>
            </a:r>
            <a:r>
              <a:rPr lang="ru-RU" sz="1200" b="1" dirty="0" smtClean="0"/>
              <a:t>2024. </a:t>
            </a:r>
            <a:r>
              <a:rPr lang="ru-RU" sz="1200" b="1" dirty="0"/>
              <a:t>— 158 с. — (Профессиональное образование). </a:t>
            </a:r>
            <a:endParaRPr lang="ru-RU" sz="1200" b="1" dirty="0" smtClean="0"/>
          </a:p>
          <a:p>
            <a:pPr algn="just"/>
            <a:endParaRPr lang="ru-RU" sz="1200" dirty="0"/>
          </a:p>
          <a:p>
            <a:pPr algn="just"/>
            <a:r>
              <a:rPr lang="ru-RU" sz="1200" dirty="0"/>
              <a:t>В предложенном материале описаны основные клинические признаки при заболеваниях сердца и легких, патологии желудочно-кишечного тракта, заболеваниях желчевыводящих путей и мочевыделительной системы, травматических повреждениях, представлены сведения о гнойно-хирургической инфекции, даны рекомендации по профилактике указанных болезней. Особое внимание уделено вопросам освоения студентами навыков, приемов и методов с целью оказания конкретной практической доврачебной помощи хирургическим больным — предоперационная подготовка пациентов, послеоперационное наблюдение оперированных больных, оказание первой доврачебной помощи в острых и критических состояниях. В курсе предусмотрена теоретическая и практическая подготовка студентов медицинского колледжа по вопросам ухода и доврачебной помощи больным хирургического профиля.</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75" y="3502953"/>
            <a:ext cx="2266230" cy="31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08349" y="3940934"/>
            <a:ext cx="6614892" cy="2123658"/>
          </a:xfrm>
          <a:prstGeom prst="rect">
            <a:avLst/>
          </a:prstGeom>
        </p:spPr>
        <p:txBody>
          <a:bodyPr wrap="square">
            <a:spAutoFit/>
          </a:bodyPr>
          <a:lstStyle/>
          <a:p>
            <a:pPr algn="just"/>
            <a:r>
              <a:rPr lang="ru-RU" sz="1200" b="1" dirty="0"/>
              <a:t>Оскретков В. И.</a:t>
            </a:r>
            <a:r>
              <a:rPr lang="ru-RU" sz="1200" dirty="0"/>
              <a:t> </a:t>
            </a:r>
            <a:r>
              <a:rPr lang="ru-RU" sz="1200" b="1" dirty="0"/>
              <a:t>Уход за больными и сестринское дело в хирургии : учебное пособие / В</a:t>
            </a:r>
            <a:r>
              <a:rPr lang="ru-RU" sz="1200" b="1" dirty="0" smtClean="0"/>
              <a:t>. И</a:t>
            </a:r>
            <a:r>
              <a:rPr lang="ru-RU" sz="1200" b="1" dirty="0"/>
              <a:t>. Оскретков. — Москва : КноРус, 2020. — 386 с. </a:t>
            </a:r>
            <a:endParaRPr lang="ru-RU" sz="1200" b="1" dirty="0" smtClean="0"/>
          </a:p>
          <a:p>
            <a:pPr algn="just"/>
            <a:endParaRPr lang="ru-RU" sz="1200" b="1" dirty="0"/>
          </a:p>
          <a:p>
            <a:pPr algn="just"/>
            <a:r>
              <a:rPr lang="ru-RU" sz="1200" dirty="0"/>
              <a:t>Включает в себя описание основных сестринских манипуляций и способов общего ухода за хирургическими больными, предусмотренных учебной программой, показания к ним, технику выполнения, возможные ошибки и осложнения. Изложены организация и проведение санитарно-эпидемиологических мероприятий по профилактике внутрибольничной инфекции в приемном покое хирургического стационара, хирургическом отделении и его функциональных подразделениях, отделении интенсивной терапии и реанимации.</a:t>
            </a:r>
          </a:p>
        </p:txBody>
      </p:sp>
    </p:spTree>
    <p:extLst>
      <p:ext uri="{BB962C8B-B14F-4D97-AF65-F5344CB8AC3E}">
        <p14:creationId xmlns:p14="http://schemas.microsoft.com/office/powerpoint/2010/main" val="40772771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75" y="116632"/>
            <a:ext cx="2279485"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772732"/>
            <a:ext cx="6615268" cy="1569660"/>
          </a:xfrm>
          <a:prstGeom prst="rect">
            <a:avLst/>
          </a:prstGeom>
        </p:spPr>
        <p:txBody>
          <a:bodyPr wrap="square">
            <a:spAutoFit/>
          </a:bodyPr>
          <a:lstStyle/>
          <a:p>
            <a:pPr algn="just"/>
            <a:r>
              <a:rPr lang="ru-RU" sz="1200" b="1" dirty="0"/>
              <a:t>Общая хирургия. Практикум : учебно-практическое пособие / В. И. Оскретков, Д. В. Балацкий, А. Р. Андреасян [и др.] ; под ред. В. И. Оскреткова. — Москва : КноРус, 2021. — 249 с. </a:t>
            </a:r>
            <a:endParaRPr lang="ru-RU" sz="1200" b="1" dirty="0" smtClean="0"/>
          </a:p>
          <a:p>
            <a:pPr algn="just"/>
            <a:endParaRPr lang="ru-RU" sz="1200" dirty="0"/>
          </a:p>
          <a:p>
            <a:pPr algn="just"/>
            <a:r>
              <a:rPr lang="ru-RU" sz="1200" dirty="0"/>
              <a:t>Дано описание пошагового выполнения мануальных действий при изучении дисциплины "Общая хирургия", которые не осваиваются на кафедрах, изучающих вопросы частной хирургии, и необходимы на уровне самостоятельного выполнения</a:t>
            </a:r>
            <a:r>
              <a:rPr lang="ru-RU" sz="1200" dirty="0" smtClean="0"/>
              <a:t>.</a:t>
            </a:r>
            <a:endParaRPr lang="ru-RU" sz="12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9" y="3269846"/>
            <a:ext cx="2430091" cy="364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08348" y="3786389"/>
            <a:ext cx="6628147" cy="2308324"/>
          </a:xfrm>
          <a:prstGeom prst="rect">
            <a:avLst/>
          </a:prstGeom>
        </p:spPr>
        <p:txBody>
          <a:bodyPr wrap="square">
            <a:spAutoFit/>
          </a:bodyPr>
          <a:lstStyle/>
          <a:p>
            <a:pPr algn="just"/>
            <a:r>
              <a:rPr lang="ru-RU" sz="1200" b="1" dirty="0"/>
              <a:t>Сестринское дело в онкологии</a:t>
            </a:r>
            <a:r>
              <a:rPr lang="ru-RU" sz="1200" dirty="0"/>
              <a:t> : </a:t>
            </a:r>
            <a:r>
              <a:rPr lang="ru-RU" sz="1200" b="1" dirty="0"/>
              <a:t>учебник для СПО / ответственный редактор В. А. Лапотников. — 2-е изд., испр. и доп. — Москва : Издательство Юрайт, </a:t>
            </a:r>
            <a:r>
              <a:rPr lang="ru-RU" sz="1200" b="1" dirty="0" smtClean="0"/>
              <a:t>2024. </a:t>
            </a:r>
            <a:r>
              <a:rPr lang="ru-RU" sz="1200" b="1" dirty="0"/>
              <a:t>— 288 с. — (Профессиональное образование</a:t>
            </a:r>
            <a:r>
              <a:rPr lang="ru-RU" sz="1200" b="1" dirty="0" smtClean="0"/>
              <a:t>).</a:t>
            </a:r>
          </a:p>
          <a:p>
            <a:pPr algn="just"/>
            <a:endParaRPr lang="ru-RU" sz="1200" dirty="0"/>
          </a:p>
          <a:p>
            <a:pPr algn="just"/>
            <a:r>
              <a:rPr lang="ru-RU" sz="1200" dirty="0"/>
              <a:t>Учебник подготовлен сотрудниками Первого Санкт-Петербургского государственного медицинского университета имени академика И. П. Павлова и Федерального медицинского исследовательского центра имени В. А. Алмазова. В нём изложены принципы работы медицинской сестры в системе онкологической помощи, диагностики, профилактики, лечения наиболее частых и клинически значимых онкологических заболеваний, особенности общего, специализированного сестринского ухода за больными и паллиативной помощи при злокачественных новообразованиях.</a:t>
            </a:r>
          </a:p>
        </p:txBody>
      </p:sp>
    </p:spTree>
    <p:extLst>
      <p:ext uri="{BB962C8B-B14F-4D97-AF65-F5344CB8AC3E}">
        <p14:creationId xmlns:p14="http://schemas.microsoft.com/office/powerpoint/2010/main" val="35659173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2376263"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65250" y="115889"/>
            <a:ext cx="6471245" cy="3046988"/>
          </a:xfrm>
          <a:prstGeom prst="rect">
            <a:avLst/>
          </a:prstGeom>
        </p:spPr>
        <p:txBody>
          <a:bodyPr wrap="square">
            <a:spAutoFit/>
          </a:bodyPr>
          <a:lstStyle/>
          <a:p>
            <a:pPr algn="just"/>
            <a:r>
              <a:rPr lang="ru-RU" sz="1200" b="1" dirty="0"/>
              <a:t>Григорьев К. И. Диагностика и лечение пациентов детского возраста : учебник / К. И. Григорьев. — Москва : ГЭОТАР-Медиа, 2022. — 560 с. — (Среднее профессиональное образование</a:t>
            </a:r>
            <a:r>
              <a:rPr lang="ru-RU" sz="1200" b="1" dirty="0" smtClean="0"/>
              <a:t>).</a:t>
            </a:r>
          </a:p>
          <a:p>
            <a:pPr algn="just"/>
            <a:endParaRPr lang="ru-RU" sz="1200" dirty="0"/>
          </a:p>
          <a:p>
            <a:pPr algn="just"/>
            <a:r>
              <a:rPr lang="ru-RU" sz="1200" dirty="0"/>
              <a:t>В учебнике представлены современные сведения о причинах и симптомах детских болезней, методах их диагностики, организации и способах оказания фельдшерской помощи, принципах лечения детей различного возраста и ухода за ними. Уделено внимание применению лекарственных средств в педиатрической практике, правилам использования оборудования, изделий медицинского назначения, аппаратуры - тому, что необходимо знать будущему фельдшеру при работе с детьми, в том числе раннего возраста.</a:t>
            </a:r>
            <a:br>
              <a:rPr lang="ru-RU" sz="1200" dirty="0"/>
            </a:br>
            <a:r>
              <a:rPr lang="ru-RU" sz="1200" dirty="0"/>
              <a:t>Книга включает теоретический материал, предусмотренный программой, также приведены контрольные вопросы, задания для самоконтроля, диагностические и лечебные алгоритмы, практикум, помогающие освоению профессиональных компетенций, прохождению производственной практики и подготовке студентов к работе по специальности</a:t>
            </a:r>
            <a:r>
              <a:rPr lang="ru-RU" sz="1200" dirty="0" smtClean="0"/>
              <a:t>.</a:t>
            </a:r>
            <a:endParaRPr lang="ru-RU" sz="1200" dirty="0"/>
          </a:p>
        </p:txBody>
      </p:sp>
      <p:sp>
        <p:nvSpPr>
          <p:cNvPr id="4" name="Прямоугольник 3"/>
          <p:cNvSpPr/>
          <p:nvPr/>
        </p:nvSpPr>
        <p:spPr>
          <a:xfrm>
            <a:off x="2550017" y="3760630"/>
            <a:ext cx="6486477" cy="2492990"/>
          </a:xfrm>
          <a:prstGeom prst="rect">
            <a:avLst/>
          </a:prstGeom>
        </p:spPr>
        <p:txBody>
          <a:bodyPr wrap="square">
            <a:spAutoFit/>
          </a:bodyPr>
          <a:lstStyle/>
          <a:p>
            <a:pPr algn="just"/>
            <a:r>
              <a:rPr lang="ru-RU" sz="1200" b="1" dirty="0"/>
              <a:t>Папаян Е. Г. Оказание неотложной медицинской помощи детям. Алгоритмы манипуляций : учебное пособие для СПО / Е. Г. Папаян, О. Л. Ежова. — 3-е изд., стер. — Санкт-Петербург : Лань, 2022. — 176 с. — (Среднее профессиональное образование</a:t>
            </a:r>
            <a:r>
              <a:rPr lang="ru-RU" sz="1200" b="1" dirty="0" smtClean="0"/>
              <a:t>).</a:t>
            </a:r>
          </a:p>
          <a:p>
            <a:pPr algn="just"/>
            <a:endParaRPr lang="ru-RU" sz="1200" dirty="0"/>
          </a:p>
          <a:p>
            <a:pPr algn="just"/>
            <a:r>
              <a:rPr lang="ru-RU" sz="1200" dirty="0"/>
              <a:t>Пособие содержит алгоритмы основных медицинских манипуляций, встречающихся в практике врачей-педиатров и среднего медицинского персонала. Включение и исключение определённых манипуляций было обусловлено практическим опытом авторов. Каждый раздел содержит информацию о подготовке к манипуляции и методике её выполнения, теоретический материал подкреплен иллюстративным. Пособие предназначено для студентов педиатрического и лечебного факультетов вузов. Также оно будет полезно практикующим специалистам.</a:t>
            </a:r>
          </a:p>
        </p:txBody>
      </p:sp>
      <p:pic>
        <p:nvPicPr>
          <p:cNvPr id="7170" name="Picture 2" descr="Папаян Е. Г., Ежова О. Л. - Оказание неотложной медицинской помощи детям. Алгоритмы манипуляци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3429000"/>
            <a:ext cx="2328193"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924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4107" y="605307"/>
            <a:ext cx="6602388" cy="2123658"/>
          </a:xfrm>
          <a:prstGeom prst="rect">
            <a:avLst/>
          </a:prstGeom>
        </p:spPr>
        <p:txBody>
          <a:bodyPr wrap="square">
            <a:spAutoFit/>
          </a:bodyPr>
          <a:lstStyle/>
          <a:p>
            <a:pPr algn="just"/>
            <a:r>
              <a:rPr lang="ru-RU" sz="1200" b="1" dirty="0"/>
              <a:t>Папаян Е. Г.</a:t>
            </a:r>
            <a:r>
              <a:rPr lang="ru-RU" sz="1200" dirty="0"/>
              <a:t> </a:t>
            </a:r>
            <a:r>
              <a:rPr lang="ru-RU" sz="1200" b="1" dirty="0"/>
              <a:t>Оказание неотложной медицинской помощи детям. Алгоритмы манипуляций : учебное пособие для СПО / Е. Г. Папаян, О. Л. Ежова. — 3-е изд., стер. — Санкт-Петербург : Лань, 2022. — 176 с. — (Среднее профессиональное образование). </a:t>
            </a:r>
            <a:endParaRPr lang="ru-RU" sz="1200" b="1" dirty="0" smtClean="0"/>
          </a:p>
          <a:p>
            <a:pPr algn="just"/>
            <a:endParaRPr lang="ru-RU" sz="1200" dirty="0" smtClean="0"/>
          </a:p>
          <a:p>
            <a:pPr algn="just"/>
            <a:r>
              <a:rPr lang="ru-RU" sz="1200" dirty="0"/>
              <a:t>Пособие содержит алгоритмы основных медицинских манипуляций, встречающихся в практике врачей-педиатров и среднего медицинского персонала. Включение и исключение определённых манипуляций было обусловлено практическим опытом авторов. Каждый раздел содержит информацию о подготовке к манипуляции и методике её выполнения. Теоретический материал подкреплен иллюстративным</a:t>
            </a:r>
            <a:r>
              <a:rPr lang="ru-RU" sz="1200" dirty="0" smtClean="0"/>
              <a:t>.</a:t>
            </a:r>
            <a:endParaRPr lang="ru-RU" sz="12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2"/>
            <a:ext cx="2313723" cy="316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 y="3280580"/>
            <a:ext cx="2423449" cy="367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08349" y="4146996"/>
            <a:ext cx="6628147" cy="1754326"/>
          </a:xfrm>
          <a:prstGeom prst="rect">
            <a:avLst/>
          </a:prstGeom>
        </p:spPr>
        <p:txBody>
          <a:bodyPr wrap="square">
            <a:spAutoFit/>
          </a:bodyPr>
          <a:lstStyle/>
          <a:p>
            <a:pPr algn="just"/>
            <a:r>
              <a:rPr lang="ru-RU" sz="1200" b="1" dirty="0"/>
              <a:t>Особенности инфекционных заболеваний у детей</a:t>
            </a:r>
            <a:r>
              <a:rPr lang="ru-RU" sz="1200" dirty="0"/>
              <a:t> </a:t>
            </a:r>
            <a:r>
              <a:rPr lang="ru-RU" sz="1200" b="1" dirty="0"/>
              <a:t>: учебник для СПО / В. А. Анохин [и др.] ; под редакцией В. А. Анохина. — 2-е изд., испр. и доп. — Москва : Издательство Юрайт, </a:t>
            </a:r>
            <a:r>
              <a:rPr lang="ru-RU" sz="1200" b="1" dirty="0" smtClean="0"/>
              <a:t>2024. </a:t>
            </a:r>
            <a:r>
              <a:rPr lang="ru-RU" sz="1200" b="1" dirty="0"/>
              <a:t>— 417 с. — (Профессиональное образование</a:t>
            </a:r>
            <a:r>
              <a:rPr lang="ru-RU" sz="1200" b="1" dirty="0" smtClean="0"/>
              <a:t>).</a:t>
            </a:r>
          </a:p>
          <a:p>
            <a:pPr algn="just"/>
            <a:endParaRPr lang="ru-RU" sz="1200" dirty="0"/>
          </a:p>
          <a:p>
            <a:pPr algn="just"/>
            <a:r>
              <a:rPr lang="ru-RU" sz="1200" dirty="0"/>
              <a:t>Курс содержит современные представления о принципах диагностики, лечения и профилактики наиболее распространенных инфекционных заболеваний, в том числе традиционно относящихся к числу детских инфекций. В курс включены материалы, разбираемые в разделе особенностей инфекционных болезней у детей. </a:t>
            </a:r>
          </a:p>
        </p:txBody>
      </p:sp>
    </p:spTree>
    <p:extLst>
      <p:ext uri="{BB962C8B-B14F-4D97-AF65-F5344CB8AC3E}">
        <p14:creationId xmlns:p14="http://schemas.microsoft.com/office/powerpoint/2010/main" val="21272810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8" y="-99392"/>
            <a:ext cx="2446907"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59" y="643944"/>
            <a:ext cx="6624736" cy="1938992"/>
          </a:xfrm>
          <a:prstGeom prst="rect">
            <a:avLst/>
          </a:prstGeom>
        </p:spPr>
        <p:txBody>
          <a:bodyPr wrap="square">
            <a:spAutoFit/>
          </a:bodyPr>
          <a:lstStyle/>
          <a:p>
            <a:pPr algn="just"/>
            <a:r>
              <a:rPr lang="ru-RU" sz="1200" b="1" dirty="0"/>
              <a:t>Филатов Н. Ф.  Семиотика и диагностика детских болезней / Н. Ф. Филатов. — Москва : Издательство Юрайт, </a:t>
            </a:r>
            <a:r>
              <a:rPr lang="ru-RU" sz="1200" b="1" dirty="0" smtClean="0"/>
              <a:t>2024. </a:t>
            </a:r>
            <a:r>
              <a:rPr lang="ru-RU" sz="1200" b="1" dirty="0"/>
              <a:t>— 490 с. — (Антология мысли</a:t>
            </a:r>
            <a:r>
              <a:rPr lang="ru-RU" sz="1200" b="1" dirty="0" smtClean="0"/>
              <a:t>).</a:t>
            </a:r>
          </a:p>
          <a:p>
            <a:pPr algn="just"/>
            <a:endParaRPr lang="ru-RU" sz="1200" dirty="0"/>
          </a:p>
          <a:p>
            <a:pPr algn="just"/>
            <a:r>
              <a:rPr lang="ru-RU" sz="1200" dirty="0"/>
              <a:t>В настоящем издании публикуется один из главных трудов основателя русской педиатрической школы Нила Филатова. «Семиотика и диагностика детских болезней» на протяжении многих лет была настольной книгой для врачей-педиатров: как начинающих, так и опытных. Данная работа имеет не только историческое значение — пособие поможет современным студентам научиться медицински мыслить, сосредотачиваться при диагностике на главных симптомах, не отвлекаясь на второстепенные.</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573016"/>
            <a:ext cx="230425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11759" y="3233982"/>
            <a:ext cx="6624736" cy="3600986"/>
          </a:xfrm>
          <a:prstGeom prst="rect">
            <a:avLst/>
          </a:prstGeom>
        </p:spPr>
        <p:txBody>
          <a:bodyPr wrap="square">
            <a:spAutoFit/>
          </a:bodyPr>
          <a:lstStyle/>
          <a:p>
            <a:pPr algn="just"/>
            <a:r>
              <a:rPr lang="ru-RU" sz="1200" b="1" dirty="0"/>
              <a:t>Акушерство : учебник / под ред. В. Е. Радзинского. - 3-е изд. , перераб. и доп. — Москва : ГЭОТАР-Медиа, 2022. — 912 с. — (Среднее профессиональное образование</a:t>
            </a:r>
            <a:r>
              <a:rPr lang="ru-RU" sz="1200" b="1" dirty="0" smtClean="0"/>
              <a:t>).</a:t>
            </a:r>
          </a:p>
          <a:p>
            <a:pPr algn="just"/>
            <a:endParaRPr lang="ru-RU" sz="1200" dirty="0"/>
          </a:p>
          <a:p>
            <a:pPr algn="just"/>
            <a:r>
              <a:rPr lang="ru-RU" sz="1200" dirty="0"/>
              <a:t>За 13 лет после первого издания учебника "Акушерство" для учащихся акушерских отделений медицинских училищ (колледжей) произошли существенные изменения в организации акушерской помощи российским женщинам. С позиций подготовки акушерок, готовящихся для самостоятельной работы, это ознаменовалось созданным Порядком оказания акушерско-гинекологической помощи (приказ Минздрава России № 1130н от 20.10.2020), новыми санитарными нормами и правилами (СанПиН-2010), а главное - созданием трехуровневой системы акушерской помощи и региональных перинатальных центров, радикально изменивших работу и врачей, и акушерок. Третье издание освещает эти изменения и внедренные технологии, регламентированные указанными документами. Особое внимание уделено работе акушерок на фельдшерско-акушерских пунктах, сеть которых в стране увеличивается за счет возобновивших работу и вновь создаваемых в последние годы, как основных учреждениях, осуществляющих первичную медицинскую помощь, в том числе акушерскую, сельскому населению страны.</a:t>
            </a:r>
          </a:p>
        </p:txBody>
      </p:sp>
    </p:spTree>
    <p:extLst>
      <p:ext uri="{BB962C8B-B14F-4D97-AF65-F5344CB8AC3E}">
        <p14:creationId xmlns:p14="http://schemas.microsoft.com/office/powerpoint/2010/main" val="16880421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2304255"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34106" y="798490"/>
            <a:ext cx="6602389" cy="1569660"/>
          </a:xfrm>
          <a:prstGeom prst="rect">
            <a:avLst/>
          </a:prstGeom>
        </p:spPr>
        <p:txBody>
          <a:bodyPr wrap="square">
            <a:spAutoFit/>
          </a:bodyPr>
          <a:lstStyle/>
          <a:p>
            <a:pPr algn="just"/>
            <a:r>
              <a:rPr lang="ru-RU" sz="1200" b="1" dirty="0"/>
              <a:t>Котуков А. Э.</a:t>
            </a:r>
            <a:r>
              <a:rPr lang="ru-RU" sz="1200" dirty="0"/>
              <a:t> </a:t>
            </a:r>
            <a:r>
              <a:rPr lang="ru-RU" sz="1200" b="1" dirty="0"/>
              <a:t>Оказание акушерско-гинекологической помощи. Курс лекций для студентов II курса / А. Э. Котуков. — 2-е изд., стер. — Санкт-Петербург : Лань, 2022. — 252 с. — (Среднее профессиональное образование</a:t>
            </a:r>
            <a:r>
              <a:rPr lang="ru-RU" sz="1200" b="1" dirty="0" smtClean="0"/>
              <a:t>).</a:t>
            </a:r>
          </a:p>
          <a:p>
            <a:pPr algn="just"/>
            <a:endParaRPr lang="ru-RU" sz="1200" dirty="0"/>
          </a:p>
          <a:p>
            <a:pPr algn="just"/>
            <a:r>
              <a:rPr lang="ru-RU" sz="1200" dirty="0"/>
              <a:t>В пособии описаны диагностические критерии акушерской и гинекологической патологии, которые имеются в алгоритмах оказания скорой и неотложной медицинской помощи больным и пострадавшим бригадами службы скорой медицинской помощи</a:t>
            </a:r>
            <a:r>
              <a:rPr lang="ru-RU" sz="1200" dirty="0" smtClean="0"/>
              <a:t>.</a:t>
            </a:r>
            <a:endParaRPr lang="ru-RU" sz="12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2" y="3501008"/>
            <a:ext cx="232924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4121238"/>
            <a:ext cx="6615268" cy="1569660"/>
          </a:xfrm>
          <a:prstGeom prst="rect">
            <a:avLst/>
          </a:prstGeom>
        </p:spPr>
        <p:txBody>
          <a:bodyPr wrap="square">
            <a:spAutoFit/>
          </a:bodyPr>
          <a:lstStyle/>
          <a:p>
            <a:pPr algn="just"/>
            <a:r>
              <a:rPr lang="ru-RU" sz="1200" b="1" dirty="0"/>
              <a:t>Котуков А. Э. Оказание акушерско-гинекологической помощи. Курс лекций для студентов </a:t>
            </a:r>
            <a:r>
              <a:rPr lang="en-US" sz="1200" b="1" dirty="0"/>
              <a:t>III</a:t>
            </a:r>
            <a:r>
              <a:rPr lang="ru-RU" sz="1200" b="1" dirty="0"/>
              <a:t> курса / А. Э. Котуков. — 3-е изд., стер. — Санкт-Петербург : Лань, 2024. — 224 с. — (Среднее профессиональное образование). </a:t>
            </a:r>
            <a:endParaRPr lang="ru-RU" sz="1200" b="1" dirty="0" smtClean="0"/>
          </a:p>
          <a:p>
            <a:pPr algn="just"/>
            <a:endParaRPr lang="ru-RU" sz="1200" dirty="0"/>
          </a:p>
          <a:p>
            <a:pPr algn="just"/>
            <a:r>
              <a:rPr lang="ru-RU" sz="1200" dirty="0"/>
              <a:t>В пособии описаны диагностические критерии акушерской и гинекологической патологии, которые имеются в алгоритмах оказания скорой и неотложной медицинской помощи больным и пострадавшим бригадами службы скорой медицинской помощи</a:t>
            </a:r>
            <a:r>
              <a:rPr lang="ru-RU" sz="1200" dirty="0" smtClean="0"/>
              <a:t>.</a:t>
            </a:r>
            <a:endParaRPr lang="ru-RU" sz="1200" dirty="0"/>
          </a:p>
        </p:txBody>
      </p:sp>
    </p:spTree>
    <p:extLst>
      <p:ext uri="{BB962C8B-B14F-4D97-AF65-F5344CB8AC3E}">
        <p14:creationId xmlns:p14="http://schemas.microsoft.com/office/powerpoint/2010/main" val="2805461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46986" y="231820"/>
            <a:ext cx="6589509" cy="2965353"/>
          </a:xfrm>
          <a:prstGeom prst="rect">
            <a:avLst/>
          </a:prstGeom>
        </p:spPr>
        <p:txBody>
          <a:bodyPr wrap="square">
            <a:spAutoFit/>
          </a:bodyPr>
          <a:lstStyle/>
          <a:p>
            <a:pPr algn="just"/>
            <a:r>
              <a:rPr lang="ru-RU" sz="1200" b="1" dirty="0"/>
              <a:t>Митрофаненко В. П. Основы патологии : учебник / В. П. Митрофаненко, И. В. Алабин. — Москва : ГЭОТАР-Медиа, </a:t>
            </a:r>
            <a:r>
              <a:rPr lang="ru-RU" sz="1200" b="1" dirty="0" smtClean="0"/>
              <a:t>2024. </a:t>
            </a:r>
            <a:r>
              <a:rPr lang="ru-RU" sz="1200" b="1" dirty="0"/>
              <a:t>— 272 с. — (Среднее профессиональное образование</a:t>
            </a:r>
            <a:r>
              <a:rPr lang="ru-RU" sz="1200" b="1" dirty="0" smtClean="0"/>
              <a:t>).</a:t>
            </a:r>
          </a:p>
          <a:p>
            <a:pPr algn="just"/>
            <a:endParaRPr lang="ru-RU" sz="1200" dirty="0"/>
          </a:p>
          <a:p>
            <a:pPr algn="just"/>
            <a:r>
              <a:rPr lang="ru-RU" sz="1200" dirty="0"/>
              <a:t>Учебник написан в соответствии с Государственным образовательным стандартом и программой, разработанной Всероссийским учебно-методическим центром по непрерывному медицинскому и фармацевтическому образованию. Состоит из двух разделов: в первом рассмотрены общие вопросы патологии, которые лежат в основе болезней, а во втором - частная патология основных систем и органов. </a:t>
            </a:r>
            <a:endParaRPr lang="ru-RU" sz="1200" dirty="0" smtClean="0"/>
          </a:p>
          <a:p>
            <a:pPr algn="just"/>
            <a:r>
              <a:rPr lang="ru-RU" sz="1200" dirty="0" smtClean="0"/>
              <a:t>Для </a:t>
            </a:r>
            <a:r>
              <a:rPr lang="ru-RU" sz="1200" dirty="0"/>
              <a:t>самостоятельной работы студентам предложены программа для самообучения и </a:t>
            </a:r>
            <a:r>
              <a:rPr lang="ru-RU" sz="1200" dirty="0" smtClean="0"/>
              <a:t>педагогический контроль.</a:t>
            </a:r>
            <a:r>
              <a:rPr lang="ru-RU" sz="1200" dirty="0"/>
              <a:t/>
            </a:r>
            <a:br>
              <a:rPr lang="ru-RU" sz="1200" dirty="0"/>
            </a:br>
            <a:r>
              <a:rPr lang="ru-RU" sz="1200" dirty="0"/>
              <a:t>Учебник ориентирован на подготовку студентов медицинских училищ и колледжей, обучающихся по специальностям "Лечебное дело", "Сестринское дело", "Акушерское дело" и "Стоматология".</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31" y="226361"/>
            <a:ext cx="2269029" cy="308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7"/>
            <a:ext cx="2304256" cy="32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46986" y="4237149"/>
            <a:ext cx="6589510" cy="1569660"/>
          </a:xfrm>
          <a:prstGeom prst="rect">
            <a:avLst/>
          </a:prstGeom>
        </p:spPr>
        <p:txBody>
          <a:bodyPr wrap="square">
            <a:spAutoFit/>
          </a:bodyPr>
          <a:lstStyle/>
          <a:p>
            <a:pPr algn="just"/>
            <a:r>
              <a:rPr lang="ru-RU" sz="1200" b="1" dirty="0"/>
              <a:t>Журавлева Г. Н. Основы патологии :  учебное пособие для СПО / Г. Н. Журавлева, А. А. Соловьева. — 2-е изд., стер. — Санкт-Петербург : Лань, 2024. — 184 с. — (Среднее профессиональное образование</a:t>
            </a:r>
            <a:r>
              <a:rPr lang="ru-RU" sz="1200" b="1" dirty="0" smtClean="0"/>
              <a:t>).</a:t>
            </a:r>
          </a:p>
          <a:p>
            <a:pPr algn="just"/>
            <a:endParaRPr lang="ru-RU" sz="1200" dirty="0"/>
          </a:p>
          <a:p>
            <a:pPr algn="just"/>
            <a:r>
              <a:rPr lang="ru-RU" sz="1200" dirty="0"/>
              <a:t>В пособии изложены методические разработки по основным темам теоретической и практической программы в пределах часов, предусмотренных учебным планом. Пособие предназначено для преподавателей и студентов медицинских колледжей по специальности «Сестринское дело». </a:t>
            </a:r>
          </a:p>
        </p:txBody>
      </p:sp>
    </p:spTree>
    <p:extLst>
      <p:ext uri="{BB962C8B-B14F-4D97-AF65-F5344CB8AC3E}">
        <p14:creationId xmlns:p14="http://schemas.microsoft.com/office/powerpoint/2010/main" val="1039080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92" y="116632"/>
            <a:ext cx="232626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08349" y="772732"/>
            <a:ext cx="6592967" cy="1754326"/>
          </a:xfrm>
          <a:prstGeom prst="rect">
            <a:avLst/>
          </a:prstGeom>
        </p:spPr>
        <p:txBody>
          <a:bodyPr wrap="square">
            <a:spAutoFit/>
          </a:bodyPr>
          <a:lstStyle/>
          <a:p>
            <a:pPr algn="just"/>
            <a:r>
              <a:rPr lang="ru-RU" sz="1200" b="1" dirty="0"/>
              <a:t>Сластухина О. Н. Акушерство : учебное пособие / О</a:t>
            </a:r>
            <a:r>
              <a:rPr lang="ru-RU" sz="1200" b="1" dirty="0" smtClean="0"/>
              <a:t>. Н</a:t>
            </a:r>
            <a:r>
              <a:rPr lang="ru-RU" sz="1200" b="1" dirty="0"/>
              <a:t>. Сластухина. — Москва : РИОР : ИНФРА-М, </a:t>
            </a:r>
            <a:r>
              <a:rPr lang="ru-RU" sz="1200" b="1" dirty="0" smtClean="0"/>
              <a:t>2024. — </a:t>
            </a:r>
            <a:r>
              <a:rPr lang="ru-RU" sz="1200" b="1" dirty="0"/>
              <a:t>271 с. </a:t>
            </a:r>
            <a:endParaRPr lang="ru-RU" sz="1200" b="1" dirty="0" smtClean="0"/>
          </a:p>
          <a:p>
            <a:pPr algn="just"/>
            <a:endParaRPr lang="ru-RU" sz="1200" b="1" dirty="0"/>
          </a:p>
          <a:p>
            <a:pPr algn="just"/>
            <a:r>
              <a:rPr lang="ru-RU" sz="1200" dirty="0"/>
              <a:t>Рассмотрены вопросы организации оказания специализированной медицинской помощи на базе женской консультации и в стационаре. Освещены основные разделы физиологического, патологического и оперативного акушерства, проанализированы основные патологические состояния новорожденных, их диагностика и лечение, профилактика и реабилитация родильниц в послеродовом периоде.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43" y="3541124"/>
            <a:ext cx="2247806" cy="305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408349" y="3876540"/>
            <a:ext cx="6612587" cy="1938992"/>
          </a:xfrm>
          <a:prstGeom prst="rect">
            <a:avLst/>
          </a:prstGeom>
        </p:spPr>
        <p:txBody>
          <a:bodyPr wrap="square">
            <a:spAutoFit/>
          </a:bodyPr>
          <a:lstStyle/>
          <a:p>
            <a:pPr algn="just"/>
            <a:r>
              <a:rPr lang="ru-RU" sz="1200" b="1" dirty="0"/>
              <a:t>Сборник ситуационных задач по гинекологии</a:t>
            </a:r>
            <a:r>
              <a:rPr lang="ru-RU" sz="1200" dirty="0"/>
              <a:t> </a:t>
            </a:r>
            <a:r>
              <a:rPr lang="ru-RU" sz="1200" b="1" dirty="0"/>
              <a:t>: учебное пособие / </a:t>
            </a:r>
            <a:r>
              <a:rPr lang="ru-RU" sz="1200" b="1" dirty="0" smtClean="0"/>
              <a:t>сост. </a:t>
            </a:r>
            <a:r>
              <a:rPr lang="ru-RU" sz="1200" b="1" dirty="0"/>
              <a:t>М. А. Курцер [и др.]. — Москва : РНИМУ им. Н.И. Пирогова, 2022. — 136 с</a:t>
            </a:r>
            <a:r>
              <a:rPr lang="ru-RU" sz="1200" b="1" dirty="0" smtClean="0"/>
              <a:t>.</a:t>
            </a:r>
          </a:p>
          <a:p>
            <a:pPr algn="just"/>
            <a:endParaRPr lang="ru-RU" sz="1200" dirty="0"/>
          </a:p>
          <a:p>
            <a:pPr algn="just"/>
            <a:r>
              <a:rPr lang="ru-RU" sz="1200" dirty="0"/>
              <a:t>Учебное пособие содержит материалы для подготовки и проведения практических занятий, ординаторами, аспирантами, слушателями факультета дополнительного профессионального образования. Обучает постановке диагноза и выбору оптимальной тактике обследования, как на уровне поликлинического звена, так и стационаре. Формирует алгоритм диагностических, лечебных и хирургических вмешательств при различных гинекологических заболеваниях. </a:t>
            </a:r>
          </a:p>
        </p:txBody>
      </p:sp>
    </p:spTree>
    <p:extLst>
      <p:ext uri="{BB962C8B-B14F-4D97-AF65-F5344CB8AC3E}">
        <p14:creationId xmlns:p14="http://schemas.microsoft.com/office/powerpoint/2010/main" val="803360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8" y="-99392"/>
            <a:ext cx="2456388" cy="370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95470" y="631065"/>
            <a:ext cx="6627640" cy="2308324"/>
          </a:xfrm>
          <a:prstGeom prst="rect">
            <a:avLst/>
          </a:prstGeom>
        </p:spPr>
        <p:txBody>
          <a:bodyPr wrap="square">
            <a:spAutoFit/>
          </a:bodyPr>
          <a:lstStyle/>
          <a:p>
            <a:pPr algn="just"/>
            <a:r>
              <a:rPr lang="ru-RU" sz="1200" b="1" dirty="0"/>
              <a:t>Окинчиц Л. Л</a:t>
            </a:r>
            <a:r>
              <a:rPr lang="ru-RU" sz="1200" dirty="0"/>
              <a:t>.  </a:t>
            </a:r>
            <a:r>
              <a:rPr lang="ru-RU" sz="1200" b="1" dirty="0"/>
              <a:t>Гинекологическая клиника: опухоли матки / Л. Л. Окинчиц. — Москва : Издательство Юрайт, </a:t>
            </a:r>
            <a:r>
              <a:rPr lang="ru-RU" sz="1200" b="1" dirty="0" smtClean="0"/>
              <a:t>2024. </a:t>
            </a:r>
            <a:r>
              <a:rPr lang="ru-RU" sz="1200" b="1" dirty="0"/>
              <a:t>— 175 с. — (Антология мысли). </a:t>
            </a:r>
            <a:endParaRPr lang="ru-RU" sz="1200" b="1" dirty="0" smtClean="0"/>
          </a:p>
          <a:p>
            <a:pPr algn="just"/>
            <a:endParaRPr lang="ru-RU" sz="1200" dirty="0"/>
          </a:p>
          <a:p>
            <a:pPr algn="just"/>
            <a:r>
              <a:rPr lang="ru-RU" sz="1200" dirty="0"/>
              <a:t>Данная работа печатается по изданиям 1926 г. (первая и вторая книги) и 1931 г. (третья книга). Труд написан на основе клинических лекций, читавшихся профессором Окинчицем в Государственном институте медицинских знаний в Ленинграде. Он посвящен опухолям матки — фибромиоме, аденомиоме, саркоме и хориоэпителиоме. Ряд выводов ученого по проблемам заболеванией и функционирования женских половых органов находят подтверждение и в современных работах специалистов, а личный опыт известного клиниста, который положен в основу опубликованных материалов, будет полезен современным врачам-практикам и студентам.</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6" y="3314700"/>
            <a:ext cx="2355474"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69713" y="3940935"/>
            <a:ext cx="6653397" cy="2162294"/>
          </a:xfrm>
          <a:prstGeom prst="rect">
            <a:avLst/>
          </a:prstGeom>
        </p:spPr>
        <p:txBody>
          <a:bodyPr wrap="square">
            <a:spAutoFit/>
          </a:bodyPr>
          <a:lstStyle/>
          <a:p>
            <a:pPr algn="just"/>
            <a:r>
              <a:rPr lang="ru-RU" sz="1200" b="1" dirty="0"/>
              <a:t>Окинчиц Л. Л</a:t>
            </a:r>
            <a:r>
              <a:rPr lang="ru-RU" sz="1200" dirty="0"/>
              <a:t>.  </a:t>
            </a:r>
            <a:r>
              <a:rPr lang="ru-RU" sz="1200" b="1" dirty="0"/>
              <a:t>Гинекологическая клиника: инфекционные воспалительные заболевания / Л. Л. Окинчиц. — Москва : Издательство Юрайт, </a:t>
            </a:r>
            <a:r>
              <a:rPr lang="ru-RU" sz="1200" b="1" dirty="0" smtClean="0"/>
              <a:t>2024. </a:t>
            </a:r>
            <a:r>
              <a:rPr lang="ru-RU" sz="1200" b="1" dirty="0"/>
              <a:t>— 314 с. — (Антология мысли). </a:t>
            </a:r>
            <a:endParaRPr lang="ru-RU" sz="1200" b="1" dirty="0" smtClean="0"/>
          </a:p>
          <a:p>
            <a:pPr algn="just"/>
            <a:endParaRPr lang="ru-RU" sz="1200" dirty="0"/>
          </a:p>
          <a:p>
            <a:pPr algn="just"/>
            <a:r>
              <a:rPr lang="ru-RU" sz="1200" dirty="0"/>
              <a:t>Данная работа печатается по изданиям 1926 г. (первая и вторая книги) и 1931 г. (третья книга). Труд издан на основе клинических лекций, читавшихся профессором Окинчицем в Государственном институте медицинских знаний в Ленинграде. Ряд выводов ученого по проблемам заболеванией и функционирования женских половых органов находят подтверждение и в современных работах специалистов, а личный опыт известного клиниста, который положен в основу опубликованных </a:t>
            </a:r>
            <a:r>
              <a:rPr lang="ru-RU" sz="1200" dirty="0" smtClean="0"/>
              <a:t>материалов.</a:t>
            </a:r>
            <a:endParaRPr lang="ru-RU" sz="1200" dirty="0"/>
          </a:p>
        </p:txBody>
      </p:sp>
    </p:spTree>
    <p:extLst>
      <p:ext uri="{BB962C8B-B14F-4D97-AF65-F5344CB8AC3E}">
        <p14:creationId xmlns:p14="http://schemas.microsoft.com/office/powerpoint/2010/main" val="23787366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9854" y="2189408"/>
            <a:ext cx="7976168" cy="1569660"/>
          </a:xfrm>
          <a:prstGeom prst="rect">
            <a:avLst/>
          </a:prstGeom>
        </p:spPr>
        <p:txBody>
          <a:bodyPr wrap="square">
            <a:spAutoFit/>
          </a:bodyPr>
          <a:lstStyle/>
          <a:p>
            <a:pPr algn="ctr"/>
            <a:r>
              <a:rPr lang="ru-RU" sz="3200" b="1" dirty="0"/>
              <a:t>ПМ.03 </a:t>
            </a:r>
            <a:endParaRPr lang="ru-RU" sz="3200" b="1" dirty="0" smtClean="0"/>
          </a:p>
          <a:p>
            <a:pPr algn="ctr"/>
            <a:r>
              <a:rPr lang="ru-RU" sz="3200" b="1" dirty="0" smtClean="0"/>
              <a:t>ОСУЩЕСТВЛЕНИЕ </a:t>
            </a:r>
            <a:r>
              <a:rPr lang="ru-RU" sz="3200" b="1" dirty="0"/>
              <a:t>МЕДИЦИНСКОЙ РЕАБИЛИТАЦИИ И АБИЛИТАЦИИ</a:t>
            </a:r>
            <a:endParaRPr lang="ru-RU" sz="3200" dirty="0"/>
          </a:p>
        </p:txBody>
      </p:sp>
    </p:spTree>
    <p:extLst>
      <p:ext uri="{BB962C8B-B14F-4D97-AF65-F5344CB8AC3E}">
        <p14:creationId xmlns:p14="http://schemas.microsoft.com/office/powerpoint/2010/main" val="244319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78" y="3501008"/>
            <a:ext cx="2379108" cy="32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3731" y="3499240"/>
            <a:ext cx="6482765" cy="3231654"/>
          </a:xfrm>
          <a:prstGeom prst="rect">
            <a:avLst/>
          </a:prstGeom>
        </p:spPr>
        <p:txBody>
          <a:bodyPr wrap="square">
            <a:spAutoFit/>
          </a:bodyPr>
          <a:lstStyle/>
          <a:p>
            <a:pPr algn="just"/>
            <a:r>
              <a:rPr lang="ru-RU" sz="1200" b="1" dirty="0"/>
              <a:t>Епифанов В. А.</a:t>
            </a:r>
            <a:r>
              <a:rPr lang="ru-RU" sz="1200" dirty="0"/>
              <a:t> </a:t>
            </a:r>
            <a:r>
              <a:rPr lang="ru-RU" sz="1200" b="1" dirty="0"/>
              <a:t>Медико-социальная реабилитация пациентов с различной патологией : в 2 ч. Ч. II   / В. А. Епифанов,  Н. Б. Корчажкина,  А. В. Епифанов [и др.]. — Москва : ГЭОТАР-Медиа, 2019. — 560 с. — (Среднее профессиональное образование</a:t>
            </a:r>
            <a:r>
              <a:rPr lang="ru-RU" sz="1200" b="1" dirty="0" smtClean="0"/>
              <a:t>).</a:t>
            </a:r>
          </a:p>
          <a:p>
            <a:pPr algn="just"/>
            <a:endParaRPr lang="ru-RU" sz="1200" dirty="0"/>
          </a:p>
          <a:p>
            <a:pPr algn="just"/>
            <a:r>
              <a:rPr lang="ru-RU" sz="1200" dirty="0"/>
              <a:t>В двух частях издания собраны самые современные сведения о заболеваниях и повреждениях, с которыми ежедневно сталкивается практикующий врач. Во второй части учебного пособия представлены реабилитационные мероприятия при заболеваниях органов пищеварения, печени, почек и мочевыводящих путей, дано клинико-функциональное обоснование применения различных средств реабилитации в хирургической и стоматологической клиниках, при ЛОР-заболеваниях и в офтальмологии, гинекологии и онкологии, выделен раздел медицинской реабилитации лиц пожилого и старческого возраста.</a:t>
            </a:r>
            <a:br>
              <a:rPr lang="ru-RU" sz="1200" dirty="0"/>
            </a:br>
            <a:r>
              <a:rPr lang="ru-RU" sz="1200" dirty="0"/>
              <a:t>Заслуживает внимания материал, освещающий проблему паллиативной помощи тяжело больным. Каждая глава включает описание клинической симптоматики и диагностики основного заболевания (повреждения), необходимое для индивидуализирования программы </a:t>
            </a:r>
            <a:r>
              <a:rPr lang="ru-RU" sz="1200" dirty="0" smtClean="0"/>
              <a:t>реабилитации</a:t>
            </a:r>
            <a:endParaRPr lang="ru-RU" sz="1200" dirty="0"/>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878" y="129221"/>
            <a:ext cx="2379108" cy="326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03986" y="129221"/>
            <a:ext cx="6532510" cy="3046988"/>
          </a:xfrm>
          <a:prstGeom prst="rect">
            <a:avLst/>
          </a:prstGeom>
        </p:spPr>
        <p:txBody>
          <a:bodyPr wrap="square">
            <a:spAutoFit/>
          </a:bodyPr>
          <a:lstStyle/>
          <a:p>
            <a:pPr algn="just"/>
            <a:r>
              <a:rPr lang="ru-RU" sz="1200" b="1" dirty="0"/>
              <a:t>Епифанов В. А. Медико-социальная реабилитация пациентов с различной патологией : в 2 ч. Ч. I / В. А. Епифанов, А. В. Епифанов. — Москва : ГЭОТАР-Медиа, 2019. — 592 с. — (Среднее профессиональное образование). </a:t>
            </a:r>
            <a:endParaRPr lang="ru-RU" sz="1200" b="1" dirty="0" smtClean="0"/>
          </a:p>
          <a:p>
            <a:pPr algn="just"/>
            <a:endParaRPr lang="ru-RU" sz="1200" dirty="0"/>
          </a:p>
          <a:p>
            <a:pPr algn="just"/>
            <a:r>
              <a:rPr lang="ru-RU" sz="1200" dirty="0" smtClean="0"/>
              <a:t>В учебном </a:t>
            </a:r>
            <a:r>
              <a:rPr lang="ru-RU" sz="1200" dirty="0"/>
              <a:t>пособии с современных научных позиций рассмотрены вопросы реабилитации больных с заболеваниями и повреждениями различных органов и систем. Достаточно подробно представлено клинико-физиологическое обоснование применения средств реабилитации в комплексном лечении больных и инвалидов. Основу книги составляют современные принципы назначения различных средств медицинской реабилитации (программы реабилитации) с использованием двигательного режима, различных методов лечебно-физической культуры и массажа, мануальной и физиотерапии, психотерапии, эрготерапии, иппотерапии, кинезиотейпирования и т.д. Широко освещены и представлены в программах реабилитации методики, получившие наибольшее распространение при различных заболеваниях и повреждениях центральной и периферической нервной системы. </a:t>
            </a:r>
          </a:p>
        </p:txBody>
      </p:sp>
    </p:spTree>
    <p:extLst>
      <p:ext uri="{BB962C8B-B14F-4D97-AF65-F5344CB8AC3E}">
        <p14:creationId xmlns:p14="http://schemas.microsoft.com/office/powerpoint/2010/main" val="9960286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1" y="1052736"/>
            <a:ext cx="6094531" cy="3970318"/>
          </a:xfrm>
          <a:prstGeom prst="rect">
            <a:avLst/>
          </a:prstGeom>
        </p:spPr>
        <p:txBody>
          <a:bodyPr wrap="square">
            <a:spAutoFit/>
          </a:bodyPr>
          <a:lstStyle/>
          <a:p>
            <a:pPr algn="just"/>
            <a:r>
              <a:rPr lang="ru-RU" sz="1200" b="1" dirty="0"/>
              <a:t>Пузин С. Н.</a:t>
            </a:r>
            <a:r>
              <a:rPr lang="ru-RU" sz="1200" dirty="0"/>
              <a:t> </a:t>
            </a:r>
            <a:r>
              <a:rPr lang="ru-RU" sz="1200" b="1" dirty="0"/>
              <a:t>Медико-социальная деятельность   : учебник / С. Н. Пузин [ и др. ] ; под ред. С. Н. Пузина, М. А. Рычковой. — Москва : ГЭОТАР-Медиа, 2019. — 416 с</a:t>
            </a:r>
            <a:r>
              <a:rPr lang="ru-RU" sz="1200" b="1" dirty="0" smtClean="0"/>
              <a:t>.</a:t>
            </a:r>
          </a:p>
          <a:p>
            <a:pPr algn="just"/>
            <a:endParaRPr lang="ru-RU" sz="1200" dirty="0" smtClean="0"/>
          </a:p>
          <a:p>
            <a:pPr algn="just"/>
            <a:r>
              <a:rPr lang="ru-RU" sz="1200" dirty="0" smtClean="0"/>
              <a:t>Учебник </a:t>
            </a:r>
            <a:r>
              <a:rPr lang="ru-RU" sz="1200" dirty="0"/>
              <a:t>включает четыре раздела. В первом из них рассмотрены вопросы, касающиеся основ реабилитации, немедикаментозной терапии - лечебной физической культуры, массажа, санаторно-курортного лечения с применением природных лечебных факторов и методов физиотерапии. Изложены общие положения временной нетрудоспособности и медико-социальной экспертизы, порядок принятия экспертных заключений. Во втором разделе приведен материал по медико-социальной деятельности при различных заболеваниях, травмах и состояниях, указан объем лечебно-диагностических исследований, необходимых для постановки клинико-функционального диагноза, являющегося основой наличия и степени выраженности нарушений категорий жизнедеятельности. Описаны вопросы профилактики, трудоспособности, противопоказания к различным видам и условиям труда, перечислены показания для направления на медико-социальную экспертизу, определение групп инвалидности. В третьем разделе рассмотрена паллиативная помощь, в четвертом - осуществление медико-социальной реабилитации лиц различных категорий (инвалидов, участников военных действий и др.).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0" y="1052736"/>
            <a:ext cx="290432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3262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5470" y="888642"/>
            <a:ext cx="6641025" cy="1384995"/>
          </a:xfrm>
          <a:prstGeom prst="rect">
            <a:avLst/>
          </a:prstGeom>
        </p:spPr>
        <p:txBody>
          <a:bodyPr wrap="square">
            <a:spAutoFit/>
          </a:bodyPr>
          <a:lstStyle/>
          <a:p>
            <a:pPr algn="just"/>
            <a:r>
              <a:rPr lang="ru-RU" sz="1200" b="1" dirty="0"/>
              <a:t>Соловьева А. А. Основы реабилитации : учебное пособие для СПО / А. А. Соловьева. — 2-е изд., стер.  — Санкт-Петербург : Лань, 2024. — 360 с. — (Среднее профессиональное образование). </a:t>
            </a:r>
            <a:endParaRPr lang="ru-RU" sz="1200" b="1" dirty="0" smtClean="0"/>
          </a:p>
          <a:p>
            <a:pPr algn="just"/>
            <a:endParaRPr lang="ru-RU" sz="1200" dirty="0"/>
          </a:p>
          <a:p>
            <a:pPr algn="just"/>
            <a:r>
              <a:rPr lang="ru-RU" sz="1200" dirty="0"/>
              <a:t>В пособии изложены методические разработки по основным темам теоретического и практического материала в пределах часов, предусмотренных учебным планом.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6825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52" y="3573016"/>
            <a:ext cx="225170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34106" y="3979571"/>
            <a:ext cx="6602389" cy="2123658"/>
          </a:xfrm>
          <a:prstGeom prst="rect">
            <a:avLst/>
          </a:prstGeom>
        </p:spPr>
        <p:txBody>
          <a:bodyPr wrap="square">
            <a:spAutoFit/>
          </a:bodyPr>
          <a:lstStyle/>
          <a:p>
            <a:pPr algn="just"/>
            <a:r>
              <a:rPr lang="ru-RU" sz="1200" b="1" dirty="0"/>
              <a:t>Артюнина Г. П.</a:t>
            </a:r>
            <a:r>
              <a:rPr lang="ru-RU" sz="1200" dirty="0"/>
              <a:t> </a:t>
            </a:r>
            <a:r>
              <a:rPr lang="ru-RU" sz="1200" b="1" dirty="0"/>
              <a:t>Основы социальной медицины : учебное пособие / Г</a:t>
            </a:r>
            <a:r>
              <a:rPr lang="ru-RU" sz="1200" b="1" dirty="0" smtClean="0"/>
              <a:t>. П</a:t>
            </a:r>
            <a:r>
              <a:rPr lang="ru-RU" sz="1200" b="1" dirty="0"/>
              <a:t>. Артюнина, Н.В. Иванова. — Москва : ИНФРА-М, 2020. — 359 с. — (Среднее профессиональное образование). </a:t>
            </a:r>
            <a:endParaRPr lang="ru-RU" sz="1200" b="1" dirty="0" smtClean="0"/>
          </a:p>
          <a:p>
            <a:pPr algn="just"/>
            <a:endParaRPr lang="ru-RU" sz="1200" dirty="0"/>
          </a:p>
          <a:p>
            <a:pPr algn="just"/>
            <a:r>
              <a:rPr lang="ru-RU" sz="1200" dirty="0"/>
              <a:t>Учебное пособие охватывает широкие аспекты социального знания, которые граничат с медициной. Изложены общие вопросы социальной медицины: определения понятий «здоровье», «предболезнь», «болезнь», «профилактика»; показатели общественного здоровья, связь уровня и качества здоровья с образом жизни, экологией, наследственностью; организация отечественного здравоохранения. Рассмотрены частные проблемы наиболее социально значимых заболеваний и состояний. </a:t>
            </a:r>
          </a:p>
        </p:txBody>
      </p:sp>
    </p:spTree>
    <p:extLst>
      <p:ext uri="{BB962C8B-B14F-4D97-AF65-F5344CB8AC3E}">
        <p14:creationId xmlns:p14="http://schemas.microsoft.com/office/powerpoint/2010/main" val="31387095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00" y="-114938"/>
            <a:ext cx="2664296" cy="368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283335"/>
            <a:ext cx="6624736" cy="2862322"/>
          </a:xfrm>
          <a:prstGeom prst="rect">
            <a:avLst/>
          </a:prstGeom>
        </p:spPr>
        <p:txBody>
          <a:bodyPr wrap="square">
            <a:spAutoFit/>
          </a:bodyPr>
          <a:lstStyle/>
          <a:p>
            <a:pPr algn="just"/>
            <a:r>
              <a:rPr lang="ru-RU" sz="1200" b="1" dirty="0"/>
              <a:t>Ильина И. В.</a:t>
            </a:r>
            <a:r>
              <a:rPr lang="ru-RU" sz="1200" dirty="0"/>
              <a:t>  </a:t>
            </a:r>
            <a:r>
              <a:rPr lang="ru-RU" sz="1200" b="1" dirty="0"/>
              <a:t>Медицинская реабилитация : учебник для СПО / И. В. Ильина. </a:t>
            </a:r>
            <a:r>
              <a:rPr lang="ru-RU" sz="1200" b="1" dirty="0" smtClean="0"/>
              <a:t>-2-е изд, перераб и доп. — Москва </a:t>
            </a:r>
            <a:r>
              <a:rPr lang="ru-RU" sz="1200" b="1" dirty="0"/>
              <a:t>: Издательство Юрайт, </a:t>
            </a:r>
            <a:r>
              <a:rPr lang="ru-RU" sz="1200" b="1" dirty="0" smtClean="0"/>
              <a:t>2024. </a:t>
            </a:r>
            <a:r>
              <a:rPr lang="ru-RU" sz="1200" b="1" dirty="0"/>
              <a:t>— </a:t>
            </a:r>
            <a:r>
              <a:rPr lang="ru-RU" sz="1200" b="1" dirty="0" smtClean="0"/>
              <a:t>333 </a:t>
            </a:r>
            <a:r>
              <a:rPr lang="ru-RU" sz="1200" b="1" dirty="0"/>
              <a:t>с. — (Профессиональное образование</a:t>
            </a:r>
            <a:r>
              <a:rPr lang="ru-RU" sz="1200" b="1" dirty="0" smtClean="0"/>
              <a:t>). </a:t>
            </a:r>
          </a:p>
          <a:p>
            <a:pPr algn="just"/>
            <a:endParaRPr lang="ru-RU" sz="1200" dirty="0"/>
          </a:p>
          <a:p>
            <a:pPr algn="just"/>
            <a:r>
              <a:rPr lang="ru-RU" sz="1200" dirty="0"/>
              <a:t>Курс позволяет сформировать общее представление о медицинской реабилитации как науке и учебной дисциплине, об основных формах и методах физической реабилитации, в том числе ЛФК, организации врачебного контроля и коррекции физического состояния как пациентов, так и занимающихся физической культурой и спортом. К курсу прилагаются материалы с методическими рекомендациями преподавателей, а также краткий словарь основных понятий и терминов медицинской реабилитации, расположенные на образовательной платформе «Юрайт» (urait.ru). Также в учебно-методический комплекс «Медицинская реабилитация» входит практикум, который содержит практические занятия, методические рекомендации для самоподготовки студентов и тестовые задания. </a:t>
            </a:r>
          </a:p>
        </p:txBody>
      </p:sp>
      <p:sp>
        <p:nvSpPr>
          <p:cNvPr id="3" name="Прямоугольник 2"/>
          <p:cNvSpPr/>
          <p:nvPr/>
        </p:nvSpPr>
        <p:spPr>
          <a:xfrm>
            <a:off x="2411760" y="3606085"/>
            <a:ext cx="6624736" cy="2677656"/>
          </a:xfrm>
          <a:prstGeom prst="rect">
            <a:avLst/>
          </a:prstGeom>
        </p:spPr>
        <p:txBody>
          <a:bodyPr wrap="square">
            <a:spAutoFit/>
          </a:bodyPr>
          <a:lstStyle/>
          <a:p>
            <a:pPr algn="just"/>
            <a:r>
              <a:rPr lang="ru-RU" sz="1200" b="1" dirty="0"/>
              <a:t>Ильина И. В.</a:t>
            </a:r>
            <a:r>
              <a:rPr lang="ru-RU" sz="1200" dirty="0"/>
              <a:t>  </a:t>
            </a:r>
            <a:r>
              <a:rPr lang="ru-RU" sz="1200" b="1" dirty="0"/>
              <a:t>Медицинская реабилитация. Практикум : учебное пособие для СПО / И. В. Ильина. </a:t>
            </a:r>
            <a:r>
              <a:rPr lang="ru-RU" sz="1200" b="1" dirty="0" smtClean="0"/>
              <a:t>— 2-е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242 </a:t>
            </a:r>
            <a:r>
              <a:rPr lang="ru-RU" sz="1200" b="1" dirty="0"/>
              <a:t>с. — (Профессиональное образование). </a:t>
            </a:r>
            <a:endParaRPr lang="ru-RU" sz="1200" b="1" dirty="0" smtClean="0"/>
          </a:p>
          <a:p>
            <a:pPr algn="just"/>
            <a:endParaRPr lang="ru-RU" sz="1200" dirty="0"/>
          </a:p>
          <a:p>
            <a:pPr algn="just"/>
            <a:r>
              <a:rPr lang="ru-RU" sz="1200" dirty="0"/>
              <a:t>Учебник позволяет сформировать общее представление о медицинской реабилитации как науке и учебной дисциплине, об основных формах и методах физической реабилитации, в том числе ЛФК, организации врачебного контроля и коррекции физического состояния как пациентов, так и занимающихся физической культурой и спортом. К учебнику прилагаются материалы с методическими рекомендациями преподавателей, а также краткий словарь основных понятий и терминов медицинской реабилитации, расположенные в Электронной библиотечной системе "Юрайт" (urait.ru). Практикум содержит практические задания по курсу «Медицинская реабилитация» и методические рекомендации для самоподготовки </a:t>
            </a:r>
            <a:r>
              <a:rPr lang="ru-RU" sz="1200" dirty="0" smtClean="0"/>
              <a:t>студентов.</a:t>
            </a:r>
            <a:endParaRPr lang="ru-RU" sz="1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429000"/>
            <a:ext cx="252028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8142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Обложка книги СОЦИАЛЬНАЯ РЕАБИЛИТАЦИЯ Воронцова М. В., Макаров В. Е., Бюндюгова Т. В., Моздокова Ю. С.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79" y="-171401"/>
            <a:ext cx="2736304" cy="381642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08349" y="257576"/>
            <a:ext cx="6605992" cy="2308324"/>
          </a:xfrm>
          <a:prstGeom prst="rect">
            <a:avLst/>
          </a:prstGeom>
        </p:spPr>
        <p:txBody>
          <a:bodyPr wrap="square">
            <a:spAutoFit/>
          </a:bodyPr>
          <a:lstStyle/>
          <a:p>
            <a:pPr algn="just"/>
            <a:r>
              <a:rPr lang="ru-RU" sz="1200" b="1" dirty="0"/>
              <a:t>Социальная реабилитация</a:t>
            </a:r>
            <a:r>
              <a:rPr lang="ru-RU" sz="1200" dirty="0"/>
              <a:t> : </a:t>
            </a:r>
            <a:r>
              <a:rPr lang="ru-RU" sz="1200" b="1" dirty="0"/>
              <a:t>учебник для СПО / М. В. Воронцова, В. Е. Макаров, Т. В. Бюндюгова, Ю. С. Моздокова. — Москва : Издательство Юрайт, </a:t>
            </a:r>
            <a:r>
              <a:rPr lang="ru-RU" sz="1200" b="1" dirty="0" smtClean="0"/>
              <a:t>2024. </a:t>
            </a:r>
            <a:r>
              <a:rPr lang="ru-RU" sz="1200" b="1" dirty="0"/>
              <a:t>— 317 с. — (Профессиональное образование). </a:t>
            </a:r>
            <a:endParaRPr lang="ru-RU" sz="1200" b="1" dirty="0" smtClean="0"/>
          </a:p>
          <a:p>
            <a:pPr algn="just"/>
            <a:endParaRPr lang="ru-RU" sz="1200" dirty="0"/>
          </a:p>
          <a:p>
            <a:pPr algn="just"/>
            <a:r>
              <a:rPr lang="ru-RU" sz="1200" dirty="0"/>
              <a:t>В пособии представлены материалы курса «Социальная реабилитация»: по реабилитации инвалидов, детей с ограниченными возможностями здоровья, несовершеннолетних и безнадзорных детей и подростков, наркозависимых. Рассмотрены вопросы по организации культурно-досуговой деятельности в системе учреждений социальной защиты и социально-психологической помощи в трудных жизненных ситуациях. Для контроля изученного материала к каждой теме предлагаются задания для самостоятельной работы студентов и контрольно-измерительные материалы.</a:t>
            </a:r>
          </a:p>
        </p:txBody>
      </p:sp>
      <p:pic>
        <p:nvPicPr>
          <p:cNvPr id="14340" name="Picture 4" descr="https://znanium.com/cover/1891/18918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11" y="3501008"/>
            <a:ext cx="2281237"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34107" y="3876540"/>
            <a:ext cx="6580233" cy="2123658"/>
          </a:xfrm>
          <a:prstGeom prst="rect">
            <a:avLst/>
          </a:prstGeom>
        </p:spPr>
        <p:txBody>
          <a:bodyPr wrap="square">
            <a:spAutoFit/>
          </a:bodyPr>
          <a:lstStyle/>
          <a:p>
            <a:pPr algn="just"/>
            <a:r>
              <a:rPr lang="ru-RU" sz="1200" b="1" dirty="0"/>
              <a:t>Организация помощи по направлениям физической и реабилитационной медицины</a:t>
            </a:r>
            <a:r>
              <a:rPr lang="ru-RU" sz="1200" dirty="0"/>
              <a:t> </a:t>
            </a:r>
            <a:r>
              <a:rPr lang="ru-RU" sz="1200" b="1" dirty="0"/>
              <a:t>: практическое руководство / Г</a:t>
            </a:r>
            <a:r>
              <a:rPr lang="ru-RU" sz="1200" b="1" dirty="0" smtClean="0"/>
              <a:t>. Н</a:t>
            </a:r>
            <a:r>
              <a:rPr lang="ru-RU" sz="1200" b="1" dirty="0"/>
              <a:t>. Пономаренко, И</a:t>
            </a:r>
            <a:r>
              <a:rPr lang="ru-RU" sz="1200" b="1" dirty="0" smtClean="0"/>
              <a:t>. А</a:t>
            </a:r>
            <a:r>
              <a:rPr lang="ru-RU" sz="1200" b="1" dirty="0"/>
              <a:t>. Лавриненко, А</a:t>
            </a:r>
            <a:r>
              <a:rPr lang="ru-RU" sz="1200" b="1" dirty="0" smtClean="0"/>
              <a:t>. С</a:t>
            </a:r>
            <a:r>
              <a:rPr lang="ru-RU" sz="1200" b="1" dirty="0"/>
              <a:t>. Исаева ; под ред.  Г</a:t>
            </a:r>
            <a:r>
              <a:rPr lang="ru-RU" sz="1200" b="1" dirty="0" smtClean="0"/>
              <a:t>. Н</a:t>
            </a:r>
            <a:r>
              <a:rPr lang="ru-RU" sz="1200" b="1" dirty="0"/>
              <a:t>. Пономаренко. — Москва : ИНФРА-М, 2022. — 234 с. — (Среднее профессиональное образование). </a:t>
            </a:r>
            <a:endParaRPr lang="ru-RU" sz="1200" b="1" dirty="0" smtClean="0"/>
          </a:p>
          <a:p>
            <a:pPr algn="just"/>
            <a:endParaRPr lang="ru-RU" sz="1200" b="1" dirty="0"/>
          </a:p>
          <a:p>
            <a:pPr algn="just"/>
            <a:r>
              <a:rPr lang="ru-RU" sz="1200" dirty="0"/>
              <a:t>В практическом руководстве представлены вопросы организации специализированной помощи по медицинской реабилитации, физиотерапии, лечебной физической культуре и санаторно-курортному лечению. Рассмотрены порядки и этапы оказания помощи, должностные инструкции сотрудников, устройство и оснащение подразделений, санитарно-эпидемический режим, контроль качества и безопасности медицинской деятельности. </a:t>
            </a:r>
          </a:p>
        </p:txBody>
      </p:sp>
    </p:spTree>
    <p:extLst>
      <p:ext uri="{BB962C8B-B14F-4D97-AF65-F5344CB8AC3E}">
        <p14:creationId xmlns:p14="http://schemas.microsoft.com/office/powerpoint/2010/main" val="7227322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204864"/>
            <a:ext cx="7920880" cy="1569660"/>
          </a:xfrm>
          <a:prstGeom prst="rect">
            <a:avLst/>
          </a:prstGeom>
        </p:spPr>
        <p:txBody>
          <a:bodyPr wrap="square">
            <a:spAutoFit/>
          </a:bodyPr>
          <a:lstStyle/>
          <a:p>
            <a:pPr algn="ctr"/>
            <a:r>
              <a:rPr lang="ru-RU" sz="3200" b="1" dirty="0"/>
              <a:t>ПМ.04 </a:t>
            </a:r>
            <a:endParaRPr lang="ru-RU" sz="3200" b="1" dirty="0" smtClean="0"/>
          </a:p>
          <a:p>
            <a:pPr algn="ctr"/>
            <a:r>
              <a:rPr lang="ru-RU" sz="3200" b="1" dirty="0" smtClean="0"/>
              <a:t>ОСУЩЕСТВЛЕНИЕ </a:t>
            </a:r>
            <a:r>
              <a:rPr lang="ru-RU" sz="3200" b="1" dirty="0"/>
              <a:t>ПРОФИЛАКТИЧЕСКОЙ ДЕЯТЕЛЬНОСТИ</a:t>
            </a:r>
            <a:endParaRPr lang="ru-RU" sz="3200" dirty="0"/>
          </a:p>
        </p:txBody>
      </p:sp>
    </p:spTree>
    <p:extLst>
      <p:ext uri="{BB962C8B-B14F-4D97-AF65-F5344CB8AC3E}">
        <p14:creationId xmlns:p14="http://schemas.microsoft.com/office/powerpoint/2010/main" val="15021829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2"/>
            <a:ext cx="230637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8349" y="502276"/>
            <a:ext cx="6628146" cy="1938992"/>
          </a:xfrm>
          <a:prstGeom prst="rect">
            <a:avLst/>
          </a:prstGeom>
        </p:spPr>
        <p:txBody>
          <a:bodyPr wrap="square">
            <a:spAutoFit/>
          </a:bodyPr>
          <a:lstStyle/>
          <a:p>
            <a:pPr algn="just"/>
            <a:r>
              <a:rPr lang="ru-RU" sz="1200" b="1" dirty="0"/>
              <a:t>Двойников С. И. Проведение профилактических мероприятий : учебное пособие / С. И. Двойников, Ю. А. Тарасова, И. А. Фомушкина, Э. О. Костюкова ; под ред. С. И. Двойникова. —  2-е изд. , перераб. и доп. —  Москва : ГЭОТАР-Медиа, 2023. —  </a:t>
            </a:r>
            <a:r>
              <a:rPr lang="ru-RU" sz="1200" b="1" dirty="0" smtClean="0"/>
              <a:t>520 </a:t>
            </a:r>
            <a:r>
              <a:rPr lang="ru-RU" sz="1200" b="1" dirty="0"/>
              <a:t>с. — (Среднее профессиональное образование</a:t>
            </a:r>
            <a:r>
              <a:rPr lang="ru-RU" sz="1200" b="1" dirty="0" smtClean="0"/>
              <a:t>).</a:t>
            </a:r>
          </a:p>
          <a:p>
            <a:pPr algn="just"/>
            <a:endParaRPr lang="ru-RU" sz="1200" b="1" dirty="0"/>
          </a:p>
          <a:p>
            <a:pPr algn="just"/>
            <a:r>
              <a:rPr lang="ru-RU" sz="1200" dirty="0" smtClean="0"/>
              <a:t>Авторы </a:t>
            </a:r>
            <a:r>
              <a:rPr lang="ru-RU" sz="1200" dirty="0"/>
              <a:t>изучили программные документы развития профилактической медицины, обобщили научный опыт ведущих специалистов в области профилактической медицины, практический опыт специалистов центров здоровья и отделений профилактики, собственный опыт работы в практическом здравоохранении и над созданием ФГОС СПО</a:t>
            </a:r>
            <a:r>
              <a:rPr lang="ru-RU" sz="1200" dirty="0" smtClean="0"/>
              <a:t>.</a:t>
            </a:r>
            <a:endParaRPr lang="ru-RU" sz="1200" b="1" dirty="0"/>
          </a:p>
        </p:txBody>
      </p:sp>
      <p:pic>
        <p:nvPicPr>
          <p:cNvPr id="4" name="Picture 2" descr="https://znanium.com/cover/1912/19129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29" y="3501008"/>
            <a:ext cx="2306372"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34107" y="3464417"/>
            <a:ext cx="6619914" cy="3231654"/>
          </a:xfrm>
          <a:prstGeom prst="rect">
            <a:avLst/>
          </a:prstGeom>
        </p:spPr>
        <p:txBody>
          <a:bodyPr wrap="square">
            <a:spAutoFit/>
          </a:bodyPr>
          <a:lstStyle/>
          <a:p>
            <a:pPr algn="just"/>
            <a:r>
              <a:rPr lang="ru-RU" sz="1200" b="1" dirty="0"/>
              <a:t>Карманова Т. Т. Поликлиническая терапия: учебно-методическое пособие для самостоятельной работы студентов 5 курса лечебного факультета / Т</a:t>
            </a:r>
            <a:r>
              <a:rPr lang="ru-RU" sz="1200" b="1" dirty="0" smtClean="0"/>
              <a:t>. Т</a:t>
            </a:r>
            <a:r>
              <a:rPr lang="ru-RU" sz="1200" b="1" dirty="0"/>
              <a:t>. Карманова, И</a:t>
            </a:r>
            <a:r>
              <a:rPr lang="ru-RU" sz="1200" b="1" dirty="0" smtClean="0"/>
              <a:t>. Е</a:t>
            </a:r>
            <a:r>
              <a:rPr lang="ru-RU" sz="1200" b="1" dirty="0"/>
              <a:t>. Бабушкин, В</a:t>
            </a:r>
            <a:r>
              <a:rPr lang="ru-RU" sz="1200" b="1" dirty="0" smtClean="0"/>
              <a:t>. Г</a:t>
            </a:r>
            <a:r>
              <a:rPr lang="ru-RU" sz="1200" b="1" dirty="0"/>
              <a:t>. Лычев. — Москва : ФОРУМ : ИНФРА-М, 2023. — 623 с. </a:t>
            </a:r>
            <a:endParaRPr lang="ru-RU" sz="1200" b="1" dirty="0" smtClean="0"/>
          </a:p>
          <a:p>
            <a:pPr algn="just"/>
            <a:endParaRPr lang="ru-RU" sz="1200" dirty="0"/>
          </a:p>
          <a:p>
            <a:pPr algn="just"/>
            <a:r>
              <a:rPr lang="ru-RU" sz="1200" dirty="0"/>
              <a:t>Рассмотрены базовые алгоритмы формирования знаний компетентности врача-терапевта в системе первичной медико-санитарной помощи (ПМСП). Диагностика, лечение, диспансерное наблюдение, экспертиза трудоспособности, реабилитации и профилактики пациентов с наиболее распространенными заболеваниями органов дыхания, кровообращения, пищеварения, мочевыделения, крови, опорно-двигательного аппарата, психосоматическими расстройствами изложены в соответствующих темах. В качестве примеров приведены протоколы ведения больных и стандарты оказания медицинской помощи по различным заболеваниям. Каждая тема содержит тесты для самоконтроля знаний по дисциплине «Поликлиническая терапия». Представлены список рекомендуемой литературы и нормативные правовые акты по здравоохранению. </a:t>
            </a:r>
          </a:p>
        </p:txBody>
      </p:sp>
    </p:spTree>
    <p:extLst>
      <p:ext uri="{BB962C8B-B14F-4D97-AF65-F5344CB8AC3E}">
        <p14:creationId xmlns:p14="http://schemas.microsoft.com/office/powerpoint/2010/main" val="3158960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2" y="124355"/>
            <a:ext cx="221723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56834" y="332655"/>
            <a:ext cx="6607653" cy="2677656"/>
          </a:xfrm>
          <a:prstGeom prst="rect">
            <a:avLst/>
          </a:prstGeom>
        </p:spPr>
        <p:txBody>
          <a:bodyPr wrap="square">
            <a:spAutoFit/>
          </a:bodyPr>
          <a:lstStyle/>
          <a:p>
            <a:pPr algn="just"/>
            <a:r>
              <a:rPr lang="ru-RU" sz="1200" b="1" dirty="0"/>
              <a:t>Галагудза М. М</a:t>
            </a:r>
            <a:r>
              <a:rPr lang="ru-RU" sz="1200" dirty="0"/>
              <a:t>. </a:t>
            </a:r>
            <a:r>
              <a:rPr lang="ru-RU" sz="1200" b="1" dirty="0"/>
              <a:t>Основы патологии : учебник / М. М. Галагудза, В. А. Цинзерлинг. — Москва : КноРус, 2023. — 497 с. — (Среднее профессиональное образование). </a:t>
            </a:r>
            <a:endParaRPr lang="ru-RU" sz="1200" b="1" dirty="0" smtClean="0"/>
          </a:p>
          <a:p>
            <a:pPr algn="just"/>
            <a:endParaRPr lang="ru-RU" sz="1200" b="1" dirty="0"/>
          </a:p>
          <a:p>
            <a:pPr algn="just"/>
            <a:r>
              <a:rPr lang="ru-RU" sz="1200" dirty="0"/>
              <a:t>Приводятся сведения по патофизиологии и патологической анатомии в их структурно-функциональном единстве. Общепатологические процессы рассмотрены в рамках традиционного плана; уделено внимание таким типовым патологическим процессам, как воспаление, опухолевый рост, иммунопатология, нарушения кровообращения и терморегуляции. В разделе частной патологии рассматриваются этиология, патогенез и патоморфология заболеваний с преимущественным поражением сердечно-сосудистой, дыхательной систем, системы крови, эндокринной и нервной систем. Даны актуальные сведения о патогенезе и патоморфологии ВИЧ-инфекции и коронавирусной инфекции, патологии беременности, родов и перинатального периода.</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29" y="3501008"/>
            <a:ext cx="2196297" cy="309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56834" y="3683358"/>
            <a:ext cx="6679662" cy="2308324"/>
          </a:xfrm>
          <a:prstGeom prst="rect">
            <a:avLst/>
          </a:prstGeom>
        </p:spPr>
        <p:txBody>
          <a:bodyPr wrap="square">
            <a:spAutoFit/>
          </a:bodyPr>
          <a:lstStyle/>
          <a:p>
            <a:pPr algn="just"/>
            <a:r>
              <a:rPr lang="ru-RU" sz="1200" b="1" dirty="0"/>
              <a:t>Кондакова Э. Б.</a:t>
            </a:r>
            <a:r>
              <a:rPr lang="ru-RU" sz="1200" dirty="0"/>
              <a:t> </a:t>
            </a:r>
            <a:r>
              <a:rPr lang="ru-RU" sz="1200" b="1" dirty="0"/>
              <a:t>Основы патологии. Практикум : учебное пособие / Э. Б. Кондакова, А. А. Сергиевич. — Москва : КноРус, 2023. — 324 с. — (Среднее профессиональное образование). </a:t>
            </a:r>
            <a:endParaRPr lang="ru-RU" sz="1200" b="1" dirty="0" smtClean="0"/>
          </a:p>
          <a:p>
            <a:pPr algn="just"/>
            <a:endParaRPr lang="ru-RU" sz="1200" dirty="0"/>
          </a:p>
          <a:p>
            <a:pPr algn="just"/>
            <a:r>
              <a:rPr lang="ru-RU" sz="1200" dirty="0"/>
              <a:t>В основу данной методической разработки положена программа курса ОП «Основы патологии» медицинских образовательных учреждений СПО, приведенная в соответствие со спецификой преподавания основ патологии. Изложение теоретического материала представлено в виде вопросов и ответов. Практические задания включают в себя работу с таблицами и терминами. Также в практикуме представлены скриншоты сцен мобильной версии трехмерного анатомического атласа интерактивного стола «Пирогов» и алгоритмы работы с установленным на нем программным обеспечением.</a:t>
            </a:r>
          </a:p>
        </p:txBody>
      </p:sp>
    </p:spTree>
    <p:extLst>
      <p:ext uri="{BB962C8B-B14F-4D97-AF65-F5344CB8AC3E}">
        <p14:creationId xmlns:p14="http://schemas.microsoft.com/office/powerpoint/2010/main" val="21211125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Основы медицинских знаний и здорового образа жиз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79" y="3356992"/>
            <a:ext cx="2290091"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95470" y="3812146"/>
            <a:ext cx="6641027" cy="1754326"/>
          </a:xfrm>
          <a:prstGeom prst="rect">
            <a:avLst/>
          </a:prstGeom>
        </p:spPr>
        <p:txBody>
          <a:bodyPr wrap="square">
            <a:spAutoFit/>
          </a:bodyPr>
          <a:lstStyle/>
          <a:p>
            <a:pPr algn="just"/>
            <a:r>
              <a:rPr lang="ru-RU" sz="1200" b="1" dirty="0"/>
              <a:t>Вайнер Э. Н.</a:t>
            </a:r>
            <a:r>
              <a:rPr lang="ru-RU" sz="1200" dirty="0"/>
              <a:t> </a:t>
            </a:r>
            <a:r>
              <a:rPr lang="ru-RU" sz="1200" b="1" dirty="0"/>
              <a:t>Основы медицинских знаний и здорового образа жизни : учебник / Э. Н. Вайнер. — Москва : КноРус, </a:t>
            </a:r>
            <a:r>
              <a:rPr lang="ru-RU" sz="1200" b="1" dirty="0" smtClean="0"/>
              <a:t>2024. </a:t>
            </a:r>
            <a:r>
              <a:rPr lang="ru-RU" sz="1200" b="1" dirty="0"/>
              <a:t>— 307 с. — (Среднее профессиональное образование). </a:t>
            </a:r>
            <a:endParaRPr lang="ru-RU" sz="1200" b="1" dirty="0" smtClean="0"/>
          </a:p>
          <a:p>
            <a:pPr algn="just"/>
            <a:endParaRPr lang="ru-RU" sz="1200" dirty="0"/>
          </a:p>
          <a:p>
            <a:pPr algn="just"/>
            <a:r>
              <a:rPr lang="ru-RU" sz="1200" dirty="0"/>
              <a:t>Цель данного учебника — сформировать представление о здоровье человека, его оценке и факторах риска, дать знание по оказанию первой помощи при различных состояниях и несчастных случаях и уходу за больными. Также в издании представлена информация об инфекционных заболеваниях и аддиктивном поведении среди молодежи.</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116632"/>
            <a:ext cx="225552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95470" y="837127"/>
            <a:ext cx="6641027" cy="1015663"/>
          </a:xfrm>
          <a:prstGeom prst="rect">
            <a:avLst/>
          </a:prstGeom>
        </p:spPr>
        <p:txBody>
          <a:bodyPr wrap="square">
            <a:spAutoFit/>
          </a:bodyPr>
          <a:lstStyle/>
          <a:p>
            <a:pPr algn="just"/>
            <a:r>
              <a:rPr lang="ru-RU" sz="1200" b="1" dirty="0"/>
              <a:t>Скворцов В. В. Медицинская профилактика : учебное пособие / В. В. Скворцов, А. В. Тумаренко, Е. И. Калинченко. — Волгоград : ВолгГМУ, 2021. — 240 с. </a:t>
            </a:r>
            <a:endParaRPr lang="ru-RU" sz="1200" b="1" dirty="0" smtClean="0"/>
          </a:p>
          <a:p>
            <a:pPr algn="just"/>
            <a:endParaRPr lang="ru-RU" sz="1200" dirty="0"/>
          </a:p>
          <a:p>
            <a:pPr algn="just"/>
            <a:r>
              <a:rPr lang="ru-RU" sz="1200" dirty="0"/>
              <a:t>В учебном пособии на современном уровне освещены актуальные вопросы дисциплины «Основы медицинской профилактики».</a:t>
            </a:r>
          </a:p>
        </p:txBody>
      </p:sp>
    </p:spTree>
    <p:extLst>
      <p:ext uri="{BB962C8B-B14F-4D97-AF65-F5344CB8AC3E}">
        <p14:creationId xmlns:p14="http://schemas.microsoft.com/office/powerpoint/2010/main" val="32140393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73" y="109247"/>
            <a:ext cx="220714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21228" y="553792"/>
            <a:ext cx="6615267" cy="2123658"/>
          </a:xfrm>
          <a:prstGeom prst="rect">
            <a:avLst/>
          </a:prstGeom>
        </p:spPr>
        <p:txBody>
          <a:bodyPr wrap="square">
            <a:spAutoFit/>
          </a:bodyPr>
          <a:lstStyle/>
          <a:p>
            <a:pPr algn="just"/>
            <a:r>
              <a:rPr lang="ru-RU" sz="1200" b="1" dirty="0"/>
              <a:t>Боровец Е. Н. Основы здорового образа жизни : учебное пособие / Е. Н. Боровец, Р. И. Айзман. — Москва : КноРус, 2022. — 448 с. </a:t>
            </a:r>
            <a:endParaRPr lang="ru-RU" sz="1200" b="1" dirty="0" smtClean="0"/>
          </a:p>
          <a:p>
            <a:pPr algn="just"/>
            <a:endParaRPr lang="ru-RU" sz="1200" dirty="0"/>
          </a:p>
          <a:p>
            <a:pPr algn="just"/>
            <a:r>
              <a:rPr lang="ru-RU" sz="1200" dirty="0"/>
              <a:t>Излагаются различные концепции о здоровье человека, его структуре и факторах внешней и внутренней среды, влияющих на его формирование, сохранение и развитие. Большое значение имеет рассмотрение научных данных о значении физических, психологических, климатоэкологических и социально-педагогических воздействий, негативно и позитивно влияющих на здоровье населения и личности. Детально анализируется роль образа жизни и отдельных его компонентов для поддержания здоровья человека. Предлагается ряд тестов для самопроверки своего физического и психоэмоционального состояния.</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4" y="3356858"/>
            <a:ext cx="2555776" cy="361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3789040"/>
            <a:ext cx="6615268" cy="2123658"/>
          </a:xfrm>
          <a:prstGeom prst="rect">
            <a:avLst/>
          </a:prstGeom>
        </p:spPr>
        <p:txBody>
          <a:bodyPr wrap="square">
            <a:spAutoFit/>
          </a:bodyPr>
          <a:lstStyle/>
          <a:p>
            <a:pPr algn="just"/>
            <a:r>
              <a:rPr lang="ru-RU" sz="1200" b="1" dirty="0"/>
              <a:t>Петрушин В. И.</a:t>
            </a:r>
            <a:r>
              <a:rPr lang="ru-RU" sz="1200" dirty="0"/>
              <a:t>  </a:t>
            </a:r>
            <a:r>
              <a:rPr lang="ru-RU" sz="1200" b="1" dirty="0"/>
              <a:t>Психология здоровья : учебник для СПО / В. И. Петрушин, Н. В. Петрушина. — 2-е изд., испр. и доп. — Москва : Издательство Юрайт, </a:t>
            </a:r>
            <a:r>
              <a:rPr lang="ru-RU" sz="1200" b="1" dirty="0" smtClean="0"/>
              <a:t>2024. </a:t>
            </a:r>
            <a:r>
              <a:rPr lang="ru-RU" sz="1200" b="1" dirty="0"/>
              <a:t>— 381 с. — (Профессиональное образование</a:t>
            </a:r>
            <a:r>
              <a:rPr lang="ru-RU" sz="1200" b="1" dirty="0" smtClean="0"/>
              <a:t>).</a:t>
            </a:r>
          </a:p>
          <a:p>
            <a:pPr algn="just"/>
            <a:endParaRPr lang="ru-RU" sz="1200" dirty="0"/>
          </a:p>
          <a:p>
            <a:pPr algn="just"/>
            <a:r>
              <a:rPr lang="ru-RU" sz="1200" dirty="0"/>
              <a:t>В настоящем учебнике раскрываются психологические основы личностного роста на базе здорового образа жизни. В нем представлен анализ духовных практик, современные психологические представления о путях и методах личностного развития, а также даны практические рекомендации по основам правильного питания, дыхания, движения, преодоления конфликтных и кризисных ситуаций и т.д. Книга дополнена вопросами для контроля и приложениями, которые помогут студентам освоить материалы учебника. </a:t>
            </a:r>
          </a:p>
        </p:txBody>
      </p:sp>
    </p:spTree>
    <p:extLst>
      <p:ext uri="{BB962C8B-B14F-4D97-AF65-F5344CB8AC3E}">
        <p14:creationId xmlns:p14="http://schemas.microsoft.com/office/powerpoint/2010/main" val="21139712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Основы формирования здорового образа жиз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8958"/>
            <a:ext cx="2181756" cy="309401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69714" y="837127"/>
            <a:ext cx="6666782" cy="1384995"/>
          </a:xfrm>
          <a:prstGeom prst="rect">
            <a:avLst/>
          </a:prstGeom>
        </p:spPr>
        <p:txBody>
          <a:bodyPr wrap="square">
            <a:spAutoFit/>
          </a:bodyPr>
          <a:lstStyle/>
          <a:p>
            <a:pPr algn="just"/>
            <a:r>
              <a:rPr lang="ru-RU" sz="1200" b="1" dirty="0"/>
              <a:t>Основы формирования здорового образа жизни</a:t>
            </a:r>
            <a:r>
              <a:rPr lang="ru-RU" sz="1200" dirty="0"/>
              <a:t> </a:t>
            </a:r>
            <a:r>
              <a:rPr lang="ru-RU" sz="1200" b="1" dirty="0"/>
              <a:t>: учебно-методическое пособие / И. И. Чукаева, Н. В. Орлова, Я. Г</a:t>
            </a:r>
            <a:r>
              <a:rPr lang="ru-RU" sz="1200" b="1" dirty="0" smtClean="0"/>
              <a:t>. Спирякина </a:t>
            </a:r>
            <a:r>
              <a:rPr lang="ru-RU" sz="1200" b="1" dirty="0"/>
              <a:t>[и др.] — Москва : Русайнс, </a:t>
            </a:r>
            <a:r>
              <a:rPr lang="ru-RU" sz="1200" b="1" dirty="0" smtClean="0"/>
              <a:t>2024. </a:t>
            </a:r>
            <a:r>
              <a:rPr lang="ru-RU" sz="1200" b="1" dirty="0"/>
              <a:t>— </a:t>
            </a:r>
            <a:r>
              <a:rPr lang="ru-RU" sz="1200" b="1" dirty="0" smtClean="0"/>
              <a:t>124 </a:t>
            </a:r>
            <a:r>
              <a:rPr lang="ru-RU" sz="1200" b="1" dirty="0"/>
              <a:t>с. </a:t>
            </a:r>
            <a:endParaRPr lang="ru-RU" sz="1200" b="1" dirty="0" smtClean="0"/>
          </a:p>
          <a:p>
            <a:pPr algn="just"/>
            <a:endParaRPr lang="ru-RU" sz="1200" dirty="0"/>
          </a:p>
          <a:p>
            <a:pPr algn="just"/>
            <a:r>
              <a:rPr lang="ru-RU" sz="1200" dirty="0"/>
              <a:t>В учебно-методическом пособии представлены основные принципы формирования здорового образа жизни населения, а также принципы первичной профилактики хронических неинфекционных заболеваний.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09" y="3340605"/>
            <a:ext cx="2642781" cy="37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9260" y="3700645"/>
            <a:ext cx="6768751"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a:t>
            </a:r>
            <a:r>
              <a:rPr lang="ru-RU" sz="1200" b="1" dirty="0" smtClean="0"/>
              <a:t>4-е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379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spTree>
    <p:extLst>
      <p:ext uri="{BB962C8B-B14F-4D97-AF65-F5344CB8AC3E}">
        <p14:creationId xmlns:p14="http://schemas.microsoft.com/office/powerpoint/2010/main" val="32161723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751527"/>
            <a:ext cx="7776864" cy="3416320"/>
          </a:xfrm>
          <a:prstGeom prst="rect">
            <a:avLst/>
          </a:prstGeom>
        </p:spPr>
        <p:txBody>
          <a:bodyPr wrap="square">
            <a:spAutoFit/>
          </a:bodyPr>
          <a:lstStyle/>
          <a:p>
            <a:pPr algn="ctr"/>
            <a:r>
              <a:rPr lang="ru-RU" sz="3600" b="1" dirty="0"/>
              <a:t>ПМ.05 </a:t>
            </a:r>
            <a:endParaRPr lang="ru-RU" sz="3600" b="1" dirty="0" smtClean="0"/>
          </a:p>
          <a:p>
            <a:pPr algn="ctr"/>
            <a:r>
              <a:rPr lang="ru-RU" sz="3600" b="1" dirty="0" smtClean="0"/>
              <a:t>ОКАЗАНИЕ </a:t>
            </a:r>
            <a:r>
              <a:rPr lang="ru-RU" sz="3600" b="1" dirty="0"/>
              <a:t>СКОРОЙ МЕДИЦИНСКОЙ ПОМОЩИ В ЭКСТРЕННОЙ И НЕОТЛОЖНОЙ ФОРМАХ, В ТОМ ЧИСЛЕ ВНЕ МЕДИЦИНСКОЙ ОРГАНИЗАЦИИ</a:t>
            </a:r>
            <a:endParaRPr lang="ru-RU" sz="3600" dirty="0"/>
          </a:p>
        </p:txBody>
      </p:sp>
    </p:spTree>
    <p:extLst>
      <p:ext uri="{BB962C8B-B14F-4D97-AF65-F5344CB8AC3E}">
        <p14:creationId xmlns:p14="http://schemas.microsoft.com/office/powerpoint/2010/main" val="24127313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1228" y="4146996"/>
            <a:ext cx="6602237" cy="2110779"/>
          </a:xfrm>
          <a:prstGeom prst="rect">
            <a:avLst/>
          </a:prstGeom>
        </p:spPr>
        <p:txBody>
          <a:bodyPr wrap="square">
            <a:spAutoFit/>
          </a:bodyPr>
          <a:lstStyle/>
          <a:p>
            <a:pPr algn="just"/>
            <a:r>
              <a:rPr lang="ru-RU" sz="1200" b="1" dirty="0"/>
              <a:t>Папаян Е. Г.</a:t>
            </a:r>
            <a:r>
              <a:rPr lang="ru-RU" sz="1200" dirty="0"/>
              <a:t> </a:t>
            </a:r>
            <a:r>
              <a:rPr lang="ru-RU" sz="1200" b="1" dirty="0"/>
              <a:t>Оказание неотложной медицинской помощи детям. Алгоритмы манипуляций : учебное пособие для СПО / Е. Г. Папаян, О. Л. Ежова. — 3-е изд., стер. — Санкт-Петербург : Лань, 2022. — 176 с. — (Среднее профессиональное образование). </a:t>
            </a:r>
            <a:endParaRPr lang="ru-RU" sz="1200" b="1" dirty="0" smtClean="0"/>
          </a:p>
          <a:p>
            <a:pPr algn="just"/>
            <a:endParaRPr lang="ru-RU" sz="1200" dirty="0" smtClean="0"/>
          </a:p>
          <a:p>
            <a:pPr algn="just"/>
            <a:r>
              <a:rPr lang="ru-RU" sz="1200" dirty="0"/>
              <a:t>Пособие содержит алгоритмы основных медицинских манипуляций, встречающихся в практике врачей-педиатров и среднего медицинского персонала. Включение и исключение определённых манипуляций было обусловлено практическим опытом авторов. Каждый раздел содержит информацию о подготовке к манипуляции и методике её выполнения. Теоретический материал подкреплен иллюстративным</a:t>
            </a:r>
            <a:r>
              <a:rPr lang="ru-RU" sz="1200" dirty="0" smtClean="0"/>
              <a:t>.</a:t>
            </a:r>
            <a:endParaRPr lang="ru-RU" sz="120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89" y="3706879"/>
            <a:ext cx="2289940" cy="309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74" y="188640"/>
            <a:ext cx="229975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21228" y="708338"/>
            <a:ext cx="6602237" cy="2123658"/>
          </a:xfrm>
          <a:prstGeom prst="rect">
            <a:avLst/>
          </a:prstGeom>
        </p:spPr>
        <p:txBody>
          <a:bodyPr wrap="square">
            <a:spAutoFit/>
          </a:bodyPr>
          <a:lstStyle/>
          <a:p>
            <a:pPr algn="just"/>
            <a:r>
              <a:rPr lang="ru-RU" sz="1200" b="1" dirty="0"/>
              <a:t>Логвина В. К. Неотложная медицинская помощь на догоспитальном этапе. Синдромная патология и дифференциальная диагностика : учебное пособие для СПО / В. К. Логвина, А. Ф. Купреенкова. — </a:t>
            </a:r>
            <a:r>
              <a:rPr lang="ru-RU" sz="1200" b="1" dirty="0" smtClean="0"/>
              <a:t>5-е </a:t>
            </a:r>
            <a:r>
              <a:rPr lang="ru-RU" sz="1200" b="1" dirty="0"/>
              <a:t>изд., стер. — Санкт-Петербург : Лань, </a:t>
            </a:r>
            <a:r>
              <a:rPr lang="ru-RU" sz="1200" b="1" dirty="0" smtClean="0"/>
              <a:t>2024. </a:t>
            </a:r>
            <a:r>
              <a:rPr lang="ru-RU" sz="1200" b="1" dirty="0"/>
              <a:t>— </a:t>
            </a:r>
            <a:r>
              <a:rPr lang="ru-RU" sz="1200" b="1" dirty="0" smtClean="0"/>
              <a:t>280 </a:t>
            </a:r>
            <a:r>
              <a:rPr lang="ru-RU" sz="1200" b="1" dirty="0"/>
              <a:t>с. — (Среднее профессиональное образование). </a:t>
            </a:r>
            <a:endParaRPr lang="ru-RU" sz="1200" b="1" dirty="0" smtClean="0"/>
          </a:p>
          <a:p>
            <a:pPr algn="just"/>
            <a:endParaRPr lang="ru-RU" sz="1200" b="1" dirty="0"/>
          </a:p>
          <a:p>
            <a:pPr algn="just"/>
            <a:r>
              <a:rPr lang="ru-RU" sz="1200" dirty="0"/>
              <a:t>Настоящее учебное пособие составлено в соответствии с Федеральным государственным образовательным стандартом среднего профессионального образования III поколения и предназначено для студентов IV и V курса по специальности «Лечебное дело». Пособие может быть использовано слушателями отделения повышения квалификации, фельдшерами ФАП и станциями скорой медицинской помощи.</a:t>
            </a:r>
          </a:p>
        </p:txBody>
      </p:sp>
    </p:spTree>
    <p:extLst>
      <p:ext uri="{BB962C8B-B14F-4D97-AF65-F5344CB8AC3E}">
        <p14:creationId xmlns:p14="http://schemas.microsoft.com/office/powerpoint/2010/main" val="2415564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0960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21228" y="605306"/>
            <a:ext cx="6615268" cy="1938992"/>
          </a:xfrm>
          <a:prstGeom prst="rect">
            <a:avLst/>
          </a:prstGeom>
        </p:spPr>
        <p:txBody>
          <a:bodyPr wrap="square">
            <a:spAutoFit/>
          </a:bodyPr>
          <a:lstStyle/>
          <a:p>
            <a:pPr algn="just"/>
            <a:r>
              <a:rPr lang="ru-RU" sz="1200" b="1" dirty="0"/>
              <a:t>Вёрткин А. Л. Неотложная медицинская помощь на догоспитальном этапе : учебник / А. Л. Вёрткин, Л. А. Алексанян, М. В. Балабанова [и др. ] ; под ред. А. Л. Вёрткина. — Москва : ГЭОТАР-Медиа, 2022. — 544 с. — (Среднее профессиональное образование</a:t>
            </a:r>
            <a:r>
              <a:rPr lang="ru-RU" sz="1200" b="1" dirty="0" smtClean="0"/>
              <a:t>).</a:t>
            </a:r>
          </a:p>
          <a:p>
            <a:pPr algn="just"/>
            <a:endParaRPr lang="ru-RU" sz="1200" dirty="0"/>
          </a:p>
          <a:p>
            <a:pPr algn="just"/>
            <a:r>
              <a:rPr lang="ru-RU" sz="1200" dirty="0"/>
              <a:t>В книге изложены основные алгоритмы диагностики и лечения неотложных состояний на догоспитальном этапе; приведены принципы медикаментозной терапии; представлены схемы лечения основных синдромов и неотложных состояний; даны описания типичных ошибок на догоспитальном этапе лечения, а также разбор клинических случаев.</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6" y="3573017"/>
            <a:ext cx="2310561"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7" y="3799268"/>
            <a:ext cx="6615269" cy="2492990"/>
          </a:xfrm>
          <a:prstGeom prst="rect">
            <a:avLst/>
          </a:prstGeom>
        </p:spPr>
        <p:txBody>
          <a:bodyPr wrap="square">
            <a:spAutoFit/>
          </a:bodyPr>
          <a:lstStyle/>
          <a:p>
            <a:pPr algn="just"/>
            <a:r>
              <a:rPr lang="ru-RU" sz="1200" b="1" dirty="0"/>
              <a:t>Красильникова И. М.</a:t>
            </a:r>
            <a:r>
              <a:rPr lang="ru-RU" sz="1200" dirty="0"/>
              <a:t> </a:t>
            </a:r>
            <a:r>
              <a:rPr lang="ru-RU" sz="1200" b="1" dirty="0"/>
              <a:t>Неотложная доврачебная медицинская помощь   : учебное пособие / И. М. Красильникова, Е. Г. Моисеева. — Москва : ГЭОТАР-Медиа, </a:t>
            </a:r>
            <a:r>
              <a:rPr lang="ru-RU" sz="1200" b="1" dirty="0" smtClean="0"/>
              <a:t>2024. </a:t>
            </a:r>
            <a:r>
              <a:rPr lang="ru-RU" sz="1200" b="1" dirty="0"/>
              <a:t>— 192 с. — (Среднее профессиональное образование). </a:t>
            </a:r>
            <a:endParaRPr lang="ru-RU" sz="1200" b="1" dirty="0" smtClean="0"/>
          </a:p>
          <a:p>
            <a:pPr algn="just"/>
            <a:endParaRPr lang="ru-RU" sz="1200" dirty="0"/>
          </a:p>
          <a:p>
            <a:pPr algn="just"/>
            <a:r>
              <a:rPr lang="ru-RU" sz="1200" dirty="0"/>
              <a:t>В современных условиях большое значение приобретает оказание первой медицинской помощи на догоспитальном этапе, и от среднего медицинского работника зависит эффективность дальнейшего лечения, а нередко - и жизнь пациента. Цель пособия - научить среднего медицинского работника быстро распознавать состояние больного, в кратчайшие сроки ставить предварительный диагноз, действовать оперативно и последовательно.</a:t>
            </a:r>
            <a:br>
              <a:rPr lang="ru-RU" sz="1200" dirty="0"/>
            </a:br>
            <a:r>
              <a:rPr lang="ru-RU" sz="1200" dirty="0"/>
              <a:t>Пособие содержит методические рекомендации по оказанию неотложной доврачебной медицинской помощи, ситуационные задачи с ответами, кроссворды</a:t>
            </a:r>
            <a:r>
              <a:rPr lang="ru-RU" sz="1200" dirty="0" smtClean="0"/>
              <a:t>.</a:t>
            </a:r>
            <a:endParaRPr lang="ru-RU" sz="1200" dirty="0"/>
          </a:p>
        </p:txBody>
      </p:sp>
    </p:spTree>
    <p:extLst>
      <p:ext uri="{BB962C8B-B14F-4D97-AF65-F5344CB8AC3E}">
        <p14:creationId xmlns:p14="http://schemas.microsoft.com/office/powerpoint/2010/main" val="17891063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92" y="116631"/>
            <a:ext cx="2308168" cy="3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95470" y="463639"/>
            <a:ext cx="6641026" cy="2308324"/>
          </a:xfrm>
          <a:prstGeom prst="rect">
            <a:avLst/>
          </a:prstGeom>
        </p:spPr>
        <p:txBody>
          <a:bodyPr wrap="square">
            <a:spAutoFit/>
          </a:bodyPr>
          <a:lstStyle/>
          <a:p>
            <a:pPr algn="just"/>
            <a:r>
              <a:rPr lang="ru-RU" sz="1200" b="1" dirty="0"/>
              <a:t>Сумин С. А.</a:t>
            </a:r>
            <a:r>
              <a:rPr lang="ru-RU" sz="1200" dirty="0"/>
              <a:t> </a:t>
            </a:r>
            <a:r>
              <a:rPr lang="ru-RU" sz="1200" b="1" dirty="0"/>
              <a:t>Основы реаниматологии : учебник / С. А. Сумин, К. Г. Шаповалов. — 4-е изд. , перераб. и доп. — Москва : ГЭОТАР-Медиа, 2023. — 592 с. — (Среднее профессиональное образование</a:t>
            </a:r>
            <a:r>
              <a:rPr lang="ru-RU" sz="1200" b="1" dirty="0" smtClean="0"/>
              <a:t>).</a:t>
            </a:r>
          </a:p>
          <a:p>
            <a:pPr algn="just"/>
            <a:endParaRPr lang="ru-RU" sz="1200" dirty="0"/>
          </a:p>
          <a:p>
            <a:pPr algn="just"/>
            <a:r>
              <a:rPr lang="ru-RU" sz="1200" dirty="0"/>
              <a:t>В четвертом, переработанном и дополненном издании в доступной форме представлены основы реаниматологии, дифференциальная диагностика и правила оказания неотложной медицинской помощи на догоспитальном этапе, патологическое акушерство, освещены вопросы диагностики экстренных и неотложных состояний, описаны принципы интенсивного наблюдения за больными, способы выполнения специальных манипуляций по лечению пациентов и уходу за ними. Приводимые схемы лечения критических состояний являются апробированными и не содержат спорных методик</a:t>
            </a:r>
            <a:r>
              <a:rPr lang="ru-RU" sz="1200" dirty="0" smtClean="0"/>
              <a:t>.</a:t>
            </a:r>
            <a:endParaRPr lang="ru-RU" sz="12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73" y="3334244"/>
            <a:ext cx="271931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3696236"/>
            <a:ext cx="6560252" cy="2677656"/>
          </a:xfrm>
          <a:prstGeom prst="rect">
            <a:avLst/>
          </a:prstGeom>
        </p:spPr>
        <p:txBody>
          <a:bodyPr wrap="square">
            <a:spAutoFit/>
          </a:bodyPr>
          <a:lstStyle/>
          <a:p>
            <a:pPr algn="just"/>
            <a:r>
              <a:rPr lang="ru-RU" sz="1200" b="1" dirty="0"/>
              <a:t>Доврачебная помощь при неотложных состояниях</a:t>
            </a:r>
            <a:r>
              <a:rPr lang="ru-RU" sz="1200" dirty="0"/>
              <a:t> : </a:t>
            </a:r>
            <a:r>
              <a:rPr lang="ru-RU" sz="1200" b="1" dirty="0"/>
              <a:t>учебник и практикум для СПО / Г. И. Чуваков [и др.] ; под редакцией Г. И. Чувакова. — 3-е изд., перераб. и доп. — Москва : Издательство Юрайт, </a:t>
            </a:r>
            <a:r>
              <a:rPr lang="ru-RU" sz="1200" b="1" dirty="0" smtClean="0"/>
              <a:t>2024. </a:t>
            </a:r>
            <a:r>
              <a:rPr lang="ru-RU" sz="1200" b="1" dirty="0"/>
              <a:t>— 157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a:t>
            </a:r>
            <a:r>
              <a:rPr lang="ru-RU" sz="1200" dirty="0" smtClean="0"/>
              <a:t>перечень </a:t>
            </a:r>
            <a:r>
              <a:rPr lang="ru-RU" sz="1200" dirty="0"/>
              <a:t>навыков и умений, которыми должна владеть медицинская сестра, приведены справочный материал, тестовые задания и </a:t>
            </a:r>
            <a:r>
              <a:rPr lang="ru-RU" sz="1200" dirty="0" smtClean="0"/>
              <a:t>ситуационные </a:t>
            </a:r>
            <a:r>
              <a:rPr lang="ru-RU" sz="1200" dirty="0"/>
              <a:t>задачи.</a:t>
            </a:r>
          </a:p>
        </p:txBody>
      </p:sp>
    </p:spTree>
    <p:extLst>
      <p:ext uri="{BB962C8B-B14F-4D97-AF65-F5344CB8AC3E}">
        <p14:creationId xmlns:p14="http://schemas.microsoft.com/office/powerpoint/2010/main" val="2025311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08" y="260648"/>
            <a:ext cx="227065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34106" y="309092"/>
            <a:ext cx="6609107" cy="2862322"/>
          </a:xfrm>
          <a:prstGeom prst="rect">
            <a:avLst/>
          </a:prstGeom>
        </p:spPr>
        <p:txBody>
          <a:bodyPr wrap="square">
            <a:spAutoFit/>
          </a:bodyPr>
          <a:lstStyle/>
          <a:p>
            <a:pPr algn="just"/>
            <a:r>
              <a:rPr lang="ru-RU" sz="1200" b="1" dirty="0"/>
              <a:t>Лычев В. Г.</a:t>
            </a:r>
            <a:r>
              <a:rPr lang="ru-RU" sz="1200" dirty="0"/>
              <a:t> </a:t>
            </a:r>
            <a:r>
              <a:rPr lang="ru-RU" sz="1200" b="1" dirty="0"/>
              <a:t>Тактика медицинской сестры при неотложных заболеваниях и состояниях : учебное пособие / В. Г. Лычев, В. М. Савельев, В. К. Карманов. — 3-е изд., испр. и доп. — Москва : ИНФРА-М, 2023. — 318 с. — (Среднее профессиональное образование). </a:t>
            </a:r>
            <a:endParaRPr lang="ru-RU" sz="1200" b="1" dirty="0" smtClean="0"/>
          </a:p>
          <a:p>
            <a:pPr algn="just"/>
            <a:endParaRPr lang="ru-RU" sz="1200" dirty="0"/>
          </a:p>
          <a:p>
            <a:pPr algn="just"/>
            <a:r>
              <a:rPr lang="ru-RU" sz="1200" dirty="0"/>
              <a:t>В пособии представлены современные технологии оказания неотложной помощи медицинской сестрой/медицинским братом при наиболее часто встречающихся заболеваниях и состояниях в терапии, хирургии, неврологии, оториноларингологии, офтальмологии, урологии, гинекологии, эндокринологии, острых аллергозах, при воздействии факторов внешней среды. Изложены современные подходы к проведению базовой сердечно-легочной реанимации, алгоритмы оказания доврачебной помощи и выполнения врачебных назначений. Приведены тестовые задания, проблемно-ситуационные задачи с эталонами решений, список лекарственных препаратов, перечень необходимого оборудования и оснащения при оказании неотложной помощи.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54" y="3446713"/>
            <a:ext cx="2270652" cy="315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08349" y="3979571"/>
            <a:ext cx="6556139" cy="1569660"/>
          </a:xfrm>
          <a:prstGeom prst="rect">
            <a:avLst/>
          </a:prstGeom>
        </p:spPr>
        <p:txBody>
          <a:bodyPr wrap="square">
            <a:spAutoFit/>
          </a:bodyPr>
          <a:lstStyle/>
          <a:p>
            <a:pPr algn="just"/>
            <a:r>
              <a:rPr lang="ru-RU" sz="1200" b="1" dirty="0"/>
              <a:t>Неймарк М. И.</a:t>
            </a:r>
            <a:r>
              <a:rPr lang="ru-RU" sz="1200" dirty="0"/>
              <a:t> </a:t>
            </a:r>
            <a:r>
              <a:rPr lang="ru-RU" sz="1200" b="1" dirty="0"/>
              <a:t>Оказание доврачебной медицинской помощи при неотложных и экстремальных состояниях : учебное пособие / М. И. Неймарк, В. В. Шмелев. — Москва : КноРус, </a:t>
            </a:r>
            <a:r>
              <a:rPr lang="ru-RU" sz="1200" b="1" dirty="0" smtClean="0"/>
              <a:t>2024. </a:t>
            </a:r>
            <a:r>
              <a:rPr lang="ru-RU" sz="1200" b="1" dirty="0"/>
              <a:t>— 220 с. </a:t>
            </a:r>
            <a:endParaRPr lang="ru-RU" sz="1200" b="1" dirty="0" smtClean="0"/>
          </a:p>
          <a:p>
            <a:pPr algn="just"/>
            <a:endParaRPr lang="ru-RU" sz="1200" dirty="0"/>
          </a:p>
          <a:p>
            <a:pPr algn="just"/>
            <a:r>
              <a:rPr lang="ru-RU" sz="1200" dirty="0"/>
              <a:t>Цель пособия — ознакомить фельдшеров и медсестер с современным состоянием проблемы оказания медицинской помощи при неотложных состояниях с учетом существующих российских и зарубежных клинических рекомендаций, стандартов и протоколов.</a:t>
            </a:r>
          </a:p>
        </p:txBody>
      </p:sp>
    </p:spTree>
    <p:extLst>
      <p:ext uri="{BB962C8B-B14F-4D97-AF65-F5344CB8AC3E}">
        <p14:creationId xmlns:p14="http://schemas.microsoft.com/office/powerpoint/2010/main" val="38654237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60" y="44624"/>
            <a:ext cx="226364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82592" y="553792"/>
            <a:ext cx="6713149" cy="1569660"/>
          </a:xfrm>
          <a:prstGeom prst="rect">
            <a:avLst/>
          </a:prstGeom>
        </p:spPr>
        <p:txBody>
          <a:bodyPr wrap="square">
            <a:spAutoFit/>
          </a:bodyPr>
          <a:lstStyle/>
          <a:p>
            <a:pPr algn="just"/>
            <a:r>
              <a:rPr lang="ru-RU" sz="1200" b="1" dirty="0"/>
              <a:t>Оскретков В. И.</a:t>
            </a:r>
            <a:r>
              <a:rPr lang="ru-RU" sz="1200" dirty="0"/>
              <a:t> </a:t>
            </a:r>
            <a:r>
              <a:rPr lang="ru-RU" sz="1200" b="1" dirty="0"/>
              <a:t>Первая медицинская и доврачебная помощь : учебное пособие / В. И. Оскретков. и др. — Москва : КноРус, 2023. — 319 с</a:t>
            </a:r>
            <a:r>
              <a:rPr lang="ru-RU" sz="1200" b="1" dirty="0" smtClean="0"/>
              <a:t>.</a:t>
            </a:r>
          </a:p>
          <a:p>
            <a:pPr algn="just"/>
            <a:endParaRPr lang="ru-RU" sz="1200" dirty="0" smtClean="0"/>
          </a:p>
          <a:p>
            <a:pPr algn="just"/>
            <a:r>
              <a:rPr lang="ru-RU" sz="1200" dirty="0" smtClean="0"/>
              <a:t>Изложены </a:t>
            </a:r>
            <a:r>
              <a:rPr lang="ru-RU" sz="1200" dirty="0"/>
              <a:t>принципы оказания первой медицинской и доврачебной помощи пострадавшим при чрезвычайных ситуациях и больным с неотложными состояниями в повседневной жизни, ухода за тяжелобольными. Описана техника выполнения простых медицинских манипуляций, необходимых для оказания первой доврачебной помощи.</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92" y="3364056"/>
            <a:ext cx="2238709" cy="318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21228" y="3374265"/>
            <a:ext cx="6642356" cy="3046988"/>
          </a:xfrm>
          <a:prstGeom prst="rect">
            <a:avLst/>
          </a:prstGeom>
        </p:spPr>
        <p:txBody>
          <a:bodyPr wrap="square">
            <a:spAutoFit/>
          </a:bodyPr>
          <a:lstStyle/>
          <a:p>
            <a:pPr algn="just"/>
            <a:r>
              <a:rPr lang="ru-RU" sz="1200" b="1" dirty="0"/>
              <a:t>Тобулток Г. Д.</a:t>
            </a:r>
            <a:r>
              <a:rPr lang="ru-RU" sz="1200" dirty="0"/>
              <a:t> </a:t>
            </a:r>
            <a:r>
              <a:rPr lang="ru-RU" sz="1200" b="1" dirty="0"/>
              <a:t>Оказание неотложной помощи в терапии : учебное пособие / Г. Д. Тобулток, Н. А. Иванова. — Москва : ФОРУМ : ИНФРА-М, </a:t>
            </a:r>
            <a:r>
              <a:rPr lang="ru-RU" sz="1200" b="1" dirty="0" smtClean="0"/>
              <a:t>2024. </a:t>
            </a:r>
            <a:r>
              <a:rPr lang="ru-RU" sz="1200" b="1" dirty="0"/>
              <a:t>— 400 с. — (Среднее профессиональное образование). </a:t>
            </a:r>
            <a:endParaRPr lang="ru-RU" sz="1200" b="1" dirty="0" smtClean="0"/>
          </a:p>
          <a:p>
            <a:pPr algn="just"/>
            <a:endParaRPr lang="ru-RU" sz="1200" dirty="0"/>
          </a:p>
          <a:p>
            <a:pPr algn="just"/>
            <a:r>
              <a:rPr lang="ru-RU" sz="1200" dirty="0"/>
              <a:t>Учебное пособие посвящено неотложным состояниям в терапии. В нем четко сформулированы тактические действия фельдшера при оказании неотложной помощи не только в условиях СС и НМП, но и на ФАП. Раздел 1 включает описание неотложных состояний, наиболее часто встречающихся на практике и поэтому имеющих важное профессиональное значение. Раздел 2 содержит дифференциально-диагностические таблицы по основным неотложным состояниям в терапии. Раздел 3 содержит сведения по лекарственным средствам, наиболее часто употребляемым при неотложных состояниях в терапии. Раздел 4 содержит материалы для самоподготовки и самоконтроля студентов: задачи и тестовые задания с эталонами ответов, которые помогут процессу освоения профессиональных компетенций при внеаудиторной и аудиторной самостоятельной работе и дадут возможность провести самокоррекцию. </a:t>
            </a:r>
          </a:p>
        </p:txBody>
      </p:sp>
    </p:spTree>
    <p:extLst>
      <p:ext uri="{BB962C8B-B14F-4D97-AF65-F5344CB8AC3E}">
        <p14:creationId xmlns:p14="http://schemas.microsoft.com/office/powerpoint/2010/main" val="21984189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475" t="4178" r="9355" b="5894"/>
          <a:stretch/>
        </p:blipFill>
        <p:spPr bwMode="auto">
          <a:xfrm>
            <a:off x="71776" y="0"/>
            <a:ext cx="2216427" cy="337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82592" y="437882"/>
            <a:ext cx="6653904" cy="2492990"/>
          </a:xfrm>
          <a:prstGeom prst="rect">
            <a:avLst/>
          </a:prstGeom>
        </p:spPr>
        <p:txBody>
          <a:bodyPr wrap="square">
            <a:spAutoFit/>
          </a:bodyPr>
          <a:lstStyle/>
          <a:p>
            <a:pPr algn="just"/>
            <a:r>
              <a:rPr lang="ru-RU" sz="1200" b="1" dirty="0"/>
              <a:t>Основы сестринского дела</a:t>
            </a:r>
            <a:r>
              <a:rPr lang="ru-RU" sz="1200" dirty="0"/>
              <a:t> : </a:t>
            </a:r>
            <a:r>
              <a:rPr lang="ru-RU" sz="1200" b="1" dirty="0"/>
              <a:t>учебник и практикум для СПО / Г. И. Чуваков [и др.] ; под редакцией Г. И. Чувакова. — 3-е изд., перераб. и доп. — Москва : Издательство Юрайт, </a:t>
            </a:r>
            <a:r>
              <a:rPr lang="ru-RU" sz="1200" b="1" dirty="0" smtClean="0"/>
              <a:t>2024. </a:t>
            </a:r>
            <a:r>
              <a:rPr lang="ru-RU" sz="1200" b="1" dirty="0"/>
              <a:t>— 517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перечень навыков и умений, которыми должна владеть медицинская сестра, приведены справочный материал, задания и ситуационные задачи.</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8" y="3332855"/>
            <a:ext cx="239389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82592" y="3696237"/>
            <a:ext cx="6653904" cy="2677656"/>
          </a:xfrm>
          <a:prstGeom prst="rect">
            <a:avLst/>
          </a:prstGeom>
        </p:spPr>
        <p:txBody>
          <a:bodyPr wrap="square">
            <a:spAutoFit/>
          </a:bodyPr>
          <a:lstStyle/>
          <a:p>
            <a:pPr algn="just"/>
            <a:r>
              <a:rPr lang="ru-RU" sz="1200" b="1" dirty="0"/>
              <a:t>Корячкин В. А.  Диагностическая деятельность : учебник для СПО / В. А. Корячкин, В. Л. Эмануэль, В. И. Страшнов. — 2-е изд., испр. и доп. — Москва : Издательство Юрайт, </a:t>
            </a:r>
            <a:r>
              <a:rPr lang="ru-RU" sz="1200" b="1" dirty="0" smtClean="0"/>
              <a:t>2024. </a:t>
            </a:r>
            <a:r>
              <a:rPr lang="ru-RU" sz="1200" b="1" dirty="0"/>
              <a:t>— 507 с. — (Профессиональное образование</a:t>
            </a:r>
            <a:r>
              <a:rPr lang="ru-RU" sz="1200" b="1" dirty="0" smtClean="0"/>
              <a:t>).</a:t>
            </a:r>
          </a:p>
          <a:p>
            <a:pPr algn="just"/>
            <a:endParaRPr lang="ru-RU" sz="1200" dirty="0"/>
          </a:p>
          <a:p>
            <a:pPr algn="just"/>
            <a:r>
              <a:rPr lang="ru-RU" sz="1200" dirty="0"/>
              <a:t>В учебнике приведены теоретические основы клинико-лабораторной диагностики, краткие сведения об ее основах по тестам, используемым в анестезиологии и интенсивной терапии при обследовании и лечении больных. Описано дифференциально-диагностическое значение показателей центральной нервной системы, дыхательной системы, системы кровообращения, гемостаза, мочевыделительной системы с перечислением клинических состояний, при которых их значения могут изменяться. Приводятся примеры расчетов некоторых показателей. Отдельная глава посвящена основам доказательной медицины, широко используемой в научных и клинических исследованиях. Издание содержит большое количество иллюстративного материала.</a:t>
            </a:r>
          </a:p>
        </p:txBody>
      </p:sp>
    </p:spTree>
    <p:extLst>
      <p:ext uri="{BB962C8B-B14F-4D97-AF65-F5344CB8AC3E}">
        <p14:creationId xmlns:p14="http://schemas.microsoft.com/office/powerpoint/2010/main" val="2015480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1723</TotalTime>
  <Words>18168</Words>
  <Application>Microsoft Office PowerPoint</Application>
  <PresentationFormat>Экран (4:3)</PresentationFormat>
  <Paragraphs>572</Paragraphs>
  <Slides>109</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109</vt:i4>
      </vt:variant>
    </vt:vector>
  </HeadingPairs>
  <TitlesOfParts>
    <vt:vector size="110" baseType="lpstr">
      <vt:lpstr>Яркая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ЛЕЧЕБНОЕ ДЕЛО</dc:title>
  <dc:creator>teacher</dc:creator>
  <cp:lastModifiedBy>ws lib-01</cp:lastModifiedBy>
  <cp:revision>131</cp:revision>
  <dcterms:created xsi:type="dcterms:W3CDTF">2023-10-16T06:42:14Z</dcterms:created>
  <dcterms:modified xsi:type="dcterms:W3CDTF">2024-09-24T15:42:59Z</dcterms:modified>
</cp:coreProperties>
</file>