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323" r:id="rId4"/>
    <p:sldId id="324" r:id="rId5"/>
    <p:sldId id="325" r:id="rId6"/>
    <p:sldId id="326" r:id="rId7"/>
    <p:sldId id="327" r:id="rId8"/>
    <p:sldId id="280" r:id="rId9"/>
    <p:sldId id="328" r:id="rId10"/>
    <p:sldId id="329" r:id="rId11"/>
    <p:sldId id="282" r:id="rId12"/>
    <p:sldId id="288" r:id="rId13"/>
    <p:sldId id="283" r:id="rId14"/>
    <p:sldId id="284" r:id="rId15"/>
    <p:sldId id="330" r:id="rId16"/>
    <p:sldId id="331" r:id="rId17"/>
    <p:sldId id="332" r:id="rId18"/>
    <p:sldId id="333" r:id="rId19"/>
    <p:sldId id="292" r:id="rId20"/>
    <p:sldId id="334" r:id="rId21"/>
    <p:sldId id="335" r:id="rId22"/>
    <p:sldId id="336" r:id="rId23"/>
    <p:sldId id="295" r:id="rId24"/>
    <p:sldId id="297" r:id="rId25"/>
    <p:sldId id="298" r:id="rId26"/>
    <p:sldId id="299" r:id="rId27"/>
    <p:sldId id="300" r:id="rId28"/>
    <p:sldId id="301" r:id="rId29"/>
    <p:sldId id="302" r:id="rId30"/>
    <p:sldId id="337" r:id="rId31"/>
    <p:sldId id="305" r:id="rId32"/>
    <p:sldId id="303" r:id="rId33"/>
    <p:sldId id="307" r:id="rId34"/>
    <p:sldId id="306" r:id="rId35"/>
    <p:sldId id="308" r:id="rId36"/>
    <p:sldId id="339" r:id="rId37"/>
    <p:sldId id="340" r:id="rId38"/>
    <p:sldId id="338" r:id="rId39"/>
    <p:sldId id="312" r:id="rId40"/>
    <p:sldId id="341" r:id="rId41"/>
    <p:sldId id="313" r:id="rId42"/>
    <p:sldId id="342" r:id="rId43"/>
    <p:sldId id="316" r:id="rId44"/>
    <p:sldId id="317" r:id="rId45"/>
    <p:sldId id="318" r:id="rId46"/>
    <p:sldId id="343" r:id="rId47"/>
    <p:sldId id="319" r:id="rId48"/>
    <p:sldId id="344" r:id="rId49"/>
    <p:sldId id="321" r:id="rId50"/>
    <p:sldId id="357" r:id="rId51"/>
    <p:sldId id="358" r:id="rId52"/>
    <p:sldId id="359" r:id="rId53"/>
    <p:sldId id="346" r:id="rId54"/>
    <p:sldId id="347" r:id="rId55"/>
    <p:sldId id="348" r:id="rId56"/>
    <p:sldId id="349" r:id="rId57"/>
    <p:sldId id="350" r:id="rId58"/>
    <p:sldId id="351" r:id="rId59"/>
    <p:sldId id="352" r:id="rId60"/>
    <p:sldId id="360" r:id="rId61"/>
    <p:sldId id="361" r:id="rId62"/>
    <p:sldId id="353" r:id="rId63"/>
    <p:sldId id="354" r:id="rId64"/>
    <p:sldId id="355" r:id="rId65"/>
    <p:sldId id="356" r:id="rId66"/>
    <p:sldId id="368" r:id="rId67"/>
    <p:sldId id="369" r:id="rId68"/>
    <p:sldId id="362" r:id="rId69"/>
    <p:sldId id="363" r:id="rId70"/>
    <p:sldId id="364" r:id="rId71"/>
    <p:sldId id="365" r:id="rId72"/>
    <p:sldId id="366" r:id="rId73"/>
    <p:sldId id="367" r:id="rId74"/>
    <p:sldId id="370" r:id="rId75"/>
    <p:sldId id="371" r:id="rId76"/>
    <p:sldId id="372" r:id="rId77"/>
    <p:sldId id="373" r:id="rId78"/>
    <p:sldId id="374"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57" y="3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19.09.2024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19.09.2024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19.09.2024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19.09.2024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19.09.2024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19.09.2024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19.09.2024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19.09.2024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80728"/>
            <a:ext cx="7992888" cy="1569660"/>
          </a:xfrm>
          <a:prstGeom prst="rect">
            <a:avLst/>
          </a:prstGeom>
        </p:spPr>
        <p:txBody>
          <a:bodyPr wrap="square">
            <a:spAutoFit/>
          </a:bodyPr>
          <a:lstStyle/>
          <a:p>
            <a:pPr algn="ctr"/>
            <a:r>
              <a:rPr lang="ru-RU" sz="4800" b="1" dirty="0" smtClean="0"/>
              <a:t>38.02.06 </a:t>
            </a:r>
          </a:p>
          <a:p>
            <a:pPr algn="ctr"/>
            <a:r>
              <a:rPr lang="ru-RU" sz="4800" b="1" dirty="0" smtClean="0"/>
              <a:t>Финансы</a:t>
            </a:r>
          </a:p>
        </p:txBody>
      </p:sp>
      <p:sp>
        <p:nvSpPr>
          <p:cNvPr id="5" name="TextBox 4"/>
          <p:cNvSpPr txBox="1"/>
          <p:nvPr/>
        </p:nvSpPr>
        <p:spPr>
          <a:xfrm>
            <a:off x="1056708" y="3929112"/>
            <a:ext cx="7390623" cy="1446550"/>
          </a:xfrm>
          <a:prstGeom prst="rect">
            <a:avLst/>
          </a:prstGeom>
          <a:noFill/>
        </p:spPr>
        <p:txBody>
          <a:bodyPr wrap="square" rtlCol="0">
            <a:spAutoFit/>
          </a:bodyPr>
          <a:lstStyle/>
          <a:p>
            <a:pPr algn="ctr"/>
            <a:r>
              <a:rPr lang="ru-RU" sz="3200" b="1" dirty="0" smtClean="0"/>
              <a:t>ПРОФЕССИОНАЛЬНЫЙ ЦИКЛ</a:t>
            </a:r>
          </a:p>
          <a:p>
            <a:pPr algn="ctr"/>
            <a:endParaRPr lang="ru-RU" sz="32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6292" y="302099"/>
            <a:ext cx="6552728" cy="1754326"/>
          </a:xfrm>
          <a:prstGeom prst="rect">
            <a:avLst/>
          </a:prstGeom>
        </p:spPr>
        <p:txBody>
          <a:bodyPr wrap="square">
            <a:spAutoFit/>
          </a:bodyPr>
          <a:lstStyle/>
          <a:p>
            <a:pPr algn="just"/>
            <a:r>
              <a:rPr lang="ru-RU" sz="1200" b="1" dirty="0"/>
              <a:t>Сергеева И.И. Статистика : учебник / И.И. Сергеева, Т.А. Чекулина, С.А. Тимофеева. — 2-e изд., испр. и доп. — Москва : ИД ФОРУМ: НИЦ ИНФРА-М, 2021. — 304 с. — (Cреднее профессиональное образование</a:t>
            </a:r>
            <a:r>
              <a:rPr lang="ru-RU" sz="1200" b="1" dirty="0" smtClean="0"/>
              <a:t>).</a:t>
            </a:r>
          </a:p>
          <a:p>
            <a:pPr algn="just"/>
            <a:endParaRPr lang="ru-RU" sz="1200" b="1" dirty="0"/>
          </a:p>
          <a:p>
            <a:pPr algn="just"/>
            <a:r>
              <a:rPr lang="ru-RU" sz="1200" dirty="0"/>
              <a:t>В учебнике рассмотрены основные функции статистики и ее роль в условиях рыночных отношений. Излагаются базовые статистические методы, применяемые в экономических исследованиях, раскрываются основные вопросы общей теории статистики. Учебник насыщен примерами, содержит решение типовых задач, тесты и задания для самостоятельного изучения по каждому разделу.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08006"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6292" y="3573016"/>
            <a:ext cx="6552728" cy="2677656"/>
          </a:xfrm>
          <a:prstGeom prst="rect">
            <a:avLst/>
          </a:prstGeom>
        </p:spPr>
        <p:txBody>
          <a:bodyPr wrap="square">
            <a:spAutoFit/>
          </a:bodyPr>
          <a:lstStyle/>
          <a:p>
            <a:pPr algn="just"/>
            <a:r>
              <a:rPr lang="ru-RU" sz="1200" b="1" dirty="0"/>
              <a:t>Денежная и банковская статистика : учебник / Л. Е. Данилина, А. А. Попова, О. Г. Третьякова [и др.] ; под ред. В. Н. Салина. — Москва : КноРус, 2022. — 195 с. — (Cреднее профессиональное образование). </a:t>
            </a:r>
            <a:endParaRPr lang="ru-RU" sz="1200" b="1" dirty="0" smtClean="0"/>
          </a:p>
          <a:p>
            <a:pPr algn="just"/>
            <a:endParaRPr lang="ru-RU" sz="1200" b="1" dirty="0"/>
          </a:p>
          <a:p>
            <a:pPr algn="just"/>
            <a:r>
              <a:rPr lang="ru-RU" sz="1200" dirty="0"/>
              <a:t>Рассмотрены основные статистические показатели и методы анализа банковской системы, деятельности Банка России, платежного баланса, денежного обращения, фондового и валютного рынков. Особое место уделено вопросам статистики государственного бюджета и статистики сбережений населения. Материал структурирован таким образом, чтобы обучающиеся при рассмотрении той или иной темы могли ознакомиться со специальной терминологией, системой показателей, а затем, используя предлагаемые алгоритмы расчетов, в процессе самостоятельной работы могли справиться с решением предлагаемых в каждом разделе задач, вопросов и самостоятельно интерпретировать результаты расчетов.</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08006" cy="313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36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3416320"/>
          </a:xfrm>
          <a:prstGeom prst="rect">
            <a:avLst/>
          </a:prstGeom>
        </p:spPr>
        <p:txBody>
          <a:bodyPr wrap="square">
            <a:spAutoFit/>
          </a:bodyPr>
          <a:lstStyle/>
          <a:p>
            <a:pPr algn="just"/>
            <a:r>
              <a:rPr lang="ru-RU" sz="1200" b="1" dirty="0"/>
              <a:t>Дмитриева О.В. Статистика : учебник / Дмитриева О.В. — Москва : КноРус, </a:t>
            </a:r>
            <a:r>
              <a:rPr lang="ru-RU" sz="1200" b="1" dirty="0" smtClean="0"/>
              <a:t>2023. </a:t>
            </a:r>
            <a:r>
              <a:rPr lang="ru-RU" sz="1200" b="1" dirty="0"/>
              <a:t>— </a:t>
            </a:r>
            <a:r>
              <a:rPr lang="ru-RU" sz="1200" b="1" dirty="0" smtClean="0"/>
              <a:t>322 </a:t>
            </a:r>
            <a:r>
              <a:rPr lang="ru-RU" sz="1200" b="1" dirty="0"/>
              <a:t>с. — (Cреднее профессиональное образование</a:t>
            </a:r>
            <a:r>
              <a:rPr lang="ru-RU" sz="1200" b="1" dirty="0" smtClean="0"/>
              <a:t>).</a:t>
            </a:r>
          </a:p>
          <a:p>
            <a:pPr algn="just"/>
            <a:endParaRPr lang="ru-RU" sz="1200" b="1" dirty="0"/>
          </a:p>
          <a:p>
            <a:pPr algn="just"/>
            <a:r>
              <a:rPr lang="ru-RU" sz="1200" dirty="0"/>
              <a:t>Рассмотрены важнейшие методы обработки и анализа массовых количественных данных и порядок расчета основных статистических показателей. Отражены основные вопросы общей теории статистики (принципы построения классификаций и группировок; анализ вариационных рядов; методы статистического анализа связи; методология анализа динамических рядов и применение индексного анализа), рассмотрены базовые понятия макроэкономической статистики и методические основы социально-экономической статистики (статистики населения и трудовых ресурсов; численности персонала, использования рабочего времени, производительности и оплаты труда; национального богатства; уровня жизни населения; инфляции и цен; финансов, денежного обращения и кредита), являющиеся необходимым инструментарием для принятия решений на всех уровнях управления экономикой.</a:t>
            </a:r>
            <a:endParaRPr lang="ru-RU" sz="1200" dirty="0" smtClean="0"/>
          </a:p>
          <a:p>
            <a:pPr algn="just"/>
            <a:endParaRPr lang="ru-RU" sz="1200" b="1" dirty="0"/>
          </a:p>
          <a:p>
            <a:pPr algn="just"/>
            <a:endParaRPr lang="ru-RU" sz="1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17032"/>
            <a:ext cx="6480720" cy="2123658"/>
          </a:xfrm>
          <a:prstGeom prst="rect">
            <a:avLst/>
          </a:prstGeom>
        </p:spPr>
        <p:txBody>
          <a:bodyPr wrap="square">
            <a:spAutoFit/>
          </a:bodyPr>
          <a:lstStyle/>
          <a:p>
            <a:pPr algn="just"/>
            <a:r>
              <a:rPr lang="ru-RU" sz="1200" b="1" dirty="0"/>
              <a:t>Салин В.Н. Статистика : учебное пособие / В.Н. Салин, Э.Ю. Чурилова, Е.П. Шпаковская. — Москва : КноРус</a:t>
            </a:r>
            <a:r>
              <a:rPr lang="ru-RU" sz="1200" b="1"/>
              <a:t>, </a:t>
            </a:r>
            <a:r>
              <a:rPr lang="ru-RU" sz="1200" b="1" smtClean="0"/>
              <a:t>2024. </a:t>
            </a:r>
            <a:r>
              <a:rPr lang="ru-RU" sz="1200" b="1" dirty="0"/>
              <a:t>— 292 с.  — (Cреднее профессиональное образование). </a:t>
            </a:r>
            <a:endParaRPr lang="ru-RU" sz="1200" b="1" dirty="0" smtClean="0"/>
          </a:p>
          <a:p>
            <a:pPr algn="just"/>
            <a:endParaRPr lang="ru-RU" sz="1200" b="1" dirty="0"/>
          </a:p>
          <a:p>
            <a:pPr algn="just"/>
            <a:r>
              <a:rPr lang="ru-RU" sz="1200" dirty="0"/>
              <a:t>Подробно рассмотрены проблемы сплошного и несплошного статистического наблюдения, группировки массовых данных, теории средних, анализ динамических рядов и корреляционный метод, индексы. Наряду с изложением теории статистики содержит примеры расчетов основных показателей, вопросы и тесты для самопроверки, а также практические задания. Отражает изменения в требованиях к указанной дисциплине, связанные с интеграцией России в европейское экономическое пространство (Болонская конвенция).</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92302"/>
            <a:ext cx="2160240" cy="31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88640"/>
            <a:ext cx="6408712" cy="2862322"/>
          </a:xfrm>
          <a:prstGeom prst="rect">
            <a:avLst/>
          </a:prstGeom>
        </p:spPr>
        <p:txBody>
          <a:bodyPr wrap="square">
            <a:spAutoFit/>
          </a:bodyPr>
          <a:lstStyle/>
          <a:p>
            <a:pPr algn="just"/>
            <a:r>
              <a:rPr lang="ru-RU" sz="1200" b="1" dirty="0"/>
              <a:t>Салин В.Н. Статистика. Практикум  / В.Н. Салин под ред., А.А. Попова, Е.П. Шпаковская под ред., Э.Ю. Чурилова. — Москва : КноРус, </a:t>
            </a:r>
            <a:r>
              <a:rPr lang="ru-RU" sz="1200" b="1" dirty="0" smtClean="0"/>
              <a:t>2024. </a:t>
            </a:r>
            <a:r>
              <a:rPr lang="ru-RU" sz="1200" b="1" dirty="0"/>
              <a:t>— 307 с. — (Cреднее профессиональное образование). </a:t>
            </a:r>
            <a:endParaRPr lang="ru-RU" sz="1200" b="1" dirty="0" smtClean="0"/>
          </a:p>
          <a:p>
            <a:pPr algn="just"/>
            <a:endParaRPr lang="ru-RU" sz="1200" b="1" dirty="0"/>
          </a:p>
          <a:p>
            <a:pPr algn="just"/>
            <a:r>
              <a:rPr lang="ru-RU" sz="1200" dirty="0"/>
              <a:t>Раскрываются основы методологии статистического анализа социально-экономических явлений и процессов. Отдельное внимание уделяется особенностям теории статистического наблюдения, приемам обработки статистической информации, группировке статистических данных. На конкретных практико-ориентированных примерах показывается применение теории средних величин, рассматриваются методы построения обобщающих показателей, анализа рядов динамики, выборочный, корреляционный, индексный методы анализа. В адаптированной форме, соответствующей уровню подготовки, предусмотренному стандартом, приводятся примеры расчета показателей, применения методов статистики в социально-экономическом анализе.</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0" y="116632"/>
            <a:ext cx="234666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8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204864"/>
            <a:ext cx="4320480" cy="1446550"/>
          </a:xfrm>
          <a:prstGeom prst="rect">
            <a:avLst/>
          </a:prstGeom>
        </p:spPr>
        <p:txBody>
          <a:bodyPr wrap="square">
            <a:spAutoFit/>
          </a:bodyPr>
          <a:lstStyle/>
          <a:p>
            <a:pPr algn="ctr"/>
            <a:r>
              <a:rPr lang="ru-RU" sz="4400" b="1" dirty="0"/>
              <a:t>ОП.03  МЕНЕДЖМЕНТ</a:t>
            </a:r>
          </a:p>
        </p:txBody>
      </p:sp>
    </p:spTree>
    <p:extLst>
      <p:ext uri="{BB962C8B-B14F-4D97-AF65-F5344CB8AC3E}">
        <p14:creationId xmlns:p14="http://schemas.microsoft.com/office/powerpoint/2010/main" val="340331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0"/>
            <a:ext cx="6480720" cy="1938992"/>
          </a:xfrm>
          <a:prstGeom prst="rect">
            <a:avLst/>
          </a:prstGeom>
        </p:spPr>
        <p:txBody>
          <a:bodyPr wrap="square">
            <a:spAutoFit/>
          </a:bodyPr>
          <a:lstStyle/>
          <a:p>
            <a:pPr algn="just"/>
            <a:r>
              <a:rPr lang="ru-RU" sz="1200" b="1" dirty="0"/>
              <a:t>Виханский О. С. Менеджмент : учебник / О. С. Виханский, А. И. Наумов. - 6-e изд., перераб. и доп. – Москва : Магистр: НИЦ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b="1" dirty="0" smtClean="0"/>
          </a:p>
          <a:p>
            <a:pPr algn="just"/>
            <a:r>
              <a:rPr lang="ru-RU" sz="1200" dirty="0"/>
              <a:t>В учебнике освещается широкий круг вопросов менеджмента в деловой организации, функционирующей </a:t>
            </a:r>
            <a:r>
              <a:rPr lang="ru-RU" sz="1200" dirty="0" smtClean="0"/>
              <a:t>в конкурентной </a:t>
            </a:r>
            <a:r>
              <a:rPr lang="ru-RU" sz="12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07010" y="3717032"/>
            <a:ext cx="6194971" cy="1754326"/>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2024. </a:t>
            </a:r>
            <a:r>
              <a:rPr lang="ru-RU" sz="1200" b="1" dirty="0"/>
              <a:t>— 240 с. — (Среднее профессиональное образование). </a:t>
            </a:r>
            <a:endParaRPr lang="ru-RU" sz="1200" b="1" dirty="0" smtClean="0"/>
          </a:p>
          <a:p>
            <a:pPr algn="just"/>
            <a:endParaRPr lang="ru-RU" sz="1200" b="1" dirty="0" smtClean="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endParaRPr lang="ru-RU" sz="1200" dirty="0" smtClean="0"/>
          </a:p>
          <a:p>
            <a:pPr algn="just"/>
            <a:endParaRPr lang="ru-RU" sz="1200" b="1"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160240" cy="309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7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677656"/>
          </a:xfrm>
          <a:prstGeom prst="rect">
            <a:avLst/>
          </a:prstGeom>
        </p:spPr>
        <p:txBody>
          <a:bodyPr wrap="square">
            <a:spAutoFit/>
          </a:bodyPr>
          <a:lstStyle/>
          <a:p>
            <a:pPr algn="just"/>
            <a:r>
              <a:rPr lang="ru-RU" sz="1200" b="1" dirty="0"/>
              <a:t>Менеджмент : учебник для СПО / Ю. В. Кузнецов [и др.] ; под редакцией Ю. В. Кузнецова. — Москва : Издательство Юрайт, </a:t>
            </a:r>
            <a:r>
              <a:rPr lang="ru-RU" sz="1200" b="1" dirty="0" smtClean="0"/>
              <a:t>2024. </a:t>
            </a:r>
            <a:r>
              <a:rPr lang="ru-RU" sz="1200" b="1" dirty="0"/>
              <a:t>— </a:t>
            </a:r>
            <a:r>
              <a:rPr lang="ru-RU" sz="1200" b="1" dirty="0" smtClean="0"/>
              <a:t>287 </a:t>
            </a:r>
            <a:r>
              <a:rPr lang="ru-RU" sz="1200" b="1" dirty="0"/>
              <a:t>с. — (Профессиональное образование). </a:t>
            </a:r>
            <a:endParaRPr lang="ru-RU" sz="1200" b="1" dirty="0" smtClean="0"/>
          </a:p>
          <a:p>
            <a:pPr algn="just"/>
            <a:endParaRPr lang="ru-RU" sz="1200" b="1" dirty="0"/>
          </a:p>
          <a:p>
            <a:pPr algn="just"/>
            <a:r>
              <a:rPr lang="ru-RU" sz="1200" dirty="0"/>
              <a:t>Современное развитие экономики требует подготовки профессионалов, которые владеют навыками ведения хозяйства в условиях развитого рынка и обладают знаниями об управлении организациями. На решение этой задачи и направлено изучение данной дисциплины. Курс охватывает все разделы типового учебного курса «Менеджмент», освоив программу которого студенты научатся решать реальные проблемы, стоящие перед организациями в условиях современной рыночной экономики. Авторы представили достижения различных стран, школ и направлений. Материал хорошо структурирован и дает комплексное представление о базовых понятиях, категориях и процессах менеджмента.</a:t>
            </a:r>
          </a:p>
        </p:txBody>
      </p:sp>
      <p:sp>
        <p:nvSpPr>
          <p:cNvPr id="4" name="Прямоугольник 3"/>
          <p:cNvSpPr/>
          <p:nvPr/>
        </p:nvSpPr>
        <p:spPr>
          <a:xfrm>
            <a:off x="2411760" y="3451090"/>
            <a:ext cx="6480720" cy="2308324"/>
          </a:xfrm>
          <a:prstGeom prst="rect">
            <a:avLst/>
          </a:prstGeom>
        </p:spPr>
        <p:txBody>
          <a:bodyPr wrap="square">
            <a:spAutoFit/>
          </a:bodyPr>
          <a:lstStyle/>
          <a:p>
            <a:pPr algn="just"/>
            <a:r>
              <a:rPr lang="ru-RU" sz="1200" b="1" dirty="0"/>
              <a:t>Грибов В. Д. Менеджмент : учебное пособие / В. Д. Грибов. — Москва : КноРус, </a:t>
            </a:r>
            <a:r>
              <a:rPr lang="ru-RU" sz="1200" b="1" dirty="0" smtClean="0"/>
              <a:t>2024. </a:t>
            </a:r>
            <a:r>
              <a:rPr lang="ru-RU" sz="1200" b="1" dirty="0"/>
              <a:t>— 275 с.  — (Среднее профессиональное образование</a:t>
            </a:r>
            <a:r>
              <a:rPr lang="ru-RU" sz="1200" b="1" dirty="0" smtClean="0"/>
              <a:t>).</a:t>
            </a:r>
          </a:p>
          <a:p>
            <a:pPr algn="just"/>
            <a:endParaRPr lang="ru-RU" sz="1200" b="1" dirty="0"/>
          </a:p>
          <a:p>
            <a:pPr algn="just"/>
            <a:r>
              <a:rPr lang="ru-RU" sz="1200" dirty="0"/>
              <a:t>Проанализирован весь круг вопросов, содержащихся в образовательном стандарте по дисциплине «Менеджмент». Содержание работы достаточно полно отражает современную проблематику управления организацией в условиях рыночных отношений. Рассмотрены цели, функции и методы управления, вопросы стратегического, инновационного и финансового менеджмента, управления персоналом, конфликтами и стрессами, другие аспекты современного менеджмента. Содержит практикум по всем темам курса, включающий в себя вопросы для обсуждения, тесты, практические задания.</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79" y="3439505"/>
            <a:ext cx="2218073" cy="321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59228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31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4643" y="332656"/>
            <a:ext cx="6503851" cy="2677656"/>
          </a:xfrm>
          <a:prstGeom prst="rect">
            <a:avLst/>
          </a:prstGeom>
        </p:spPr>
        <p:txBody>
          <a:bodyPr wrap="square">
            <a:spAutoFit/>
          </a:bodyPr>
          <a:lstStyle/>
          <a:p>
            <a:pPr algn="just"/>
            <a:r>
              <a:rPr lang="ru-RU" sz="1200" b="1" dirty="0"/>
              <a:t>Практический курс менеджмента : учебник для среднего профессионального образования / Ю. В. Кузнецов [и др.] ; под редакцией Ю. В. Кузнецова. — 2-е изд., </a:t>
            </a:r>
            <a:r>
              <a:rPr lang="ru-RU" sz="1200" b="1" dirty="0" smtClean="0"/>
              <a:t>перераб. </a:t>
            </a:r>
            <a:r>
              <a:rPr lang="ru-RU" sz="1200" b="1" dirty="0"/>
              <a:t>и доп. — Москва : Издательство </a:t>
            </a:r>
            <a:r>
              <a:rPr lang="ru-RU" sz="1200" b="1" dirty="0" smtClean="0"/>
              <a:t>Юрайт, </a:t>
            </a:r>
            <a:r>
              <a:rPr lang="ru-RU" sz="1200" b="1" dirty="0"/>
              <a:t>2024. — 254 с. — (Профессиональное образование</a:t>
            </a:r>
            <a:r>
              <a:rPr lang="ru-RU" sz="1200" b="1" dirty="0" smtClean="0"/>
              <a:t>).</a:t>
            </a:r>
          </a:p>
          <a:p>
            <a:pPr algn="just"/>
            <a:r>
              <a:rPr lang="ru-RU" sz="1200" b="1" dirty="0" smtClean="0"/>
              <a:t> </a:t>
            </a:r>
            <a:endParaRPr lang="ru-RU" sz="1200" b="1" dirty="0"/>
          </a:p>
          <a:p>
            <a:pPr algn="just"/>
            <a:r>
              <a:rPr lang="ru-RU" sz="1200" dirty="0"/>
              <a:t>Данное пособие </a:t>
            </a:r>
            <a:r>
              <a:rPr lang="ru-RU" sz="1200" dirty="0" smtClean="0"/>
              <a:t>содержит </a:t>
            </a:r>
            <a:r>
              <a:rPr lang="ru-RU" sz="1200" dirty="0"/>
              <a:t>практические задания, направленные на закрепление, развитие и применение теоретико-методологических подходов в менеджменте. В нем предлагается широкий набор проблемных ситуаций, с которыми может столкнуться современный менеджер, деловые и ролевые игры, вопросы аналитического характера и другие задания, позволяющие проводить учебные занятия по менеджменту в активной и интерактивной форме. Главная задача пособия научить будущих менеджеров применять полученные теоретические знания на практике, используя актуальные методики управления и учитывая опыт успешных отечественных и зарубежных компаний.</a:t>
            </a:r>
          </a:p>
        </p:txBody>
      </p:sp>
      <p:sp>
        <p:nvSpPr>
          <p:cNvPr id="4" name="Прямоугольник 3"/>
          <p:cNvSpPr/>
          <p:nvPr/>
        </p:nvSpPr>
        <p:spPr>
          <a:xfrm>
            <a:off x="2404642" y="4221088"/>
            <a:ext cx="6503851" cy="1200329"/>
          </a:xfrm>
          <a:prstGeom prst="rect">
            <a:avLst/>
          </a:prstGeom>
        </p:spPr>
        <p:txBody>
          <a:bodyPr wrap="square">
            <a:spAutoFit/>
          </a:bodyPr>
          <a:lstStyle/>
          <a:p>
            <a:pPr algn="just"/>
            <a:r>
              <a:rPr lang="ru-RU" sz="1200" b="1" dirty="0"/>
              <a:t>Сетков В. И. Менеджмент : учебное пособие / В. И. Сетков. — Москва : КноРус, </a:t>
            </a:r>
            <a:r>
              <a:rPr lang="ru-RU" sz="1200" b="1" dirty="0" smtClean="0"/>
              <a:t>2023. </a:t>
            </a:r>
            <a:r>
              <a:rPr lang="ru-RU" sz="1200" b="1" dirty="0"/>
              <a:t>— 149 с. — (Среднее профессиональное образование</a:t>
            </a:r>
            <a:r>
              <a:rPr lang="ru-RU" sz="1200" b="1" dirty="0" smtClean="0"/>
              <a:t>).</a:t>
            </a:r>
          </a:p>
          <a:p>
            <a:pPr algn="just"/>
            <a:endParaRPr lang="ru-RU" sz="1200" b="1" dirty="0"/>
          </a:p>
          <a:p>
            <a:pPr algn="just"/>
            <a:r>
              <a:rPr lang="ru-RU" sz="1200" dirty="0"/>
              <a:t>Излагаются основные положения теории и практики управления, менеджмента организации и труда менеджера. Большое внимание уделено практикуму в форме деловых игр, тренингов, семинаров, контрольных тестов.</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18" y="3573016"/>
            <a:ext cx="2117226" cy="314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9716"/>
            <a:ext cx="2513162" cy="347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56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1"/>
            <a:ext cx="6408712" cy="1938992"/>
          </a:xfrm>
          <a:prstGeom prst="rect">
            <a:avLst/>
          </a:prstGeom>
        </p:spPr>
        <p:txBody>
          <a:bodyPr wrap="square">
            <a:spAutoFit/>
          </a:bodyPr>
          <a:lstStyle/>
          <a:p>
            <a:pPr algn="just"/>
            <a:r>
              <a:rPr lang="ru-RU" sz="1200" b="1" dirty="0"/>
              <a:t>Райченко А. В. Менеджмент : учебное пособие / А. В. Райченко, И. В. Хохлова. — 2-е изд., перераб. и доп. — Москва : ИНФРА-М, 2021. — 342 с. — (Среднее профессиональное образование). </a:t>
            </a:r>
            <a:endParaRPr lang="ru-RU" sz="1200" b="1" dirty="0" smtClean="0"/>
          </a:p>
          <a:p>
            <a:pPr algn="just"/>
            <a:endParaRPr lang="ru-RU" sz="1200" b="1" dirty="0"/>
          </a:p>
          <a:p>
            <a:pPr algn="just"/>
            <a:r>
              <a:rPr lang="ru-RU" sz="1200" dirty="0"/>
              <a:t>Учебное пособие, подготовленное в мастерской делового администрирования бизнес-парка «Уникум» Государственного университета управления, адаптирует классическую концепцию менеджмента к стандарту дисциплины в системе среднего профессионального образования. Этим обеспечивается непрерывность, последовательность и преемственность логики построения, изложения и освоения данного курса.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329608"/>
            <a:ext cx="6552728" cy="2677656"/>
          </a:xfrm>
          <a:prstGeom prst="rect">
            <a:avLst/>
          </a:prstGeom>
        </p:spPr>
        <p:txBody>
          <a:bodyPr wrap="square">
            <a:spAutoFit/>
          </a:bodyPr>
          <a:lstStyle/>
          <a:p>
            <a:pPr algn="just"/>
            <a:r>
              <a:rPr lang="ru-RU" sz="1200" b="1" dirty="0"/>
              <a:t>Гапоненко А. Л. Менеджмент : учебник и практикум для СПО / А. Л. Гапоненко ; отв. ред. А. Л. Гапоненко. </a:t>
            </a:r>
            <a:r>
              <a:rPr lang="ru-RU" sz="1200" b="1" dirty="0"/>
              <a:t>— 2-е изд., перераб. и доп</a:t>
            </a:r>
            <a:r>
              <a:rPr lang="ru-RU" sz="1200" b="1" dirty="0" smtClean="0"/>
              <a:t>. — </a:t>
            </a:r>
            <a:r>
              <a:rPr lang="ru-RU" sz="1200" b="1" dirty="0"/>
              <a:t>Москва : Издательство Юрайт, </a:t>
            </a:r>
            <a:r>
              <a:rPr lang="ru-RU" sz="1200" b="1" dirty="0" smtClean="0"/>
              <a:t>2024. </a:t>
            </a:r>
            <a:r>
              <a:rPr lang="ru-RU" sz="1200" b="1" dirty="0"/>
              <a:t>— </a:t>
            </a:r>
            <a:r>
              <a:rPr lang="ru-RU" sz="1200" b="1" dirty="0" smtClean="0"/>
              <a:t>379 </a:t>
            </a:r>
            <a:r>
              <a:rPr lang="ru-RU" sz="1200" b="1" dirty="0"/>
              <a:t>с. — (Профессиональное образование). </a:t>
            </a:r>
            <a:endParaRPr lang="ru-RU" sz="1200" b="1" dirty="0" smtClean="0"/>
          </a:p>
          <a:p>
            <a:pPr algn="just"/>
            <a:endParaRPr lang="ru-RU" sz="1200" b="1" dirty="0"/>
          </a:p>
          <a:p>
            <a:pPr algn="just"/>
            <a:r>
              <a:rPr lang="ru-RU" sz="1200" b="1" dirty="0"/>
              <a:t> </a:t>
            </a:r>
            <a:r>
              <a:rPr lang="ru-RU" sz="1200" dirty="0"/>
              <a:t>В учебнике раскрыты предмет, эволюция и современная практика менеджмента, его основные функции и методы. Отражены современные подходы и технологии таких специальных видов менеджмента, как стратегический и инновационный. Показаны особенности управления эффективностью, представлены новые информационные технологии управления. Раскрыты особенности становления и развития современных сетевых структур управления. Изучение учебника предполагает широкое применение практических занятий, консультаций, деловых игр, тренингов, разбора конкретных управленческих ситуаций. Теоретический материал иллюстрирует большое количество примеров, в конце глав представлены вопросы для самоконтроля.</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34082"/>
            <a:ext cx="2508695" cy="362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61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443908"/>
            <a:ext cx="6696744" cy="2862322"/>
          </a:xfrm>
          <a:prstGeom prst="rect">
            <a:avLst/>
          </a:prstGeom>
        </p:spPr>
        <p:txBody>
          <a:bodyPr wrap="square">
            <a:spAutoFit/>
          </a:bodyPr>
          <a:lstStyle/>
          <a:p>
            <a:r>
              <a:rPr lang="ru-RU" sz="1200" b="1" dirty="0"/>
              <a:t>Астахова Н. И. Менеджмент : учебник для СПО / Н. И. Астахова, Г. И. Москвитин ; под общ. ред. Н. И. Астаховой, Г. И. Москвитина. — Москва : Издательство Юрайт, </a:t>
            </a:r>
            <a:r>
              <a:rPr lang="ru-RU" sz="1200" b="1" dirty="0" smtClean="0"/>
              <a:t>2024. </a:t>
            </a:r>
            <a:r>
              <a:rPr lang="ru-RU" sz="1200" b="1" dirty="0"/>
              <a:t>— 422 с. — (Профессиональное образование). </a:t>
            </a:r>
            <a:endParaRPr lang="ru-RU" sz="1200" b="1" dirty="0" smtClean="0"/>
          </a:p>
          <a:p>
            <a:endParaRPr lang="ru-RU" sz="1200" b="1" dirty="0" smtClean="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sp>
        <p:nvSpPr>
          <p:cNvPr id="4" name="Прямоугольник 3"/>
          <p:cNvSpPr/>
          <p:nvPr/>
        </p:nvSpPr>
        <p:spPr>
          <a:xfrm>
            <a:off x="2286000" y="302940"/>
            <a:ext cx="6606480" cy="2308324"/>
          </a:xfrm>
          <a:prstGeom prst="rect">
            <a:avLst/>
          </a:prstGeom>
        </p:spPr>
        <p:txBody>
          <a:bodyPr wrap="square">
            <a:spAutoFit/>
          </a:bodyPr>
          <a:lstStyle/>
          <a:p>
            <a:pPr algn="just"/>
            <a:r>
              <a:rPr lang="ru-RU" sz="1200" b="1" dirty="0"/>
              <a:t>Иванова И. А.  Менеджмент : учебник и практикум для СПО / И. А. Иванова, А. М. Сергеев. </a:t>
            </a:r>
            <a:r>
              <a:rPr lang="ru-RU" sz="1200" b="1" dirty="0" smtClean="0"/>
              <a:t>—2-е изд.- </a:t>
            </a:r>
            <a:r>
              <a:rPr lang="ru-RU" sz="1200" b="1" dirty="0"/>
              <a:t>Москва : Издательство Юрайт, </a:t>
            </a:r>
            <a:r>
              <a:rPr lang="ru-RU" sz="1200" b="1" dirty="0" smtClean="0"/>
              <a:t>2024. </a:t>
            </a:r>
            <a:r>
              <a:rPr lang="ru-RU" sz="1200" b="1" dirty="0"/>
              <a:t>— </a:t>
            </a:r>
            <a:r>
              <a:rPr lang="ru-RU" sz="1200" b="1" dirty="0" smtClean="0"/>
              <a:t>327 </a:t>
            </a:r>
            <a:r>
              <a:rPr lang="ru-RU" sz="1200" b="1" dirty="0"/>
              <a:t>с. — (Профессиональное образование</a:t>
            </a:r>
            <a:r>
              <a:rPr lang="ru-RU" sz="1200" b="1" dirty="0" smtClean="0"/>
              <a:t>).</a:t>
            </a:r>
          </a:p>
          <a:p>
            <a:pPr algn="just"/>
            <a:endParaRPr lang="ru-RU" sz="1200" b="1" dirty="0"/>
          </a:p>
          <a:p>
            <a:pPr algn="just"/>
            <a:r>
              <a:rPr lang="ru-RU" sz="1200" b="1" dirty="0"/>
              <a:t> </a:t>
            </a:r>
            <a:r>
              <a:rPr lang="ru-RU" sz="1200" dirty="0"/>
              <a:t>Менеджмент в данном учебнике рассматривается в различных аспектах: и как научная дисциплина, и как средство управления компанией и ее выживаемостью (например, за счет инноваций), и как форма отношений между людьми. Особенность учебника особое внимание к роли человека как ключевого стратегического ресурса современной организации и поведенческим аспектам менеджмента в целом. В нем рассматриваются как классические, так и современные теории управления, которые полезно знать не только студентам, но и практикующим менеджерам.</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 y="116632"/>
            <a:ext cx="2204467" cy="32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 y="3212975"/>
            <a:ext cx="2266950" cy="343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46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772816"/>
            <a:ext cx="7992888" cy="1938992"/>
          </a:xfrm>
          <a:prstGeom prst="rect">
            <a:avLst/>
          </a:prstGeom>
        </p:spPr>
        <p:txBody>
          <a:bodyPr wrap="square">
            <a:spAutoFit/>
          </a:bodyPr>
          <a:lstStyle/>
          <a:p>
            <a:pPr algn="ctr"/>
            <a:r>
              <a:rPr lang="ru-RU" sz="4000" b="1" dirty="0"/>
              <a:t>ОП.04  </a:t>
            </a:r>
            <a:endParaRPr lang="ru-RU" sz="4000" b="1" dirty="0" smtClean="0"/>
          </a:p>
          <a:p>
            <a:pPr algn="ctr"/>
            <a:r>
              <a:rPr lang="ru-RU" sz="4000" b="1" dirty="0" smtClean="0"/>
              <a:t>ДОКУМЕНТАЦИОННОЕ </a:t>
            </a:r>
            <a:r>
              <a:rPr lang="ru-RU" sz="4000" b="1" dirty="0"/>
              <a:t>ОБЕСПЕЧЕНИЕ УПРАВЛЕНИЯ</a:t>
            </a:r>
          </a:p>
        </p:txBody>
      </p:sp>
    </p:spTree>
    <p:extLst>
      <p:ext uri="{BB962C8B-B14F-4D97-AF65-F5344CB8AC3E}">
        <p14:creationId xmlns:p14="http://schemas.microsoft.com/office/powerpoint/2010/main" val="14913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628800"/>
            <a:ext cx="6840760" cy="2123658"/>
          </a:xfrm>
          <a:prstGeom prst="rect">
            <a:avLst/>
          </a:prstGeom>
        </p:spPr>
        <p:txBody>
          <a:bodyPr wrap="square">
            <a:spAutoFit/>
          </a:bodyPr>
          <a:lstStyle/>
          <a:p>
            <a:pPr algn="ctr"/>
            <a:r>
              <a:rPr lang="ru-RU" sz="4400" b="1" dirty="0" smtClean="0"/>
              <a:t>ОП.01 </a:t>
            </a:r>
          </a:p>
          <a:p>
            <a:pPr algn="ctr"/>
            <a:r>
              <a:rPr lang="ru-RU" sz="4400" b="1" dirty="0" smtClean="0"/>
              <a:t>ЭКОНОМИКА ОРГАНИЗАЦИИ</a:t>
            </a:r>
            <a:endParaRPr lang="ru-RU" sz="4400" b="1" dirty="0"/>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486" y="239420"/>
            <a:ext cx="6569174" cy="2677656"/>
          </a:xfrm>
          <a:prstGeom prst="rect">
            <a:avLst/>
          </a:prstGeom>
        </p:spPr>
        <p:txBody>
          <a:bodyPr wrap="square">
            <a:spAutoFit/>
          </a:bodyPr>
          <a:lstStyle/>
          <a:p>
            <a:pPr algn="just"/>
            <a:r>
              <a:rPr lang="ru-RU" sz="1200" b="1" dirty="0"/>
              <a:t>Шувалова Н. Н.  Документационное обеспечение управления : учебник и практикум для СПО / Н. Н. Шувалова. — </a:t>
            </a:r>
            <a:r>
              <a:rPr lang="ru-RU" sz="1200" b="1" dirty="0" smtClean="0"/>
              <a:t>3-е </a:t>
            </a:r>
            <a:r>
              <a:rPr lang="ru-RU" sz="1200" b="1" dirty="0"/>
              <a:t>изд. — Москва : Издательство Юрайт, </a:t>
            </a:r>
            <a:r>
              <a:rPr lang="ru-RU" sz="1200" b="1" dirty="0" smtClean="0"/>
              <a:t>2024. </a:t>
            </a:r>
            <a:r>
              <a:rPr lang="ru-RU" sz="1200" b="1" dirty="0"/>
              <a:t>— </a:t>
            </a:r>
            <a:r>
              <a:rPr lang="ru-RU" sz="1200" b="1" dirty="0" smtClean="0"/>
              <a:t>247 </a:t>
            </a:r>
            <a:r>
              <a:rPr lang="ru-RU" sz="1200" b="1" dirty="0"/>
              <a:t>с. — (Профессиональное образование</a:t>
            </a:r>
            <a:r>
              <a:rPr lang="ru-RU" sz="1200" b="1" dirty="0" smtClean="0"/>
              <a:t>).</a:t>
            </a:r>
          </a:p>
          <a:p>
            <a:pPr algn="just"/>
            <a:endParaRPr lang="ru-RU" sz="1200" b="1" dirty="0" smtClean="0"/>
          </a:p>
          <a:p>
            <a:pPr algn="just"/>
            <a:r>
              <a:rPr lang="ru-RU" sz="12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 </a:t>
            </a:r>
          </a:p>
        </p:txBody>
      </p:sp>
      <p:sp>
        <p:nvSpPr>
          <p:cNvPr id="4" name="Прямоугольник 3"/>
          <p:cNvSpPr/>
          <p:nvPr/>
        </p:nvSpPr>
        <p:spPr>
          <a:xfrm>
            <a:off x="2483768" y="3573016"/>
            <a:ext cx="6513892" cy="2677656"/>
          </a:xfrm>
          <a:prstGeom prst="rect">
            <a:avLst/>
          </a:prstGeom>
        </p:spPr>
        <p:txBody>
          <a:bodyPr wrap="square">
            <a:spAutoFit/>
          </a:bodyPr>
          <a:lstStyle/>
          <a:p>
            <a:pPr algn="just"/>
            <a:r>
              <a:rPr lang="ru-RU" sz="1200" b="1" dirty="0"/>
              <a:t>Корнеев И. К.  Документационное обеспечение управления : учебник и практикум для СПО / И. К. Корнеев, А. В. Пшенко, В. А. Машурцев.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438 </a:t>
            </a:r>
            <a:r>
              <a:rPr lang="ru-RU" sz="1200" b="1" dirty="0"/>
              <a:t>с. — (Профессиональное образование). </a:t>
            </a:r>
            <a:endParaRPr lang="ru-RU" sz="1200" b="1" dirty="0" smtClean="0"/>
          </a:p>
          <a:p>
            <a:pPr algn="just"/>
            <a:endParaRPr lang="ru-RU" sz="1200" b="1"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4" y="29716"/>
            <a:ext cx="2174810" cy="339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4" y="3140194"/>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65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2431" y="363504"/>
            <a:ext cx="6678488" cy="2123658"/>
          </a:xfrm>
          <a:prstGeom prst="rect">
            <a:avLst/>
          </a:prstGeom>
        </p:spPr>
        <p:txBody>
          <a:bodyPr wrap="square">
            <a:spAutoFit/>
          </a:bodyPr>
          <a:lstStyle/>
          <a:p>
            <a:pPr algn="just"/>
            <a:r>
              <a:rPr lang="ru-RU" sz="1200" b="1" dirty="0"/>
              <a:t>Кузнецов И. Н.  Документационное обеспечение управления. Документооборот и делопроизводство : учебник и практикум для СПО / И. Н. Кузнецов.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545 </a:t>
            </a:r>
            <a:r>
              <a:rPr lang="ru-RU" sz="1200" b="1" dirty="0"/>
              <a:t>с. — (Профессиональное образование). </a:t>
            </a:r>
            <a:endParaRPr lang="ru-RU" sz="1200" b="1" dirty="0" smtClean="0"/>
          </a:p>
          <a:p>
            <a:pPr algn="just"/>
            <a:endParaRPr lang="ru-RU" sz="1200" b="1"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sp>
        <p:nvSpPr>
          <p:cNvPr id="4" name="Прямоугольник 3"/>
          <p:cNvSpPr/>
          <p:nvPr/>
        </p:nvSpPr>
        <p:spPr>
          <a:xfrm>
            <a:off x="2286000" y="3573015"/>
            <a:ext cx="6606480" cy="2862322"/>
          </a:xfrm>
          <a:prstGeom prst="rect">
            <a:avLst/>
          </a:prstGeom>
        </p:spPr>
        <p:txBody>
          <a:bodyPr wrap="square">
            <a:spAutoFit/>
          </a:bodyPr>
          <a:lstStyle/>
          <a:p>
            <a:pPr algn="just"/>
            <a:r>
              <a:rPr lang="ru-RU" sz="1200" b="1" dirty="0"/>
              <a:t>Шувалова Н. Н.  Основы делопроизводства : учебник и практикум для СПО/ Н. Н. Шувалова, А. Ю. Иванова ; под общей редакцией Н. Н. Шуваловой. — 3-е изд., перераб. и доп. — Москва : Издательство Юрайт, </a:t>
            </a:r>
            <a:r>
              <a:rPr lang="ru-RU" sz="1200" b="1" dirty="0" smtClean="0"/>
              <a:t>2024. </a:t>
            </a:r>
            <a:r>
              <a:rPr lang="ru-RU" sz="1200" b="1" dirty="0"/>
              <a:t>— 384 с. — (Профессиональное образование). </a:t>
            </a:r>
            <a:endParaRPr lang="ru-RU" sz="1200" b="1" dirty="0" smtClean="0"/>
          </a:p>
          <a:p>
            <a:pPr algn="just"/>
            <a:endParaRPr lang="ru-RU" sz="1200" b="1"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a:t>
            </a:r>
            <a:r>
              <a:rPr lang="ru-RU" sz="1200" dirty="0" smtClean="0"/>
              <a:t>Включение </a:t>
            </a:r>
            <a:r>
              <a:rPr lang="ru-RU" sz="1200" dirty="0"/>
              <a:t>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a:t>
            </a:r>
            <a:r>
              <a:rPr lang="ru-RU" sz="1200" dirty="0" smtClean="0"/>
              <a:t>, </a:t>
            </a:r>
            <a:r>
              <a:rPr lang="ru-RU" sz="1200" dirty="0"/>
              <a:t>сформировать умения и навыки составления, оформления документов и организации работы с ними, выработать навыки критического осмысления освоенного материала и самостоятельную позицию, овладеть официально-деловым стилем письменной речи.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0" y="3356992"/>
            <a:ext cx="2520630" cy="361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0" y="0"/>
            <a:ext cx="236092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25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552728" cy="2308324"/>
          </a:xfrm>
          <a:prstGeom prst="rect">
            <a:avLst/>
          </a:prstGeom>
        </p:spPr>
        <p:txBody>
          <a:bodyPr wrap="square">
            <a:spAutoFit/>
          </a:bodyPr>
          <a:lstStyle/>
          <a:p>
            <a:pPr algn="just"/>
            <a:r>
              <a:rPr lang="ru-RU" sz="1200" b="1" dirty="0"/>
              <a:t>Документационное обеспечение управления : учебник / С.А. Глотова, А.Ю. Конькова, Ю.М. Кукарина, Е.А. Скрипко; под общ. Ред. Т.А. Быковой.- Москва : Кнорус, </a:t>
            </a:r>
            <a:r>
              <a:rPr lang="ru-RU" sz="1200" b="1" dirty="0" smtClean="0"/>
              <a:t>2023.- </a:t>
            </a:r>
            <a:r>
              <a:rPr lang="ru-RU" sz="1200" b="1" dirty="0"/>
              <a:t>266 с.- (Среднее профессиональное образование). </a:t>
            </a:r>
            <a:endParaRPr lang="ru-RU" sz="1200" b="1" dirty="0" smtClean="0"/>
          </a:p>
          <a:p>
            <a:pPr algn="just"/>
            <a:endParaRPr lang="ru-RU" sz="1200" b="1" dirty="0" smtClean="0"/>
          </a:p>
          <a:p>
            <a:pPr algn="just"/>
            <a:r>
              <a:rPr lang="ru-RU" sz="1200" dirty="0"/>
              <a:t>В учебнике отражены 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p>
          <a:p>
            <a:pPr algn="just"/>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6023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73016"/>
            <a:ext cx="6552728" cy="2677656"/>
          </a:xfrm>
          <a:prstGeom prst="rect">
            <a:avLst/>
          </a:prstGeom>
        </p:spPr>
        <p:txBody>
          <a:bodyPr wrap="square">
            <a:spAutoFit/>
          </a:bodyPr>
          <a:lstStyle/>
          <a:p>
            <a:pPr algn="just"/>
            <a:r>
              <a:rPr lang="ru-RU" sz="1200" b="1" dirty="0"/>
              <a:t>Мельников В.П. Информационная безопасность : учебник / Мельников В.П. под ред., Куприянов А.И. — Москва : КноРус, </a:t>
            </a:r>
            <a:r>
              <a:rPr lang="ru-RU" sz="1200" b="1" dirty="0" smtClean="0"/>
              <a:t>2025. </a:t>
            </a:r>
            <a:r>
              <a:rPr lang="ru-RU" sz="1200" b="1" dirty="0"/>
              <a:t>— 267 с. — (Среднее профессиональное образование). </a:t>
            </a:r>
            <a:endParaRPr lang="ru-RU" sz="1200" b="1" dirty="0" smtClean="0"/>
          </a:p>
          <a:p>
            <a:pPr algn="just"/>
            <a:endParaRPr lang="ru-RU" sz="1200" b="1"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организационно-правового, технического, методического, программно-аппаратного сопровождения. Особое внимание уделено проблемам методологического обеспечения деятельности как общества, так и конкретных систем (ОС, СУБД, вычислительных сетей), функционирующих в организациях и фирмах.</a:t>
            </a:r>
          </a:p>
          <a:p>
            <a:pPr algn="just"/>
            <a:r>
              <a:rPr lang="ru-RU" sz="1200" dirty="0"/>
              <a:t>На реальных примерах описаны криптографические методы и программно-аппаратные средства обеспечения ИБ, их защиты от излучения, вирусного заражения, разрушающих программных действий и изменений.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2"/>
            <a:ext cx="216023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9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492990"/>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a:t>
            </a:r>
            <a:r>
              <a:rPr lang="ru-RU" sz="1200" b="1" dirty="0" smtClean="0"/>
              <a:t>3-е </a:t>
            </a:r>
            <a:r>
              <a:rPr lang="ru-RU" sz="1200" b="1" dirty="0"/>
              <a:t>изд., перераб. и доп.— Москва : Издательство Юрайт, </a:t>
            </a:r>
            <a:r>
              <a:rPr lang="ru-RU" sz="1200" b="1" dirty="0" smtClean="0"/>
              <a:t>2024. </a:t>
            </a:r>
            <a:r>
              <a:rPr lang="ru-RU" sz="1200" b="1" dirty="0"/>
              <a:t>— </a:t>
            </a:r>
            <a:r>
              <a:rPr lang="ru-RU" sz="1200" b="1" dirty="0" smtClean="0"/>
              <a:t>374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sp>
        <p:nvSpPr>
          <p:cNvPr id="4" name="Прямоугольник 3"/>
          <p:cNvSpPr/>
          <p:nvPr/>
        </p:nvSpPr>
        <p:spPr>
          <a:xfrm>
            <a:off x="2339752" y="3717032"/>
            <a:ext cx="6624736" cy="2677656"/>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a:t>
            </a:r>
            <a:r>
              <a:rPr lang="ru-RU" sz="1200" b="1" dirty="0" smtClean="0"/>
              <a:t>—2-е изд., </a:t>
            </a:r>
            <a:r>
              <a:rPr lang="ru-RU" sz="1200" b="1" dirty="0" smtClean="0"/>
              <a:t>перераб. </a:t>
            </a:r>
            <a:r>
              <a:rPr lang="ru-RU" sz="1200" b="1" dirty="0" smtClean="0"/>
              <a:t>и доп. - </a:t>
            </a:r>
            <a:r>
              <a:rPr lang="ru-RU" sz="1200" b="1" dirty="0"/>
              <a:t>Москва : Издательство Юрайт, </a:t>
            </a:r>
            <a:r>
              <a:rPr lang="ru-RU" sz="1200" b="1" dirty="0" smtClean="0"/>
              <a:t>2024. </a:t>
            </a:r>
            <a:r>
              <a:rPr lang="ru-RU" sz="1200" b="1" dirty="0"/>
              <a:t>— </a:t>
            </a:r>
            <a:r>
              <a:rPr lang="ru-RU" sz="1200" b="1" dirty="0" smtClean="0"/>
              <a:t>270с</a:t>
            </a:r>
            <a:r>
              <a:rPr lang="ru-RU" sz="1200" b="1" dirty="0"/>
              <a:t>. — (Профессиональное образование). </a:t>
            </a:r>
            <a:endParaRPr lang="ru-RU" sz="1200" b="1" dirty="0" smtClean="0"/>
          </a:p>
          <a:p>
            <a:pPr algn="just"/>
            <a:endParaRPr lang="ru-RU" sz="1200" b="1" dirty="0" smtClean="0"/>
          </a:p>
          <a:p>
            <a:pPr algn="just"/>
            <a:r>
              <a:rPr lang="ru-RU" sz="12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 В приложениях представлен справочный материал, содержащий формы и примеры оформления отдельных документов.</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 y="-22180"/>
            <a:ext cx="2317384" cy="352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 y="3282859"/>
            <a:ext cx="234348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89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7344816" cy="2554545"/>
          </a:xfrm>
          <a:prstGeom prst="rect">
            <a:avLst/>
          </a:prstGeom>
        </p:spPr>
        <p:txBody>
          <a:bodyPr wrap="square">
            <a:spAutoFit/>
          </a:bodyPr>
          <a:lstStyle/>
          <a:p>
            <a:pPr algn="ctr"/>
            <a:r>
              <a:rPr lang="ru-RU" sz="4000" b="1" dirty="0"/>
              <a:t>ОП.05  </a:t>
            </a:r>
            <a:endParaRPr lang="ru-RU" sz="4000" b="1" dirty="0" smtClean="0"/>
          </a:p>
          <a:p>
            <a:pPr algn="ctr"/>
            <a:r>
              <a:rPr lang="ru-RU" sz="4000" b="1" dirty="0" smtClean="0"/>
              <a:t>ОСНОВЫ </a:t>
            </a:r>
            <a:r>
              <a:rPr lang="ru-RU" sz="4000" b="1" dirty="0"/>
              <a:t>ПРЕДПРИНИМАТЕЛЬСКОЙ ДЕЯТЕЛЬНОСТИ</a:t>
            </a:r>
          </a:p>
        </p:txBody>
      </p:sp>
    </p:spTree>
    <p:extLst>
      <p:ext uri="{BB962C8B-B14F-4D97-AF65-F5344CB8AC3E}">
        <p14:creationId xmlns:p14="http://schemas.microsoft.com/office/powerpoint/2010/main" val="146305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260648"/>
            <a:ext cx="6264696" cy="2123658"/>
          </a:xfrm>
          <a:prstGeom prst="rect">
            <a:avLst/>
          </a:prstGeom>
        </p:spPr>
        <p:txBody>
          <a:bodyPr wrap="square">
            <a:spAutoFit/>
          </a:bodyPr>
          <a:lstStyle/>
          <a:p>
            <a:pPr algn="just"/>
            <a:r>
              <a:rPr lang="ru-RU" sz="1200" b="1" dirty="0"/>
              <a:t>Чеберко Е. Ф. Предпринимательская деятельность : учебник и практикум для СПО / Е. Ф. Чеберко. </a:t>
            </a:r>
            <a:r>
              <a:rPr lang="ru-RU" sz="1200" b="1" dirty="0" smtClean="0"/>
              <a:t>— 2-е изд. — </a:t>
            </a:r>
            <a:r>
              <a:rPr lang="ru-RU" sz="1200" b="1" dirty="0"/>
              <a:t>Москва : Юрайт, </a:t>
            </a:r>
            <a:r>
              <a:rPr lang="ru-RU" sz="1200" b="1" dirty="0" smtClean="0"/>
              <a:t>2024.— 241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использован комплексный подход к изучению феномена предпринимательской деятельности. Рассмотрены три взаимосвязанных, но относительно </a:t>
            </a:r>
            <a:r>
              <a:rPr lang="ru-RU" sz="1200" dirty="0" smtClean="0"/>
              <a:t>самостоятельных </a:t>
            </a:r>
            <a:r>
              <a:rPr lang="ru-RU" sz="1200" dirty="0"/>
              <a:t>ее компонента: собственно хозяйственная деятельность, которая всегда связана с удовлетворением общественных потребностей; собственно предпринимательская деятельность как одна из общественных форм, в которых хозяйственная деятельность может осуществляться, и развитие этих двух сторон в исторической динамике. </a:t>
            </a:r>
          </a:p>
        </p:txBody>
      </p:sp>
      <p:sp>
        <p:nvSpPr>
          <p:cNvPr id="5" name="Прямоугольник 4"/>
          <p:cNvSpPr/>
          <p:nvPr/>
        </p:nvSpPr>
        <p:spPr>
          <a:xfrm>
            <a:off x="2699792" y="3717032"/>
            <a:ext cx="6120680" cy="2492990"/>
          </a:xfrm>
          <a:prstGeom prst="rect">
            <a:avLst/>
          </a:prstGeom>
        </p:spPr>
        <p:txBody>
          <a:bodyPr wrap="square">
            <a:spAutoFit/>
          </a:bodyPr>
          <a:lstStyle/>
          <a:p>
            <a:pPr algn="just"/>
            <a:r>
              <a:rPr lang="ru-RU" sz="1200" b="1" dirty="0"/>
              <a:t>Разумовская Е. В.  Предпринимательское право : учебник для СПО / Е. В. Разумовская.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241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освещены основные вопросы правового регулирования бизнеса, без знания которых разумная и эффективная предпринимательская деятельность в современном обществе невозможна. Подробно рассмотрены правовой статус субъектов предпринимательства и режим имущества в хозяйственном обороте, основы несостоятельности (банкротства), финансирования и кредитования, а также государственного регулирования. Автор акцентирует внимание читателя скорее на практических, нежели на теоретических проблемах предпринимательского права.</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1" y="-34941"/>
            <a:ext cx="2316631" cy="357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1" y="3356992"/>
            <a:ext cx="2316631"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1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88801"/>
            <a:ext cx="6192688" cy="2123658"/>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a:t>
            </a:r>
            <a:r>
              <a:rPr lang="ru-RU" sz="1200" b="1" dirty="0" smtClean="0"/>
              <a:t>2024.— </a:t>
            </a:r>
            <a:r>
              <a:rPr lang="ru-RU" sz="1200" b="1" dirty="0"/>
              <a:t>457 с. — (Профессиональное образование). </a:t>
            </a:r>
            <a:endParaRPr lang="ru-RU" sz="1200" b="1" dirty="0" smtClean="0"/>
          </a:p>
          <a:p>
            <a:pPr algn="just"/>
            <a:endParaRPr lang="ru-RU" sz="1200" b="1"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2374452" cy="363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4" y="3789039"/>
            <a:ext cx="6264696" cy="2308324"/>
          </a:xfrm>
          <a:prstGeom prst="rect">
            <a:avLst/>
          </a:prstGeom>
        </p:spPr>
        <p:txBody>
          <a:bodyPr wrap="square">
            <a:spAutoFit/>
          </a:bodyPr>
          <a:lstStyle/>
          <a:p>
            <a:pPr algn="just"/>
            <a:r>
              <a:rPr lang="ru-RU" sz="1200" b="1" dirty="0"/>
              <a:t>Кузьмина Е. Е.  Предпринимательская деятельность : учебное пособие для СПО / Е. Е. Кузьмина. — </a:t>
            </a:r>
            <a:r>
              <a:rPr lang="ru-RU" sz="1200" b="1" dirty="0" smtClean="0"/>
              <a:t>5-е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469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48376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88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5924" y="332656"/>
            <a:ext cx="6138564" cy="1569660"/>
          </a:xfrm>
          <a:prstGeom prst="rect">
            <a:avLst/>
          </a:prstGeom>
        </p:spPr>
        <p:txBody>
          <a:bodyPr wrap="square">
            <a:spAutoFit/>
          </a:bodyPr>
          <a:lstStyle/>
          <a:p>
            <a:pPr algn="just"/>
            <a:r>
              <a:rPr lang="ru-RU" sz="1200" b="1" dirty="0"/>
              <a:t>Ильин А. Б. Организация предпринимательской деятельности : учебник / А. Б. Ильин, Л. С. Леонтьева. — Москва : КноРус, </a:t>
            </a:r>
            <a:r>
              <a:rPr lang="ru-RU" sz="1200" b="1" dirty="0" smtClean="0"/>
              <a:t>2023. </a:t>
            </a:r>
            <a:r>
              <a:rPr lang="ru-RU" sz="1200" b="1" dirty="0"/>
              <a:t>— 340 с. </a:t>
            </a:r>
            <a:endParaRPr lang="ru-RU" sz="1200" b="1" dirty="0" smtClean="0"/>
          </a:p>
          <a:p>
            <a:pPr algn="just"/>
            <a:endParaRPr lang="ru-RU" sz="1200" b="1" dirty="0"/>
          </a:p>
          <a:p>
            <a:pPr algn="just"/>
            <a:r>
              <a:rPr lang="ru-RU" sz="1200" dirty="0"/>
              <a:t>В систематизированном виде отражает базис организации и управления предпринимательской деятельности, содержание и типологию предпринимательства с учетом актуализированных изменений законодательства, а также финансовые, маркетинговые и производственные составляющие предпринимательской деятельности.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7" cy="313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25924" y="3645023"/>
            <a:ext cx="6066556" cy="2123658"/>
          </a:xfrm>
          <a:prstGeom prst="rect">
            <a:avLst/>
          </a:prstGeom>
        </p:spPr>
        <p:txBody>
          <a:bodyPr wrap="square">
            <a:spAutoFit/>
          </a:bodyPr>
          <a:lstStyle/>
          <a:p>
            <a:pPr algn="just"/>
            <a:r>
              <a:rPr lang="ru-RU" sz="1200" b="1" dirty="0"/>
              <a:t>Лапуста М. Г. Предпринимательство : учебник / М. Г. Лапуста. — Изд. испр. — Москва : ИНФРА-М, </a:t>
            </a:r>
            <a:r>
              <a:rPr lang="ru-RU" sz="1200" b="1" dirty="0" smtClean="0"/>
              <a:t>2024. </a:t>
            </a:r>
            <a:r>
              <a:rPr lang="ru-RU" sz="1200" b="1" dirty="0"/>
              <a:t>— 384 с. </a:t>
            </a:r>
            <a:endParaRPr lang="ru-RU" sz="1200" b="1" dirty="0" smtClean="0"/>
          </a:p>
          <a:p>
            <a:pPr algn="just"/>
            <a:endParaRPr lang="ru-RU" sz="1200" b="1" dirty="0"/>
          </a:p>
          <a:p>
            <a:pPr algn="just"/>
            <a:r>
              <a:rPr lang="ru-RU" sz="1200" dirty="0"/>
              <a:t>В учебнике характеризуются сущность предпринимательства, его виды, типы, свойства и функции, субъекты предпринимательской деятельности, организационно-правовые формы, предпринимательская среда. Излагается механизм создания собственного дела, бизнес-планирования, рассказывается о видах предпринимательского риска, предпринимательской тайне и культуре предпринимательства, системе налогообложения и ответственности предпринимателей, прекращении их деятельности и рассмотрении экономических споров.</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30784"/>
            <a:ext cx="2232247" cy="33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66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32656"/>
            <a:ext cx="6696744" cy="2123658"/>
          </a:xfrm>
          <a:prstGeom prst="rect">
            <a:avLst/>
          </a:prstGeom>
        </p:spPr>
        <p:txBody>
          <a:bodyPr wrap="square">
            <a:spAutoFit/>
          </a:bodyPr>
          <a:lstStyle/>
          <a:p>
            <a:pPr algn="just"/>
            <a:r>
              <a:rPr lang="ru-RU" sz="1200" b="1" dirty="0"/>
              <a:t>Иванова Р. М.  История российского предпринимательства : учебное пособие / Р. М. Иванова. — 2-е изд. — Москва : Издательство Юрайт, 2022. — 303 с. </a:t>
            </a:r>
            <a:endParaRPr lang="ru-RU" sz="1200" b="1" dirty="0" smtClean="0"/>
          </a:p>
          <a:p>
            <a:pPr algn="just"/>
            <a:endParaRPr lang="ru-RU" sz="1200" b="1" dirty="0"/>
          </a:p>
          <a:p>
            <a:pPr algn="just"/>
            <a:r>
              <a:rPr lang="ru-RU" sz="1200" dirty="0"/>
              <a:t>Цель учебного пособия состоит в том, чтобы оказать помощь студентам в организации самостоятельной работы по изучению курса «История российского предпринимательства». В пособии сформулированы структура, основные подходы, направление и логика изучения спецкурса. Кроме основного материала курса предлагаются приложения, содержащие методические материалы, документы, публицистику, воспоминания по истории российского предпринимательства. Освоение этого материала создает научную основу для самостоятельного изучения программы спецкурса.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827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23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772817"/>
            <a:ext cx="6840760" cy="1938992"/>
          </a:xfrm>
          <a:prstGeom prst="rect">
            <a:avLst/>
          </a:prstGeom>
        </p:spPr>
        <p:txBody>
          <a:bodyPr wrap="square">
            <a:spAutoFit/>
          </a:bodyPr>
          <a:lstStyle/>
          <a:p>
            <a:pPr algn="ctr"/>
            <a:r>
              <a:rPr lang="ru-RU" sz="4000" b="1" dirty="0"/>
              <a:t>ОП.06 </a:t>
            </a:r>
            <a:endParaRPr lang="ru-RU" sz="4000" b="1" dirty="0" smtClean="0"/>
          </a:p>
          <a:p>
            <a:pPr algn="ctr"/>
            <a:r>
              <a:rPr lang="ru-RU" sz="4000" b="1" dirty="0" smtClean="0"/>
              <a:t> </a:t>
            </a:r>
            <a:r>
              <a:rPr lang="ru-RU" sz="4000" b="1" dirty="0"/>
              <a:t>ФИНАНСЫ, ДЕНЕЖНОЕ ОБРАЩЕНИЕ И КРЕДИТ</a:t>
            </a:r>
          </a:p>
        </p:txBody>
      </p:sp>
    </p:spTree>
    <p:extLst>
      <p:ext uri="{BB962C8B-B14F-4D97-AF65-F5344CB8AC3E}">
        <p14:creationId xmlns:p14="http://schemas.microsoft.com/office/powerpoint/2010/main" val="305903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05935"/>
            <a:ext cx="6552728" cy="1938992"/>
          </a:xfrm>
          <a:prstGeom prst="rect">
            <a:avLst/>
          </a:prstGeom>
        </p:spPr>
        <p:txBody>
          <a:bodyPr wrap="square">
            <a:spAutoFit/>
          </a:bodyPr>
          <a:lstStyle/>
          <a:p>
            <a:pPr algn="just"/>
            <a:r>
              <a:rPr lang="ru-RU" sz="1200" b="1" dirty="0"/>
              <a:t>Фридман А.М. Экономика организации : учебник для специальностей «Экономика и бухгалтерский учет» и «Финансы» / А.М. Фридман. — Москва : РИОР : ИНФРА-М, </a:t>
            </a:r>
            <a:r>
              <a:rPr lang="ru-RU" sz="1200" b="1" dirty="0" smtClean="0"/>
              <a:t>2023. </a:t>
            </a:r>
            <a:r>
              <a:rPr lang="ru-RU" sz="1200" b="1" dirty="0"/>
              <a:t>— 239 с. — (Среднее профессиональное образование</a:t>
            </a:r>
            <a:r>
              <a:rPr lang="ru-RU" sz="1200" b="1" dirty="0" smtClean="0"/>
              <a:t>).</a:t>
            </a:r>
          </a:p>
          <a:p>
            <a:pPr algn="just"/>
            <a:endParaRPr lang="ru-RU" sz="1200" b="1" dirty="0"/>
          </a:p>
          <a:p>
            <a:pPr algn="just"/>
            <a:r>
              <a:rPr lang="ru-RU" sz="1200" dirty="0"/>
              <a:t>В учебнике в соответствии с ФГОС СПО раскрываются основные методы функционирования и планирования экономики организаций разных отраслей и сфер деятельности. Особое внимание уделено практическому использованию учета и иных видов экономической информации для изыскания резервов экономии затрат, повышению эффективности хозяйственно-финансовой деятельности предприятий.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56116" cy="28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45733"/>
            <a:ext cx="6480720" cy="2492990"/>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 учебник / В</a:t>
            </a:r>
            <a:r>
              <a:rPr lang="ru-RU" sz="1200" b="1" dirty="0" smtClean="0"/>
              <a:t>. Д</a:t>
            </a:r>
            <a:r>
              <a:rPr lang="ru-RU" sz="1200" b="1" dirty="0"/>
              <a:t>. Грибов, В.П. Грузинов, В.А.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r>
              <a:rPr lang="ru-RU" sz="1200" b="1" dirty="0" smtClean="0"/>
              <a:t> </a:t>
            </a:r>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2023216" cy="287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49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492990"/>
          </a:xfrm>
          <a:prstGeom prst="rect">
            <a:avLst/>
          </a:prstGeom>
        </p:spPr>
        <p:txBody>
          <a:bodyPr wrap="square">
            <a:spAutoFit/>
          </a:bodyPr>
          <a:lstStyle/>
          <a:p>
            <a:pPr algn="just"/>
            <a:r>
              <a:rPr lang="ru-RU" sz="1200" b="1" dirty="0"/>
              <a:t>Финансы, денежное обращение и кредит : учебник и практикум для СПО / Д. В. Бураков [и др.] ; под редакцией Д. В. Буракова.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303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теоретические основы функционирования финансовой, денежной и кредитной систем. Особое внимание уделяется теории денег, кредита и банков, в частности, эволюции форм и видов денег и кредита, измерению денежной массы, роли ссудного процента в экономике, деятельности центрального и коммерческих банков, а также теоретическим основам финансов и организационно-правовому аспекту управления финансами. Отличительная особенность издания — подробный анализ особенностей финансовой системы России.</a:t>
            </a:r>
          </a:p>
        </p:txBody>
      </p:sp>
      <p:sp>
        <p:nvSpPr>
          <p:cNvPr id="4" name="Прямоугольник 3"/>
          <p:cNvSpPr/>
          <p:nvPr/>
        </p:nvSpPr>
        <p:spPr>
          <a:xfrm>
            <a:off x="2411760" y="3543300"/>
            <a:ext cx="6480720" cy="2677656"/>
          </a:xfrm>
          <a:prstGeom prst="rect">
            <a:avLst/>
          </a:prstGeom>
        </p:spPr>
        <p:txBody>
          <a:bodyPr wrap="square">
            <a:spAutoFit/>
          </a:bodyPr>
          <a:lstStyle/>
          <a:p>
            <a:pPr algn="just"/>
            <a:r>
              <a:rPr lang="ru-RU" sz="1200" b="1" dirty="0"/>
              <a:t>Финансы, денежное обращение и кредит : учебник для СПО / Л. А. Чалдаева [и др.]; под редакцией Л. А. Чалдаевой. — </a:t>
            </a:r>
            <a:r>
              <a:rPr lang="ru-RU" sz="1200" b="1" dirty="0" smtClean="0"/>
              <a:t>5-е </a:t>
            </a:r>
            <a:r>
              <a:rPr lang="ru-RU" sz="1200" b="1" dirty="0"/>
              <a:t>изд., испр. и доп. — Москва : Издательство Юрайт, </a:t>
            </a:r>
            <a:r>
              <a:rPr lang="ru-RU" sz="1200" b="1" dirty="0" smtClean="0"/>
              <a:t>2024. </a:t>
            </a:r>
            <a:r>
              <a:rPr lang="ru-RU" sz="1200" b="1" dirty="0"/>
              <a:t>— </a:t>
            </a:r>
            <a:r>
              <a:rPr lang="ru-RU" sz="1200" b="1" dirty="0" smtClean="0"/>
              <a:t>436 </a:t>
            </a:r>
            <a:r>
              <a:rPr lang="ru-RU" sz="1200" b="1" dirty="0"/>
              <a:t>с. - (Профессиональное образование). </a:t>
            </a:r>
            <a:endParaRPr lang="ru-RU" sz="1200" b="1" dirty="0" smtClean="0"/>
          </a:p>
          <a:p>
            <a:pPr algn="just"/>
            <a:endParaRPr lang="ru-RU" sz="1200" b="1" dirty="0"/>
          </a:p>
          <a:p>
            <a:pPr algn="just"/>
            <a:r>
              <a:rPr lang="ru-RU" sz="1200" dirty="0"/>
              <a:t>Издание «Финансы, денежное обращение и кредит» содержит системно изложенный учебный материал, дающий целостное представление об устройстве финансов, о деньгах и денежном обращении, кредите и банках. В учебнике подробно освещены основы денежно-кредитных отношений, организационно-правовые аспекты построения бюджетной системы Российской Федерации, порядок формирования денежно-кредитной политики, финансы организаций (предприятий), правила управления финансами, налоговая система и страхование, рынок ценных бумаг, стратегия и тактика поведения на рынке ценных бумаг эмитентов и инвесторов, выполняющих операции с целью привлечения инвестиций.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592288"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4284"/>
            <a:ext cx="2448272" cy="353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64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1938992"/>
          </a:xfrm>
          <a:prstGeom prst="rect">
            <a:avLst/>
          </a:prstGeom>
        </p:spPr>
        <p:txBody>
          <a:bodyPr wrap="square">
            <a:spAutoFit/>
          </a:bodyPr>
          <a:lstStyle/>
          <a:p>
            <a:pPr algn="just"/>
            <a:r>
              <a:rPr lang="ru-RU" sz="1200" b="1" dirty="0"/>
              <a:t>Галанов В. А. Финансы, денежное обращение и кредит : учебник / В. А. Галанов. - 2-e изд. — Москва : Форум : НИЦ ИНФРА-М, 2021. — 414 с. - (Среднее профессиональное образование). </a:t>
            </a:r>
            <a:endParaRPr lang="ru-RU" sz="1200" b="1" dirty="0" smtClean="0"/>
          </a:p>
          <a:p>
            <a:pPr algn="just"/>
            <a:endParaRPr lang="ru-RU" sz="1200" b="1" dirty="0"/>
          </a:p>
          <a:p>
            <a:pPr algn="just"/>
            <a:r>
              <a:rPr lang="ru-RU" sz="1200" dirty="0"/>
              <a:t>Учебник включает все темы стандарта курса «Финансы, денежное обращение и кредит»: понятие денег и денежного обращения, роль и функции финансовой системы, государственные финансы и основные финансовые рынки, финансы предприятий и организаций, понятие ссудного капитала, кредита и вопросы функционирования банковской системы. Для учащихся колледжей, обучающихся по экономическим специальностям.</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690"/>
            <a:ext cx="2049016"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501008"/>
            <a:ext cx="6480720" cy="2123658"/>
          </a:xfrm>
          <a:prstGeom prst="rect">
            <a:avLst/>
          </a:prstGeom>
        </p:spPr>
        <p:txBody>
          <a:bodyPr wrap="square">
            <a:spAutoFit/>
          </a:bodyPr>
          <a:lstStyle/>
          <a:p>
            <a:pPr algn="just"/>
            <a:r>
              <a:rPr lang="ru-RU" sz="1200" b="1" dirty="0"/>
              <a:t>Лаврушин О.И. Финансы и кредит : учебное пособие / Лаврушин О.И. под ред. и др. — Москва : КноРус, </a:t>
            </a:r>
            <a:r>
              <a:rPr lang="ru-RU" sz="1200" b="1" dirty="0" smtClean="0"/>
              <a:t>2024. </a:t>
            </a:r>
            <a:r>
              <a:rPr lang="ru-RU" sz="1200" b="1" dirty="0"/>
              <a:t>— </a:t>
            </a:r>
            <a:r>
              <a:rPr lang="ru-RU" sz="1200" b="1" dirty="0" smtClean="0"/>
              <a:t>315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Рассматриваются основополагающие вопросы теории денег, финансов и кредита, раскрывается содержание рынка ценных бумаг, системы страхования, системы валютных и международных денежно-кредитных отношений, а также основные положения и правила ведения денежных, финансовых и кредитных операций. Особенностью учебного пособия являются лаконичность и простота изложения сложных вопросов теории денежно-кредитных и финансовых отношений.</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9"/>
            <a:ext cx="2049016" cy="304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88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1408" y="260648"/>
            <a:ext cx="6534472"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с</a:t>
            </a:r>
            <a:r>
              <a:rPr lang="ru-RU" sz="1200" b="1" dirty="0"/>
              <a:t>.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sp>
        <p:nvSpPr>
          <p:cNvPr id="4" name="Прямоугольник 3"/>
          <p:cNvSpPr/>
          <p:nvPr/>
        </p:nvSpPr>
        <p:spPr>
          <a:xfrm>
            <a:off x="2286000" y="3789039"/>
            <a:ext cx="6534472" cy="2123658"/>
          </a:xfrm>
          <a:prstGeom prst="rect">
            <a:avLst/>
          </a:prstGeom>
        </p:spPr>
        <p:txBody>
          <a:bodyPr wrap="square">
            <a:spAutoFit/>
          </a:bodyPr>
          <a:lstStyle/>
          <a:p>
            <a:pPr algn="just"/>
            <a:r>
              <a:rPr lang="ru-RU" sz="1200" b="1" dirty="0"/>
              <a:t>Климович В.П.  Финансы, денежное обращение и кредит : учебник / В.П. Климович. — 4-е изд., перераб. и доп. — Москва : ИД «ФОРУМ» : ИНФРА-М, </a:t>
            </a:r>
            <a:r>
              <a:rPr lang="ru-RU" sz="1200" b="1" dirty="0" smtClean="0"/>
              <a:t>2024— </a:t>
            </a:r>
            <a:r>
              <a:rPr lang="ru-RU" sz="1200" b="1" dirty="0"/>
              <a:t>336 с. — (Среднее профессиональное образование). </a:t>
            </a:r>
            <a:endParaRPr lang="ru-RU" sz="1200" b="1" dirty="0" smtClean="0"/>
          </a:p>
          <a:p>
            <a:pPr algn="just"/>
            <a:endParaRPr lang="ru-RU" sz="1200" b="1" dirty="0"/>
          </a:p>
          <a:p>
            <a:pPr algn="just"/>
            <a:r>
              <a:rPr lang="ru-RU" sz="1200" dirty="0"/>
              <a:t>Учебник подготовлен в соответствии с требованиями Федерального государственного образовательного стандарта по дисциплине «Финансы, денежное обращение и кредит» для среднего профессионального образования и раскрывает наиболее важные вопросы курса. Отдельные разделы учебника изложены в концептуальном плане. Материал учебника дополнен таблицами, схемами, определениями основных терминов и понятий, заданиями и вопросами для обсуждения.</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2012416"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0880"/>
            <a:ext cx="2009113"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759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552728" cy="2308324"/>
          </a:xfrm>
          <a:prstGeom prst="rect">
            <a:avLst/>
          </a:prstGeom>
        </p:spPr>
        <p:txBody>
          <a:bodyPr wrap="square">
            <a:spAutoFit/>
          </a:bodyPr>
          <a:lstStyle/>
          <a:p>
            <a:pPr algn="just"/>
            <a:r>
              <a:rPr lang="ru-RU" sz="1200" b="1" dirty="0"/>
              <a:t>Ковалева Т.М. Финансы, денежное обращение и кредит : учебник / Т.М. Ковалёва и др. — Москва : КноРус, </a:t>
            </a:r>
            <a:r>
              <a:rPr lang="ru-RU" sz="1200" b="1" dirty="0" smtClean="0"/>
              <a:t>2023. </a:t>
            </a:r>
            <a:r>
              <a:rPr lang="ru-RU" sz="1200" b="1" dirty="0"/>
              <a:t>— 168 с. — (Среднее профессиональное образование). </a:t>
            </a:r>
            <a:endParaRPr lang="ru-RU" sz="1200" b="1" dirty="0" smtClean="0"/>
          </a:p>
          <a:p>
            <a:pPr algn="just"/>
            <a:endParaRPr lang="ru-RU" sz="1200" b="1" dirty="0"/>
          </a:p>
          <a:p>
            <a:pPr algn="just"/>
            <a:r>
              <a:rPr lang="ru-RU" sz="1200" dirty="0"/>
              <a:t>Отражает современное состояние финансовой и кредитной систем РФ и генезис их развития. Рассмотрена практика организации финансов, денежного обращения, кредита. Раскрывает сущность финансов и их роль в экономике, финансовую систему, бюджетную и налоговую системы РФ, законы денежного обращения, сущность, виды, функции денег, состав кредитной и банковской систем, функции банков, историю становления и развития финансов, денежного обращения и кредита в Российской Федерации. Контрольные вопросы по каждой главе способствуют проверке и закреплению знаний.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0" y="172340"/>
            <a:ext cx="2148830" cy="330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0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2348880"/>
            <a:ext cx="4454884" cy="1938992"/>
          </a:xfrm>
          <a:prstGeom prst="rect">
            <a:avLst/>
          </a:prstGeom>
        </p:spPr>
        <p:txBody>
          <a:bodyPr wrap="square">
            <a:spAutoFit/>
          </a:bodyPr>
          <a:lstStyle/>
          <a:p>
            <a:pPr algn="ctr"/>
            <a:r>
              <a:rPr lang="ru-RU" sz="4000" b="1" dirty="0"/>
              <a:t>ОП.07  </a:t>
            </a:r>
            <a:r>
              <a:rPr lang="ru-RU" sz="4000" b="1" dirty="0" smtClean="0"/>
              <a:t>БУХГАЛТЕРСКИЙ УЧЕТ</a:t>
            </a:r>
            <a:endParaRPr lang="ru-RU" sz="4000" b="1" dirty="0"/>
          </a:p>
        </p:txBody>
      </p:sp>
    </p:spTree>
    <p:extLst>
      <p:ext uri="{BB962C8B-B14F-4D97-AF65-F5344CB8AC3E}">
        <p14:creationId xmlns:p14="http://schemas.microsoft.com/office/powerpoint/2010/main" val="2306460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612" y="332656"/>
            <a:ext cx="6657875" cy="2308324"/>
          </a:xfrm>
          <a:prstGeom prst="rect">
            <a:avLst/>
          </a:prstGeom>
        </p:spPr>
        <p:txBody>
          <a:bodyPr wrap="square">
            <a:spAutoFit/>
          </a:bodyPr>
          <a:lstStyle/>
          <a:p>
            <a:pPr algn="just"/>
            <a:r>
              <a:rPr lang="ru-RU" sz="1200" b="1" dirty="0"/>
              <a:t>Воронченко Т. В.  Основы бухгалтерского учета : учебник и практикум для СПО / Т. В. Воронченко.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289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учебник включен практикум, содержащий задачи для практических (семинарских) занятий и самостоятельной работы студентов.</a:t>
            </a:r>
            <a:endParaRPr lang="ru-RU" sz="1200" dirty="0" smtClean="0"/>
          </a:p>
          <a:p>
            <a:pPr algn="just"/>
            <a:endParaRPr lang="ru-RU" sz="1200" b="1" dirty="0"/>
          </a:p>
          <a:p>
            <a:pPr algn="just"/>
            <a:endParaRPr lang="ru-RU" sz="1200" b="1" dirty="0"/>
          </a:p>
        </p:txBody>
      </p:sp>
      <p:sp>
        <p:nvSpPr>
          <p:cNvPr id="4" name="Прямоугольник 3"/>
          <p:cNvSpPr/>
          <p:nvPr/>
        </p:nvSpPr>
        <p:spPr>
          <a:xfrm>
            <a:off x="2359914" y="3537933"/>
            <a:ext cx="6408712" cy="2123658"/>
          </a:xfrm>
          <a:prstGeom prst="rect">
            <a:avLst/>
          </a:prstGeom>
        </p:spPr>
        <p:txBody>
          <a:bodyPr wrap="square">
            <a:spAutoFit/>
          </a:bodyPr>
          <a:lstStyle/>
          <a:p>
            <a:pPr algn="just"/>
            <a:r>
              <a:rPr lang="ru-RU" sz="1200" b="1" dirty="0"/>
              <a:t>Дмитриева И. М. Бухгалтерский учет : учебник и практикум для СПО / И. М. Дмитриева. — </a:t>
            </a:r>
            <a:r>
              <a:rPr lang="ru-RU" sz="1200" b="1" dirty="0" smtClean="0"/>
              <a:t>7-е </a:t>
            </a:r>
            <a:r>
              <a:rPr lang="ru-RU" sz="1200" b="1" dirty="0"/>
              <a:t>изд., перераб. и доп. —Москва : Издательство Юрайт, </a:t>
            </a:r>
            <a:r>
              <a:rPr lang="ru-RU" sz="1200" b="1" dirty="0" smtClean="0"/>
              <a:t>2024. </a:t>
            </a:r>
            <a:r>
              <a:rPr lang="ru-RU" sz="1200" b="1" dirty="0"/>
              <a:t>— </a:t>
            </a:r>
            <a:r>
              <a:rPr lang="ru-RU" sz="1200" b="1" dirty="0" smtClean="0"/>
              <a:t>304 </a:t>
            </a:r>
            <a:r>
              <a:rPr lang="ru-RU" sz="1200" b="1" dirty="0"/>
              <a:t>с. — (Профессиональное образование). </a:t>
            </a:r>
            <a:endParaRPr lang="ru-RU" sz="1200" b="1" dirty="0" smtClean="0"/>
          </a:p>
          <a:p>
            <a:pPr algn="just"/>
            <a:endParaRPr lang="ru-RU" sz="1200" b="1"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2" y="3310111"/>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802"/>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64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6624736" cy="2492990"/>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О. Н. Калачева ; под редакцией И. М. Дмитриевой. </a:t>
            </a:r>
            <a:r>
              <a:rPr lang="ru-RU" sz="1200" b="1" dirty="0" smtClean="0"/>
              <a:t>—3-е </a:t>
            </a:r>
            <a:r>
              <a:rPr lang="ru-RU" sz="1200" b="1" dirty="0" smtClean="0"/>
              <a:t>изд., исправ</a:t>
            </a:r>
            <a:r>
              <a:rPr lang="ru-RU" sz="1200" b="1" dirty="0" smtClean="0"/>
              <a:t>. - </a:t>
            </a:r>
            <a:r>
              <a:rPr lang="ru-RU" sz="1200" b="1" dirty="0"/>
              <a:t>Москва : Издательство Юрайт, </a:t>
            </a:r>
            <a:r>
              <a:rPr lang="ru-RU" sz="1200" b="1" dirty="0" smtClean="0"/>
              <a:t>2024. </a:t>
            </a:r>
            <a:r>
              <a:rPr lang="ru-RU" sz="1200" b="1" dirty="0"/>
              <a:t>— </a:t>
            </a:r>
            <a:r>
              <a:rPr lang="ru-RU" sz="1200" b="1" dirty="0" smtClean="0"/>
              <a:t>415 </a:t>
            </a:r>
            <a:r>
              <a:rPr lang="ru-RU" sz="1200" b="1" dirty="0"/>
              <a:t>с. — (Профессиональное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Читатели ознакомятся с малоизвестными страницами истории становления бухгалтерского учета как науки, получат четкое представление об основах современного законодательного и нормативного регулирования учета. 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3" y="-2719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43300"/>
            <a:ext cx="6678488" cy="2862322"/>
          </a:xfrm>
          <a:prstGeom prst="rect">
            <a:avLst/>
          </a:prstGeom>
        </p:spPr>
        <p:txBody>
          <a:bodyPr wrap="square">
            <a:spAutoFit/>
          </a:bodyPr>
          <a:lstStyle/>
          <a:p>
            <a:pPr algn="just"/>
            <a:r>
              <a:rPr lang="ru-RU" sz="1200" b="1" dirty="0"/>
              <a:t>Алисенов А. С.  Бухгалтерский финансовый учет : учебник и практикум для СПО / А. С. Алисенов. — 3-е изд., перераб. и доп. — Москва : Издательство Юрайт, </a:t>
            </a:r>
            <a:r>
              <a:rPr lang="ru-RU" sz="1200" b="1" dirty="0" smtClean="0"/>
              <a:t>2023. </a:t>
            </a:r>
            <a:r>
              <a:rPr lang="ru-RU" sz="1200" b="1" dirty="0"/>
              <a:t>— 471 с. — (Профессиональное образование). </a:t>
            </a:r>
            <a:endParaRPr lang="ru-RU" sz="1200" b="1" dirty="0" smtClean="0"/>
          </a:p>
          <a:p>
            <a:pPr algn="just"/>
            <a:endParaRPr lang="ru-RU" sz="1200" b="1" dirty="0"/>
          </a:p>
          <a:p>
            <a:pPr algn="just"/>
            <a:r>
              <a:rPr lang="ru-RU" sz="1200" dirty="0"/>
              <a:t>Курс предназначен для самостоятельного изучения студентами теоретических и практических основ бухгалтерского финансового учета. В нем на конкретных примерах с учетом требований нормативных документов разъяснен порядок решения бухгалтерских задач с составлением проводок и проведением соответствующих расчетов. Бухгалтерский финансовый учет рассматривается во взаимосвязи с налоговым учетом, основные требования которого установлены гл. 21 «Налог на добавленную стоимость» и гл. 25 «Налог на прибыль организаций» ч. 2 Налогового кодекса Российской Федерации. Материал курса базируется на действующих в настоящее время положениях по бухгалтерскому учету, плане счетов бухгалтерского учета и всех других нормативных документах по бухгалтерскому учету.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3722"/>
            <a:ext cx="2471718" cy="357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668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76264" y="260648"/>
            <a:ext cx="6372200" cy="2862322"/>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sp>
        <p:nvSpPr>
          <p:cNvPr id="5" name="Прямоугольник 4"/>
          <p:cNvSpPr/>
          <p:nvPr/>
        </p:nvSpPr>
        <p:spPr>
          <a:xfrm>
            <a:off x="2376264" y="3780965"/>
            <a:ext cx="6408712"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2022. — 429 с. — (Профессиональное образование</a:t>
            </a:r>
            <a:r>
              <a:rPr lang="ru-RU" sz="1200" b="1" dirty="0" smtClean="0"/>
              <a:t>).</a:t>
            </a:r>
          </a:p>
          <a:p>
            <a:pPr algn="just"/>
            <a:endParaRPr lang="ru-RU" sz="1200" b="1"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 y="327025"/>
            <a:ext cx="190182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202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890" y="404664"/>
            <a:ext cx="6534472" cy="1754326"/>
          </a:xfrm>
          <a:prstGeom prst="rect">
            <a:avLst/>
          </a:prstGeom>
        </p:spPr>
        <p:txBody>
          <a:bodyPr wrap="square">
            <a:spAutoFit/>
          </a:bodyPr>
          <a:lstStyle/>
          <a:p>
            <a:pPr algn="just"/>
            <a:r>
              <a:rPr lang="ru-RU" sz="1200" b="1" dirty="0"/>
              <a:t>Миршук Т. В. Бухгалтерский учет: теория и практика : учебник / Т. В. Миршук. — Москва : НИЦ ИНФРА-М, </a:t>
            </a:r>
            <a:r>
              <a:rPr lang="ru-RU" sz="1200" b="1" dirty="0" smtClean="0"/>
              <a:t>2023. </a:t>
            </a:r>
            <a:r>
              <a:rPr lang="ru-RU" sz="1200" b="1" dirty="0"/>
              <a:t>— 182 с. — (Среднее профессиональное образование). </a:t>
            </a:r>
            <a:endParaRPr lang="ru-RU" sz="1200" b="1" dirty="0" smtClean="0"/>
          </a:p>
          <a:p>
            <a:pPr algn="just"/>
            <a:endParaRPr lang="ru-RU" sz="1200" b="1" dirty="0"/>
          </a:p>
          <a:p>
            <a:pPr algn="just"/>
            <a:r>
              <a:rPr lang="ru-RU" sz="1200" dirty="0"/>
              <a:t>Учебник содержит изложенные в краткой форме теоретические основы и методические аспекты бухгалтерского учета, практические задания для работы на семинарских занятиях, самостоятельной работы студентов и ее контроля.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21024"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796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772817"/>
            <a:ext cx="6696744" cy="1384995"/>
          </a:xfrm>
          <a:prstGeom prst="rect">
            <a:avLst/>
          </a:prstGeom>
        </p:spPr>
        <p:txBody>
          <a:bodyPr wrap="square">
            <a:spAutoFit/>
          </a:bodyPr>
          <a:lstStyle/>
          <a:p>
            <a:pPr algn="ctr"/>
            <a:r>
              <a:rPr lang="ru-RU" sz="4400" b="1" dirty="0"/>
              <a:t>ОП.08 БЕЗОПАСНОСТЬ </a:t>
            </a:r>
            <a:r>
              <a:rPr lang="ru-RU" sz="4000" b="1" dirty="0"/>
              <a:t>ЖИЗНЕДЕЯТЕЛЬНОСТИ</a:t>
            </a:r>
          </a:p>
        </p:txBody>
      </p:sp>
    </p:spTree>
    <p:extLst>
      <p:ext uri="{BB962C8B-B14F-4D97-AF65-F5344CB8AC3E}">
        <p14:creationId xmlns:p14="http://schemas.microsoft.com/office/powerpoint/2010/main" val="285610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7982" y="116632"/>
            <a:ext cx="6536505" cy="3046988"/>
          </a:xfrm>
          <a:prstGeom prst="rect">
            <a:avLst/>
          </a:prstGeom>
        </p:spPr>
        <p:txBody>
          <a:bodyPr wrap="square">
            <a:spAutoFit/>
          </a:bodyPr>
          <a:lstStyle/>
          <a:p>
            <a:pPr algn="just"/>
            <a:r>
              <a:rPr lang="ru-RU" sz="1200" b="1" dirty="0"/>
              <a:t>Мокий М. С.  Экономика организации : учебник и практикум для СПО / М. С. Мокий, О. В. Азоева, В. С. Ивановский ; под редакцией М. С. Мокия. — 4-е изд., перераб. и доп. — Москва : Издательство Юрайт, </a:t>
            </a:r>
            <a:r>
              <a:rPr lang="ru-RU" sz="1200" b="1" dirty="0" smtClean="0"/>
              <a:t>2024. </a:t>
            </a:r>
            <a:r>
              <a:rPr lang="ru-RU" sz="1200" b="1" dirty="0"/>
              <a:t>— </a:t>
            </a:r>
            <a:r>
              <a:rPr lang="ru-RU" sz="1200" b="1" dirty="0" smtClean="0"/>
              <a:t>239 </a:t>
            </a:r>
            <a:r>
              <a:rPr lang="ru-RU" sz="1200" b="1" dirty="0"/>
              <a:t>с. — (Профессиональное образование). </a:t>
            </a:r>
            <a:endParaRPr lang="ru-RU" sz="1200" b="1" dirty="0" smtClean="0"/>
          </a:p>
          <a:p>
            <a:pPr algn="just"/>
            <a:endParaRPr lang="ru-RU" sz="1200" b="1" dirty="0"/>
          </a:p>
          <a:p>
            <a:pPr algn="just"/>
            <a:r>
              <a:rPr lang="ru-RU" sz="12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Прилагаемый практикум позволяет студентам закрепить теоретические знания.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2" y="-2156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27983" y="3854007"/>
            <a:ext cx="6552728" cy="2308324"/>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a:t>
            </a:r>
            <a:r>
              <a:rPr lang="ru-RU" sz="1200" b="1" dirty="0" smtClean="0"/>
              <a:t>— (</a:t>
            </a:r>
            <a:r>
              <a:rPr lang="ru-RU" sz="1200" b="1" dirty="0"/>
              <a:t>Среднее профессиональное образование). </a:t>
            </a:r>
          </a:p>
          <a:p>
            <a:pPr algn="just"/>
            <a:endParaRPr lang="ru-RU" sz="1200" b="1" dirty="0" smtClean="0"/>
          </a:p>
          <a:p>
            <a:pPr algn="just"/>
            <a:endParaRPr lang="ru-RU" sz="1200" b="1" dirty="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40125"/>
            <a:ext cx="2016236"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210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677656"/>
          </a:xfrm>
          <a:prstGeom prst="rect">
            <a:avLst/>
          </a:prstGeom>
        </p:spPr>
        <p:txBody>
          <a:bodyPr wrap="square">
            <a:spAutoFit/>
          </a:bodyPr>
          <a:lstStyle/>
          <a:p>
            <a:pPr algn="just"/>
            <a:r>
              <a:rPr lang="ru-RU" sz="1200" b="1" dirty="0" smtClean="0"/>
              <a:t>Косолапова </a:t>
            </a:r>
            <a:r>
              <a:rPr lang="ru-RU" sz="1200" b="1" dirty="0"/>
              <a:t>Н. В. Безопасность жизнедеятельности : учебник / Н.В. Косолапова, Н.А. Прокопенко. — Москва : КНОРУС, </a:t>
            </a:r>
            <a:r>
              <a:rPr lang="ru-RU" sz="1200" b="1" dirty="0" smtClean="0"/>
              <a:t>2024. </a:t>
            </a:r>
            <a:r>
              <a:rPr lang="ru-RU" sz="1200" b="1" dirty="0"/>
              <a:t>— </a:t>
            </a:r>
            <a:r>
              <a:rPr lang="ru-RU" sz="1200" b="1" dirty="0" smtClean="0"/>
              <a:t>222 </a:t>
            </a:r>
            <a:r>
              <a:rPr lang="ru-RU" sz="1200" b="1" dirty="0"/>
              <a:t>с. — (Среднее профессиональное образование). </a:t>
            </a:r>
            <a:endParaRPr lang="ru-RU" sz="1200" b="1" dirty="0" smtClean="0"/>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2" y="108055"/>
            <a:ext cx="2069947" cy="310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7" y="3477218"/>
            <a:ext cx="6480719" cy="3416320"/>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a:t>
            </a:r>
            <a:r>
              <a:rPr lang="ru-RU" sz="1200" b="1" dirty="0" smtClean="0"/>
              <a:t>2024. </a:t>
            </a:r>
            <a:r>
              <a:rPr lang="ru-RU" sz="1200" b="1" dirty="0"/>
              <a:t>— </a:t>
            </a:r>
            <a:r>
              <a:rPr lang="ru-RU" sz="1200" b="1" dirty="0" smtClean="0"/>
              <a:t>160 </a:t>
            </a:r>
            <a:r>
              <a:rPr lang="ru-RU" sz="1200" b="1" dirty="0"/>
              <a:t>с. — (Среднее профессиональное образование). </a:t>
            </a:r>
            <a:endParaRPr lang="ru-RU" sz="1200" b="1" dirty="0" smtClean="0"/>
          </a:p>
          <a:p>
            <a:pPr algn="just"/>
            <a:endParaRPr lang="ru-RU" sz="1200" b="1" dirty="0" smtClean="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77218"/>
            <a:ext cx="205965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176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55775" y="260648"/>
            <a:ext cx="6198731" cy="2123658"/>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2024. </a:t>
            </a:r>
            <a:r>
              <a:rPr lang="ru-RU" sz="1200" b="1" dirty="0"/>
              <a:t>— </a:t>
            </a:r>
            <a:r>
              <a:rPr lang="ru-RU" sz="1200" b="1" dirty="0" smtClean="0"/>
              <a:t>282 </a:t>
            </a:r>
            <a:r>
              <a:rPr lang="ru-RU" sz="1200" b="1" dirty="0"/>
              <a:t>с. — (Среднее профессиональное образование). </a:t>
            </a:r>
            <a:endParaRPr lang="ru-RU" sz="1200" b="1" dirty="0" smtClean="0"/>
          </a:p>
          <a:p>
            <a:endParaRPr lang="ru-RU" sz="1200" dirty="0" smtClean="0"/>
          </a:p>
          <a:p>
            <a:pPr algn="just"/>
            <a:r>
              <a:rPr lang="ru-RU" sz="1200" dirty="0"/>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p>
          <a:p>
            <a:pPr algn="just"/>
            <a:r>
              <a:rPr lang="ru-RU" sz="1200" dirty="0"/>
              <a:t>Соответствует ФГОС ВО последнего поколения.</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69" y="260648"/>
            <a:ext cx="2154197" cy="310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90" y="3535451"/>
            <a:ext cx="2163763"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99792" y="3717031"/>
            <a:ext cx="6054714" cy="2492990"/>
          </a:xfrm>
          <a:prstGeom prst="rect">
            <a:avLst/>
          </a:prstGeom>
        </p:spPr>
        <p:txBody>
          <a:bodyPr wrap="square">
            <a:spAutoFit/>
          </a:bodyPr>
          <a:lstStyle/>
          <a:p>
            <a:pPr lvl="0" algn="just"/>
            <a:r>
              <a:rPr lang="ru-RU" sz="1200" b="1" dirty="0">
                <a:solidFill>
                  <a:prstClr val="white"/>
                </a:solidFill>
              </a:rPr>
              <a:t>Обеспечение безопасности при чрезвычайных ситуациях : учебник / В.А. Бондаренко, С.И. Евтушенко, В.А. </a:t>
            </a:r>
            <a:r>
              <a:rPr lang="ru-RU" sz="1200" b="1" dirty="0" err="1">
                <a:solidFill>
                  <a:prstClr val="white"/>
                </a:solidFill>
              </a:rPr>
              <a:t>Лепихова</a:t>
            </a:r>
            <a:r>
              <a:rPr lang="ru-RU" sz="1200" b="1" dirty="0">
                <a:solidFill>
                  <a:prstClr val="white"/>
                </a:solidFill>
              </a:rPr>
              <a:t> [и др.]. — 2-е изд. — Москва : РИОР : Инфра-М, 2024. — 224 с. — (Среднее профессиональное образование). </a:t>
            </a:r>
          </a:p>
          <a:p>
            <a:pPr lvl="0" algn="just"/>
            <a:endParaRPr lang="ru-RU" sz="1200" b="1" dirty="0">
              <a:solidFill>
                <a:prstClr val="white"/>
              </a:solidFill>
            </a:endParaRPr>
          </a:p>
          <a:p>
            <a:pPr lvl="0" algn="just"/>
            <a:r>
              <a:rPr lang="ru-RU" sz="1200" dirty="0">
                <a:solidFill>
                  <a:prstClr val="white"/>
                </a:solidFill>
              </a:rPr>
              <a:t>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spTree>
    <p:extLst>
      <p:ext uri="{BB962C8B-B14F-4D97-AF65-F5344CB8AC3E}">
        <p14:creationId xmlns:p14="http://schemas.microsoft.com/office/powerpoint/2010/main" val="2728324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3" y="288800"/>
            <a:ext cx="6333248"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2024. </a:t>
            </a:r>
            <a:r>
              <a:rPr lang="ru-RU" sz="1200" b="1" dirty="0"/>
              <a:t>— 399 с. — (Профессиональное образование). </a:t>
            </a:r>
            <a:endParaRPr lang="ru-RU" sz="1200" b="1" dirty="0" smtClean="0"/>
          </a:p>
          <a:p>
            <a:pPr algn="just"/>
            <a:endParaRPr lang="ru-RU" sz="1200" b="1"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2664296"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5" y="3573016"/>
            <a:ext cx="2097087"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699791" y="3645023"/>
            <a:ext cx="6261239" cy="2862322"/>
          </a:xfrm>
          <a:prstGeom prst="rect">
            <a:avLst/>
          </a:prstGeom>
        </p:spPr>
        <p:txBody>
          <a:bodyPr wrap="square">
            <a:spAutoFit/>
          </a:bodyPr>
          <a:lstStyle/>
          <a:p>
            <a:pPr lvl="0" algn="just"/>
            <a:r>
              <a:rPr lang="ru-RU" sz="1200" b="1" dirty="0">
                <a:solidFill>
                  <a:prstClr val="white"/>
                </a:solidFill>
              </a:rPr>
              <a:t>Бондаренко В.А. Безопасность жизнедеятельности. Практикум : учебное пособие / Бондаренко В.А., Евтушенко С.И., </a:t>
            </a:r>
            <a:r>
              <a:rPr lang="ru-RU" sz="1200" b="1" dirty="0" smtClean="0">
                <a:solidFill>
                  <a:prstClr val="white"/>
                </a:solidFill>
              </a:rPr>
              <a:t>Лепихова </a:t>
            </a:r>
            <a:r>
              <a:rPr lang="ru-RU" sz="1200" b="1" dirty="0">
                <a:solidFill>
                  <a:prstClr val="white"/>
                </a:solidFill>
              </a:rPr>
              <a:t>В.А. — Москва : ИЦ РИОР, НИЦ ИНФРА-М, 2024. — 150 с. — (Среднее профессиональное образование). </a:t>
            </a:r>
          </a:p>
          <a:p>
            <a:pPr lvl="0" algn="just"/>
            <a:endParaRPr lang="ru-RU" sz="1200" b="1" dirty="0">
              <a:solidFill>
                <a:prstClr val="white"/>
              </a:solidFill>
            </a:endParaRPr>
          </a:p>
          <a:p>
            <a:pPr lvl="0" algn="just"/>
            <a:r>
              <a:rPr lang="ru-RU" sz="1200" dirty="0">
                <a:solidFill>
                  <a:prstClr val="white"/>
                </a:solidFill>
              </a:rPr>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 В целях обеспечения методического единства с теоретической частью курса даны тестовые вопросы по самоконтролю.</a:t>
            </a:r>
          </a:p>
        </p:txBody>
      </p:sp>
    </p:spTree>
    <p:extLst>
      <p:ext uri="{BB962C8B-B14F-4D97-AF65-F5344CB8AC3E}">
        <p14:creationId xmlns:p14="http://schemas.microsoft.com/office/powerpoint/2010/main" val="4112914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260648"/>
            <a:ext cx="6336704" cy="2677656"/>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639 с. — (Профессиональное образование). </a:t>
            </a:r>
            <a:endParaRPr lang="ru-RU" sz="1200" b="1" dirty="0" smtClean="0"/>
          </a:p>
          <a:p>
            <a:pPr algn="just"/>
            <a:endParaRPr lang="ru-RU" sz="1200" b="1"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6283"/>
            <a:ext cx="2195736" cy="347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68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352928" cy="5632311"/>
          </a:xfrm>
          <a:prstGeom prst="rect">
            <a:avLst/>
          </a:prstGeom>
        </p:spPr>
        <p:txBody>
          <a:bodyPr wrap="square">
            <a:spAutoFit/>
          </a:bodyPr>
          <a:lstStyle/>
          <a:p>
            <a:pPr algn="ctr"/>
            <a:r>
              <a:rPr lang="ru-RU" sz="4000" b="1" dirty="0"/>
              <a:t>ОП.09 </a:t>
            </a:r>
            <a:endParaRPr lang="ru-RU" sz="4000" b="1" dirty="0" smtClean="0"/>
          </a:p>
          <a:p>
            <a:pPr algn="ctr"/>
            <a:r>
              <a:rPr lang="ru-RU" sz="4000" b="1" dirty="0" smtClean="0"/>
              <a:t>ИНФОРМАЦИОННЫЕ </a:t>
            </a:r>
            <a:r>
              <a:rPr lang="ru-RU" sz="4000" b="1" dirty="0"/>
              <a:t>ТЕХНОЛОГИИ В ПРОФЕССИОНАЛЬНОЙ ДЕЯТЕЛЬНОСТИ/ АДАПТИВНЫЕ ИНФОРМАЦИОННЫЕ ТЕХНОЛОГИИ В ПРОФЕССИОНАЛЬНОЙ ДЕЯТЕЛЬНОСТИ</a:t>
            </a:r>
          </a:p>
        </p:txBody>
      </p:sp>
    </p:spTree>
    <p:extLst>
      <p:ext uri="{BB962C8B-B14F-4D97-AF65-F5344CB8AC3E}">
        <p14:creationId xmlns:p14="http://schemas.microsoft.com/office/powerpoint/2010/main" val="2788033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6336704"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Филимонова Е.В. — Москва : Юстиция, </a:t>
            </a:r>
            <a:r>
              <a:rPr lang="ru-RU" sz="1200" b="1" dirty="0" smtClean="0"/>
              <a:t>2023. </a:t>
            </a:r>
            <a:r>
              <a:rPr lang="ru-RU" sz="1200" b="1" dirty="0"/>
              <a:t>— </a:t>
            </a:r>
            <a:r>
              <a:rPr lang="ru-RU" sz="1200" b="1" dirty="0" smtClean="0"/>
              <a:t>213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30" y="116632"/>
            <a:ext cx="218103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4" y="3717031"/>
            <a:ext cx="6264696" cy="2677656"/>
          </a:xfrm>
          <a:prstGeom prst="rect">
            <a:avLst/>
          </a:prstGeom>
        </p:spPr>
        <p:txBody>
          <a:bodyPr wrap="square">
            <a:spAutoFit/>
          </a:bodyPr>
          <a:lstStyle/>
          <a:p>
            <a:pPr algn="just"/>
            <a:r>
              <a:rPr lang="ru-RU" sz="1200" b="1" dirty="0"/>
              <a:t>Нетёсова О. Ю.  Информационные технологии в экономике : учебное пособие для СПО / О. Ю. Нетёсова. — </a:t>
            </a:r>
            <a:r>
              <a:rPr lang="ru-RU" sz="1200" b="1" dirty="0" smtClean="0"/>
              <a:t>4-е </a:t>
            </a:r>
            <a:r>
              <a:rPr lang="ru-RU" sz="1200" b="1" dirty="0"/>
              <a:t>изд., испр. и доп. — Москва : Издательство Юрайт, </a:t>
            </a:r>
            <a:r>
              <a:rPr lang="ru-RU" sz="1200" b="1" dirty="0" smtClean="0"/>
              <a:t>2024. </a:t>
            </a:r>
            <a:r>
              <a:rPr lang="ru-RU" sz="1200" b="1" dirty="0"/>
              <a:t>— 178 с. — (Профессиональное образование). </a:t>
            </a:r>
            <a:endParaRPr lang="ru-RU" sz="1200" b="1" dirty="0" smtClean="0"/>
          </a:p>
          <a:p>
            <a:pPr algn="just"/>
            <a:endParaRPr lang="ru-RU" sz="1200" b="1"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5714"/>
            <a:ext cx="2604338" cy="36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316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6462" y="260648"/>
            <a:ext cx="6518026" cy="2677656"/>
          </a:xfrm>
          <a:prstGeom prst="rect">
            <a:avLst/>
          </a:prstGeom>
        </p:spPr>
        <p:txBody>
          <a:bodyPr wrap="square">
            <a:spAutoFit/>
          </a:bodyPr>
          <a:lstStyle/>
          <a:p>
            <a:pPr algn="just"/>
            <a:r>
              <a:rPr lang="ru-RU" sz="1200" b="1" dirty="0"/>
              <a:t>Информационные технологии в экономике и управлении </a:t>
            </a:r>
            <a:r>
              <a:rPr lang="ru-RU" sz="1200" b="1" dirty="0" smtClean="0"/>
              <a:t>: </a:t>
            </a:r>
            <a:r>
              <a:rPr lang="ru-RU" sz="1200" b="1" dirty="0"/>
              <a:t>учебник для СПО / В. В. Трофимов [и др.] ; под редакцией В. В. Трофимова.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566 </a:t>
            </a:r>
            <a:r>
              <a:rPr lang="ru-RU" sz="1200" b="1" dirty="0"/>
              <a:t>с. — (Профессиональное образование). </a:t>
            </a:r>
            <a:endParaRPr lang="ru-RU" sz="1200" b="1" dirty="0" smtClean="0"/>
          </a:p>
          <a:p>
            <a:pPr algn="just"/>
            <a:endParaRPr lang="ru-RU" sz="1200" b="1" dirty="0"/>
          </a:p>
          <a:p>
            <a:pPr algn="just"/>
            <a:r>
              <a:rPr lang="ru-RU" sz="1200" dirty="0"/>
              <a:t>Учебник состоит из двух частей и включает следующие обязательные разделы программ: все аспекты базовых и сетевых технологий, разноуровневые информационные системы, специфика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и т. д. В первой части книги дается материал по информационным технологиям и системам,</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4652"/>
            <a:ext cx="2554982" cy="390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736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4610" y="260648"/>
            <a:ext cx="6537870" cy="2862322"/>
          </a:xfrm>
          <a:prstGeom prst="rect">
            <a:avLst/>
          </a:prstGeom>
        </p:spPr>
        <p:txBody>
          <a:bodyPr wrap="square">
            <a:spAutoFit/>
          </a:bodyPr>
          <a:lstStyle/>
          <a:p>
            <a:pPr algn="just"/>
            <a:r>
              <a:rPr lang="ru-RU" sz="1200" b="1" dirty="0"/>
              <a:t>Мельников В. П. Информационная безопасность : учебник / В. П. Мельников, под ред. А. И. Куприянова. — Москва : КноРус, </a:t>
            </a:r>
            <a:r>
              <a:rPr lang="ru-RU" sz="1200" b="1" dirty="0" smtClean="0"/>
              <a:t>2023. </a:t>
            </a:r>
            <a:r>
              <a:rPr lang="ru-RU" sz="1200" b="1" dirty="0"/>
              <a:t>— </a:t>
            </a:r>
            <a:r>
              <a:rPr lang="ru-RU" sz="1200" b="1" dirty="0" smtClean="0"/>
              <a:t>371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 и технической разведки с примерами лабораторного моделирования процессов шифрования и криптозащиты.</a:t>
            </a:r>
          </a:p>
        </p:txBody>
      </p:sp>
      <p:sp>
        <p:nvSpPr>
          <p:cNvPr id="6" name="Прямоугольник 5"/>
          <p:cNvSpPr/>
          <p:nvPr/>
        </p:nvSpPr>
        <p:spPr>
          <a:xfrm>
            <a:off x="2411760" y="3272646"/>
            <a:ext cx="6561718" cy="3416320"/>
          </a:xfrm>
          <a:prstGeom prst="rect">
            <a:avLst/>
          </a:prstGeom>
        </p:spPr>
        <p:txBody>
          <a:bodyPr wrap="square">
            <a:spAutoFit/>
          </a:bodyPr>
          <a:lstStyle/>
          <a:p>
            <a:pPr algn="just"/>
            <a:r>
              <a:rPr lang="ru-RU" sz="1200" b="1" dirty="0"/>
              <a:t>Островская О. Л.  Бухгалтерский финансовый учет : учебник и практикум для СПО / О. Л. Островская, Л. Л. Покровская, М. А. Осипов. — </a:t>
            </a:r>
            <a:r>
              <a:rPr lang="ru-RU" sz="1200" b="1" dirty="0" smtClean="0"/>
              <a:t>3-е </a:t>
            </a:r>
            <a:r>
              <a:rPr lang="ru-RU" sz="1200" b="1" dirty="0"/>
              <a:t>изд., испр. и доп. — Москва : Издательство Юрайт, </a:t>
            </a:r>
            <a:r>
              <a:rPr lang="ru-RU" sz="1200" b="1" dirty="0" smtClean="0"/>
              <a:t>2024. </a:t>
            </a:r>
            <a:r>
              <a:rPr lang="ru-RU" sz="1200" b="1" dirty="0"/>
              <a:t>— </a:t>
            </a:r>
            <a:r>
              <a:rPr lang="ru-RU" sz="1200" b="1" dirty="0" smtClean="0"/>
              <a:t>432 </a:t>
            </a:r>
            <a:r>
              <a:rPr lang="ru-RU" sz="1200" b="1" dirty="0"/>
              <a:t>с. — (Профессиональное образование). </a:t>
            </a:r>
            <a:endParaRPr lang="ru-RU" sz="1200" b="1" dirty="0" smtClean="0"/>
          </a:p>
          <a:p>
            <a:pPr algn="just"/>
            <a:endParaRPr lang="ru-RU" sz="1200" b="1" dirty="0"/>
          </a:p>
          <a:p>
            <a:pPr algn="just"/>
            <a:r>
              <a:rPr lang="ru-RU" sz="1200" dirty="0"/>
              <a:t>В материалах учебника излагаются история, теоретические основы, методология и порядок организации бухгалтерского финансового учета, включая вопросы применения современных информационных технологий: блокчейн, профессиональных программных продуктов. Преимущество издания — полнота изложения методологии бухгалтерского учета, включая методические вопросы учета внешнеэкономической деятельности и его отраслевые особенности в промышленности, торговле, сфере услуг и строительстве; порядок его ведения в условиях реорганизации и ликвидации юридических </a:t>
            </a:r>
            <a:r>
              <a:rPr lang="ru-RU" sz="1200" dirty="0" smtClean="0"/>
              <a:t>лиц. Приводятся </a:t>
            </a:r>
            <a:r>
              <a:rPr lang="ru-RU" sz="1200" dirty="0"/>
              <a:t>и сведения о соответствии российских правил ведения бухгалтерского учета глобальным стандартам МСФО. </a:t>
            </a:r>
            <a:r>
              <a:rPr lang="ru-RU" sz="1200" dirty="0" smtClean="0"/>
              <a:t>Рассматриваются </a:t>
            </a:r>
            <a:r>
              <a:rPr lang="ru-RU" sz="1200" dirty="0"/>
              <a:t>изменения в бухгалтерской практике, связанные с технологиями, их влиянием на организацию бухгалтерского учета с использованием современных IT-решений, новых коммуникационных каналов связи.</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8" y="3212976"/>
            <a:ext cx="2339752" cy="369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70" y="44624"/>
            <a:ext cx="2160240"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01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57432"/>
            <a:ext cx="6336703" cy="1384995"/>
          </a:xfrm>
          <a:prstGeom prst="rect">
            <a:avLst/>
          </a:prstGeom>
        </p:spPr>
        <p:txBody>
          <a:bodyPr wrap="square">
            <a:spAutoFit/>
          </a:bodyPr>
          <a:lstStyle/>
          <a:p>
            <a:pPr algn="just"/>
            <a:r>
              <a:rPr lang="ru-RU" sz="1200" b="1" dirty="0"/>
              <a:t>Плотникова Н. Г. Информатика и информационно-коммуникационные технологии (ИКТ) : учебное пособие / Н. Г. Плотникова. — Москва : РИОР : ИНФРА-М, 2021. — 124 с. — (Среднее профессиональное образование). </a:t>
            </a:r>
            <a:endParaRPr lang="ru-RU" sz="1200" b="1" dirty="0" smtClean="0"/>
          </a:p>
          <a:p>
            <a:pPr algn="just"/>
            <a:endParaRPr lang="ru-RU" sz="1200" b="1" dirty="0"/>
          </a:p>
          <a:p>
            <a:pPr algn="just"/>
            <a:r>
              <a:rPr lang="ru-RU" sz="1200" dirty="0"/>
              <a:t>Учебное пособие содержит теоретический материал, методические указания и инструкции к практическим занятиям, вопросы по подготовке к экзамену, что позволит использовать его для самостоятельной работы студентов.</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0008"/>
            <a:ext cx="218822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61761" y="3570052"/>
            <a:ext cx="6508707" cy="2308324"/>
          </a:xfrm>
          <a:prstGeom prst="rect">
            <a:avLst/>
          </a:prstGeom>
        </p:spPr>
        <p:txBody>
          <a:bodyPr wrap="square">
            <a:spAutoFit/>
          </a:bodyPr>
          <a:lstStyle/>
          <a:p>
            <a:pPr algn="just"/>
            <a:r>
              <a:rPr lang="ru-RU" sz="1200" b="1" dirty="0" smtClean="0"/>
              <a:t>Гагарина Л. Г. Введение </a:t>
            </a:r>
            <a:r>
              <a:rPr lang="ru-RU" sz="1200" b="1" dirty="0"/>
              <a:t>в инфокоммуникационные технологии : учебное пособие / Л. Г. Гагарина, Г. А. Кузнецов, Е. М. Портнов, А. А. Доронина; под ред. Л. Г. Гагариной. </a:t>
            </a:r>
            <a:r>
              <a:rPr lang="ru-RU" sz="1200" b="1" dirty="0" smtClean="0"/>
              <a:t>—2-е </a:t>
            </a:r>
            <a:r>
              <a:rPr lang="ru-RU" sz="1200" b="1" dirty="0" smtClean="0"/>
              <a:t>изд., исправ</a:t>
            </a:r>
            <a:r>
              <a:rPr lang="ru-RU" sz="1200" b="1" dirty="0" smtClean="0"/>
              <a:t>. - </a:t>
            </a:r>
            <a:r>
              <a:rPr lang="ru-RU" sz="1200" b="1" dirty="0"/>
              <a:t>Москва : ИД ФОРУМ, НИЦ ИНФРА-М, </a:t>
            </a:r>
            <a:r>
              <a:rPr lang="ru-RU" sz="1200" b="1" dirty="0" smtClean="0"/>
              <a:t>2024. </a:t>
            </a:r>
            <a:r>
              <a:rPr lang="ru-RU" sz="1200" b="1" dirty="0"/>
              <a:t>— </a:t>
            </a:r>
            <a:r>
              <a:rPr lang="ru-RU" sz="1200" b="1" dirty="0" smtClean="0"/>
              <a:t>339 </a:t>
            </a:r>
            <a:r>
              <a:rPr lang="ru-RU" sz="1200" b="1" dirty="0"/>
              <a:t>с. </a:t>
            </a:r>
            <a:endParaRPr lang="ru-RU" sz="1200" b="1" dirty="0" smtClean="0"/>
          </a:p>
          <a:p>
            <a:pPr algn="just"/>
            <a:endParaRPr lang="ru-RU" sz="1200" b="1" dirty="0"/>
          </a:p>
          <a:p>
            <a:pPr algn="just"/>
            <a:r>
              <a:rPr lang="ru-RU" sz="1200" dirty="0"/>
              <a:t>В учебном пособии рассмотрены основные вехи истории развития информационных технологий, вычислительной и компьютерной техники за рубежом и в России. Особое внимание уделено методологии научных исследований в области инфокоммуникаций. Представлены актуальные разделы разработки телекоммуникационных технологий в части мультимедийных сетей и сетевых операционных систем. С целью развития практических навыков приведен лабораторный практикум.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01" y="3356992"/>
            <a:ext cx="2088233" cy="327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626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116632"/>
            <a:ext cx="6696742" cy="2492990"/>
          </a:xfrm>
          <a:prstGeom prst="rect">
            <a:avLst/>
          </a:prstGeom>
        </p:spPr>
        <p:txBody>
          <a:bodyPr wrap="square">
            <a:spAutoFit/>
          </a:bodyPr>
          <a:lstStyle/>
          <a:p>
            <a:pPr algn="just"/>
            <a:r>
              <a:rPr lang="ru-RU" sz="1200" b="1" dirty="0"/>
              <a:t>Гвоздева В. А. Информатика, автоматизированные информационные технологии и системы : учебник / В. А. Гвоздева. — Москва : ИД ФОРУМ: НИЦ ИНФРА-М, </a:t>
            </a:r>
            <a:r>
              <a:rPr lang="ru-RU" sz="1200" b="1" dirty="0" smtClean="0"/>
              <a:t>2023. </a:t>
            </a:r>
            <a:r>
              <a:rPr lang="ru-RU" sz="1200" b="1" dirty="0"/>
              <a:t>— 542 с. — (Среднее профессиональное образование). </a:t>
            </a:r>
            <a:endParaRPr lang="ru-RU" sz="1200" b="1" dirty="0" smtClean="0"/>
          </a:p>
          <a:p>
            <a:pPr algn="just"/>
            <a:endParaRPr lang="ru-RU" sz="1200" b="1" dirty="0"/>
          </a:p>
          <a:p>
            <a:pPr algn="just"/>
            <a:r>
              <a:rPr lang="ru-RU" sz="1200" dirty="0"/>
              <a:t>В первой части книги, «Информатика», даны история развития вычислительной техники </a:t>
            </a:r>
            <a:r>
              <a:rPr lang="ru-RU" sz="1200" dirty="0" smtClean="0"/>
              <a:t>и вопросы </a:t>
            </a:r>
            <a:r>
              <a:rPr lang="ru-RU" sz="1200" dirty="0"/>
              <a:t>хранения информации, системы счисления, логические основы, архитектура и устройства ЭВМ, основные понятия операционных систем и их файловая структура, системное и прикладное программное обеспечение. </a:t>
            </a:r>
            <a:r>
              <a:rPr lang="ru-RU" sz="1200" dirty="0" smtClean="0"/>
              <a:t>Во </a:t>
            </a:r>
            <a:r>
              <a:rPr lang="ru-RU" sz="1200" dirty="0"/>
              <a:t>второй части книги, «Информационные технологии», излагаются вопросы компьютерной обработки </a:t>
            </a:r>
            <a:r>
              <a:rPr lang="ru-RU" sz="1200" dirty="0" smtClean="0"/>
              <a:t>информации</a:t>
            </a:r>
            <a:r>
              <a:rPr lang="ru-RU" sz="1200" dirty="0"/>
              <a:t>, основы баз </a:t>
            </a:r>
            <a:r>
              <a:rPr lang="ru-RU" sz="1200" dirty="0" smtClean="0"/>
              <a:t>данных, </a:t>
            </a:r>
            <a:r>
              <a:rPr lang="ru-RU" sz="1200" dirty="0"/>
              <a:t>систем управления базами данных (СУБД), даются представление о локальных и глобальных компьютерных сетях и знания о средствах создания веб-документов. Третья </a:t>
            </a:r>
            <a:r>
              <a:rPr lang="ru-RU" sz="1200" dirty="0" smtClean="0"/>
              <a:t>часть </a:t>
            </a:r>
            <a:r>
              <a:rPr lang="ru-RU" sz="1200" dirty="0"/>
              <a:t>посвящена вопросам разработки и функционирования АИС.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21999" cy="317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10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4115" y="446956"/>
            <a:ext cx="6480720" cy="2492990"/>
          </a:xfrm>
          <a:prstGeom prst="rect">
            <a:avLst/>
          </a:prstGeom>
        </p:spPr>
        <p:txBody>
          <a:bodyPr wrap="square">
            <a:spAutoFit/>
          </a:bodyPr>
          <a:lstStyle/>
          <a:p>
            <a:pPr algn="just"/>
            <a:r>
              <a:rPr lang="ru-RU" sz="1200" b="1" dirty="0"/>
              <a:t>Клочкова Е. Н. Экономика организации : учебник для СПО / Е. Н. Клочкова, В. И. Кузнецов, Т. Е. Платонова ; под редакцией Е. Н. Клочковой.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370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a:t>
            </a:r>
          </a:p>
        </p:txBody>
      </p:sp>
      <p:sp>
        <p:nvSpPr>
          <p:cNvPr id="4" name="Прямоугольник 3"/>
          <p:cNvSpPr/>
          <p:nvPr/>
        </p:nvSpPr>
        <p:spPr>
          <a:xfrm>
            <a:off x="2411760" y="3473624"/>
            <a:ext cx="6552727" cy="2677656"/>
          </a:xfrm>
          <a:prstGeom prst="rect">
            <a:avLst/>
          </a:prstGeom>
        </p:spPr>
        <p:txBody>
          <a:bodyPr wrap="square">
            <a:spAutoFit/>
          </a:bodyPr>
          <a:lstStyle/>
          <a:p>
            <a:pPr algn="just"/>
            <a:r>
              <a:rPr lang="ru-RU" sz="1200" b="1" dirty="0"/>
              <a:t>Коршунов В. В. Экономика организации : учебник и практикум для СПО  / В. В. Коршунов. — </a:t>
            </a:r>
            <a:r>
              <a:rPr lang="ru-RU" sz="1200" b="1" dirty="0" smtClean="0"/>
              <a:t>6-е </a:t>
            </a:r>
            <a:r>
              <a:rPr lang="ru-RU" sz="1200" b="1" dirty="0"/>
              <a:t>изд., перераб. и доп. — Москва : Юрайт, </a:t>
            </a:r>
            <a:r>
              <a:rPr lang="ru-RU" sz="1200" b="1" dirty="0" smtClean="0"/>
              <a:t>2024. </a:t>
            </a:r>
            <a:r>
              <a:rPr lang="ru-RU" sz="1200" b="1" dirty="0"/>
              <a:t>— </a:t>
            </a:r>
            <a:r>
              <a:rPr lang="ru-RU" sz="1200" b="1" dirty="0" smtClean="0"/>
              <a:t>363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изложены все стороны деятельности предприятия с момента выбора организационно-правовой формы, организации производства и управления, реализации продукции и формирования прибыли до анализа результатов деятельности и выбора направлений дальнейшего развития. После изложения теоретического материала в книге приведена практическая часть: задачи с решениями, задания для самостоятельной проработки. Таким образом проверяются и закрепляются знания учебного материала, вырабатываются навыки анализа конкретных ситуаций в деятельности субъекта хозяйствования, что позволяет принимать верные решения по выбору направлений дальнейшего развития деятельности предприятия.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 y="-88634"/>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 y="3430093"/>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862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24936" cy="4524315"/>
          </a:xfrm>
          <a:prstGeom prst="rect">
            <a:avLst/>
          </a:prstGeom>
          <a:noFill/>
        </p:spPr>
        <p:txBody>
          <a:bodyPr wrap="square" rtlCol="0">
            <a:spAutoFit/>
          </a:bodyPr>
          <a:lstStyle/>
          <a:p>
            <a:pPr algn="ctr"/>
            <a:r>
              <a:rPr lang="ru-RU" sz="3600" b="1" dirty="0"/>
              <a:t>ПМ.01 </a:t>
            </a:r>
            <a:endParaRPr lang="ru-RU" sz="3600" b="1" dirty="0" smtClean="0"/>
          </a:p>
          <a:p>
            <a:pPr algn="ctr"/>
            <a:r>
              <a:rPr lang="ru-RU" sz="3600" b="1" dirty="0" smtClean="0"/>
              <a:t>ФИНАНСОВО-ЭКОНОМИЧЕСКОЕ </a:t>
            </a:r>
            <a:r>
              <a:rPr lang="ru-RU" sz="3600" b="1" dirty="0"/>
              <a:t>ПЛАНИРОВАНИЕ В СЕКТОРЕ ГОСУДАРСТВЕННОГО И МУНИЦИПАЛЬНОГО УПРАВЛЕНИЯ И ОРГАНИЗАЦИИ ИСПОЛНЕНИЯ БЮДЖЕТОВ БЮДЖЕТНОЙ СИСТЕМЫ РФ</a:t>
            </a:r>
          </a:p>
        </p:txBody>
      </p:sp>
    </p:spTree>
    <p:extLst>
      <p:ext uri="{BB962C8B-B14F-4D97-AF65-F5344CB8AC3E}">
        <p14:creationId xmlns:p14="http://schemas.microsoft.com/office/powerpoint/2010/main" val="1357143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592024"/>
            <a:ext cx="6750496" cy="1938992"/>
          </a:xfrm>
          <a:prstGeom prst="rect">
            <a:avLst/>
          </a:prstGeom>
        </p:spPr>
        <p:txBody>
          <a:bodyPr wrap="square">
            <a:spAutoFit/>
          </a:bodyPr>
          <a:lstStyle/>
          <a:p>
            <a:pPr algn="just"/>
            <a:r>
              <a:rPr lang="ru-RU" sz="1200" b="1" dirty="0"/>
              <a:t>Афанасьев М. П. Бюджет и бюджетная </a:t>
            </a:r>
            <a:r>
              <a:rPr lang="ru-RU" sz="1200" b="1" dirty="0" smtClean="0"/>
              <a:t>система </a:t>
            </a:r>
            <a:r>
              <a:rPr lang="ru-RU" sz="1200" b="1" dirty="0"/>
              <a:t>: учебник для СПО / М. П. Афанасьев, А. А. Беленчук, И. В. Кривогов. — 6-е изд., перераб. и доп. — Москва : Юрайт, </a:t>
            </a:r>
            <a:r>
              <a:rPr lang="ru-RU" sz="1200" b="1" dirty="0" smtClean="0"/>
              <a:t>2024. </a:t>
            </a:r>
            <a:r>
              <a:rPr lang="ru-RU" sz="1200" b="1" dirty="0"/>
              <a:t>— </a:t>
            </a:r>
            <a:r>
              <a:rPr lang="ru-RU" sz="1200" b="1" dirty="0" smtClean="0"/>
              <a:t>671 </a:t>
            </a:r>
            <a:r>
              <a:rPr lang="ru-RU" sz="1200" b="1" dirty="0"/>
              <a:t>с. — (Профессиональное образование). </a:t>
            </a:r>
            <a:endParaRPr lang="ru-RU" sz="1200" b="1" dirty="0" smtClean="0"/>
          </a:p>
          <a:p>
            <a:pPr algn="just"/>
            <a:endParaRPr lang="ru-RU" sz="1200" b="1" dirty="0" smtClean="0"/>
          </a:p>
          <a:p>
            <a:pPr algn="just"/>
            <a:r>
              <a:rPr lang="ru-RU" sz="1200" dirty="0"/>
              <a:t>В основу учебника положены ключевые блоки бюджетной системы: бюджетное устройство и бюджетный процесс. Рассмотрены составные элементы бюджета — доходы, расходы, его сбалансированность. Важное место отведено значению бюджета как макроэкономическому регулятору, а также современным вопросам бюджетных инноваций — программному бюджетированию и аудиту эффективности.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1" y="-8328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460013"/>
            <a:ext cx="6534472" cy="2308324"/>
          </a:xfrm>
          <a:prstGeom prst="rect">
            <a:avLst/>
          </a:prstGeom>
        </p:spPr>
        <p:txBody>
          <a:bodyPr wrap="square">
            <a:spAutoFit/>
          </a:bodyPr>
          <a:lstStyle/>
          <a:p>
            <a:pPr lvl="0" algn="just"/>
            <a:r>
              <a:rPr lang="ru-RU" sz="1200" b="1" dirty="0" smtClean="0">
                <a:solidFill>
                  <a:prstClr val="white"/>
                </a:solidFill>
              </a:rPr>
              <a:t>Ниналалова</a:t>
            </a:r>
            <a:r>
              <a:rPr lang="ru-RU" sz="1200" b="1" dirty="0">
                <a:solidFill>
                  <a:prstClr val="white"/>
                </a:solidFill>
              </a:rPr>
              <a:t> </a:t>
            </a:r>
            <a:r>
              <a:rPr lang="ru-RU" sz="1200" b="1" dirty="0" smtClean="0">
                <a:solidFill>
                  <a:prstClr val="white"/>
                </a:solidFill>
              </a:rPr>
              <a:t>Ф.И</a:t>
            </a:r>
            <a:r>
              <a:rPr lang="ru-RU" sz="1200" b="1" dirty="0">
                <a:solidFill>
                  <a:prstClr val="white"/>
                </a:solidFill>
              </a:rPr>
              <a:t>. Бюджетная система Российской Федерации : учебное  пособие / </a:t>
            </a:r>
            <a:r>
              <a:rPr lang="ru-RU" sz="1200" b="1" dirty="0" smtClean="0">
                <a:solidFill>
                  <a:prstClr val="white"/>
                </a:solidFill>
              </a:rPr>
              <a:t>Ф.И. Ниналалова</a:t>
            </a:r>
            <a:r>
              <a:rPr lang="ru-RU" sz="1200" b="1" dirty="0">
                <a:solidFill>
                  <a:prstClr val="white"/>
                </a:solidFill>
              </a:rPr>
              <a:t>. — Москва : ИНФРА-М, 2023. — 297 с. </a:t>
            </a:r>
          </a:p>
          <a:p>
            <a:pPr lvl="0" algn="just"/>
            <a:endParaRPr lang="ru-RU" sz="1200" b="1" dirty="0">
              <a:solidFill>
                <a:prstClr val="white"/>
              </a:solidFill>
            </a:endParaRPr>
          </a:p>
          <a:p>
            <a:pPr lvl="0" algn="just"/>
            <a:r>
              <a:rPr lang="ru-RU" sz="1200" dirty="0">
                <a:solidFill>
                  <a:prstClr val="white"/>
                </a:solidFill>
              </a:rPr>
              <a:t>В учебнике дана характеристика бюджета и бюджетной системы Российской Федерации, рассмотрены состав и структура доходов и расходов бюджетов всех уровней бюджетной системы Российской Федерации, особенности организации бюджетного процесса в Российской Федерации, содержание бюджетного федерализма и межбюджетных отношений в стране, особенности формирования государственных внебюджетных фондов, а также основы организации бюджетно-финансового контроля в стране. Соответствует требованиям федеральных государственных образовательных стандартов высшего образования последнего поколения.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6" y="3460014"/>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295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6" y="260648"/>
            <a:ext cx="6443736" cy="2492990"/>
          </a:xfrm>
          <a:prstGeom prst="rect">
            <a:avLst/>
          </a:prstGeom>
        </p:spPr>
        <p:txBody>
          <a:bodyPr wrap="square">
            <a:spAutoFit/>
          </a:bodyPr>
          <a:lstStyle/>
          <a:p>
            <a:pPr algn="just"/>
            <a:r>
              <a:rPr lang="ru-RU" sz="1200" b="1" dirty="0"/>
              <a:t>Акперов И.Г.  Казначейская система исполнения бюджета в Российской Федерации : учебное пособие / И.Г. Алекперов, И.А. Коноплева, С.П. Головач. — Москва : КноРус, 2022. — 633 с. </a:t>
            </a:r>
            <a:endParaRPr lang="ru-RU" sz="1200" b="1" dirty="0" smtClean="0"/>
          </a:p>
          <a:p>
            <a:pPr algn="just"/>
            <a:endParaRPr lang="ru-RU" sz="1200" b="1" dirty="0" smtClean="0"/>
          </a:p>
          <a:p>
            <a:pPr algn="just"/>
            <a:r>
              <a:rPr lang="ru-RU" sz="1200" dirty="0"/>
              <a:t>Рассматриваются вопросы организации бюджетного процесса в современных условиях развития финансово-кредитной системы Российской Федерации, казначейское исполнение доходов и расходов бюджета, изменения в бюджетном учете, особенности исполнения федеральных целевых программ, организация ведения Реестра государственных контрактов. Особое внимание уделяется освещению современной автоматизированной системы в органах Федерального казначейства, организации электронного документооборота, а также защите информации в процессе исполнения бюджета в Российской Федерации</a:t>
            </a:r>
            <a:r>
              <a:rPr lang="ru-RU" sz="1200" dirty="0" smtClean="0"/>
              <a:t>.</a:t>
            </a:r>
            <a:endParaRPr lang="ru-RU" sz="1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3" y="260648"/>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329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0893" y="332697"/>
            <a:ext cx="6606480" cy="2492990"/>
          </a:xfrm>
          <a:prstGeom prst="rect">
            <a:avLst/>
          </a:prstGeom>
        </p:spPr>
        <p:txBody>
          <a:bodyPr wrap="square">
            <a:spAutoFit/>
          </a:bodyPr>
          <a:lstStyle/>
          <a:p>
            <a:pPr algn="just"/>
            <a:r>
              <a:rPr lang="ru-RU" sz="1200" b="1" dirty="0"/>
              <a:t>Бюджетная система РФ : учебник и практикум для СПО / Н. Г. Иванова [и др.] ; под редакцией Н. Г. Ивановой, М. И. Канкуловой.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398 </a:t>
            </a:r>
            <a:r>
              <a:rPr lang="ru-RU" sz="1200" b="1" dirty="0"/>
              <a:t>с. — (Профессиональное образование). </a:t>
            </a:r>
            <a:endParaRPr lang="ru-RU" sz="1200" b="1" dirty="0" smtClean="0"/>
          </a:p>
          <a:p>
            <a:pPr algn="just"/>
            <a:endParaRPr lang="ru-RU" sz="1200" b="1" dirty="0" smtClean="0"/>
          </a:p>
          <a:p>
            <a:pPr algn="just"/>
            <a:r>
              <a:rPr lang="ru-RU" sz="1200" dirty="0"/>
              <a:t>В структуре и содержании настоящего учебника получили актуальное отражение результаты глубокого анализа авторским коллективом принципов, законодательного регулирования, методического обеспечения, практики и тенденций развития в функционировании бюджетной системы и осуществлении бюджетного процесса в Российской Федерации. Каждая глава учебника сопровождается практикумом, который включает фонды оценочных средств, позволяющие закрепить и проверить результаты освоения соответствующих компетенций. </a:t>
            </a:r>
          </a:p>
        </p:txBody>
      </p:sp>
      <p:sp>
        <p:nvSpPr>
          <p:cNvPr id="4" name="Прямоугольник 3"/>
          <p:cNvSpPr/>
          <p:nvPr/>
        </p:nvSpPr>
        <p:spPr>
          <a:xfrm>
            <a:off x="2340322" y="3645024"/>
            <a:ext cx="6552728" cy="2308324"/>
          </a:xfrm>
          <a:prstGeom prst="rect">
            <a:avLst/>
          </a:prstGeom>
        </p:spPr>
        <p:txBody>
          <a:bodyPr wrap="square">
            <a:spAutoFit/>
          </a:bodyPr>
          <a:lstStyle/>
          <a:p>
            <a:pPr algn="just"/>
            <a:r>
              <a:rPr lang="ru-RU" sz="1200" b="1" dirty="0"/>
              <a:t>Дементьев Д.В. Бюджетная система РФ : учебник / Д.В. Дементьев. — 3-е изд., перераб. и доп. — Москва : КноРус, </a:t>
            </a:r>
            <a:r>
              <a:rPr lang="ru-RU" sz="1200" b="1" dirty="0" smtClean="0"/>
              <a:t>2023. </a:t>
            </a:r>
            <a:r>
              <a:rPr lang="ru-RU" sz="1200" b="1" dirty="0"/>
              <a:t>— 332 с. </a:t>
            </a:r>
            <a:endParaRPr lang="ru-RU" sz="1200" b="1" dirty="0" smtClean="0"/>
          </a:p>
          <a:p>
            <a:pPr algn="just"/>
            <a:endParaRPr lang="ru-RU" sz="1200" b="1" dirty="0"/>
          </a:p>
          <a:p>
            <a:pPr algn="just"/>
            <a:r>
              <a:rPr lang="ru-RU" sz="1200" dirty="0" smtClean="0"/>
              <a:t>Излагаются </a:t>
            </a:r>
            <a:r>
              <a:rPr lang="ru-RU" sz="1200" dirty="0"/>
              <a:t>сущность государственного бюджета, основные направления бюджетной политики и социально-экономического развития Российской Федерации, описана структура бюджетной системы страны и принципы ее функционирования. Рассмотрены принципы разграничения доходов и расходов между бюджетами, основы формирования федерального, региональных и местных бюджетов. Представлен анализ динамики и структуры доходов и расходов государственных внебюджетных фондов, а также государственного долга на федеральном уровне, отражены результаты финансового контроля исполнения бюджета, содержание стандартов государственного аудита</a:t>
            </a:r>
            <a:r>
              <a:rPr lang="ru-RU" sz="1200" dirty="0" smtClean="0"/>
              <a:t>.</a:t>
            </a:r>
            <a:endParaRPr lang="ru-RU"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4" y="3429000"/>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9"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331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522" y="188062"/>
            <a:ext cx="6552728" cy="2677656"/>
          </a:xfrm>
          <a:prstGeom prst="rect">
            <a:avLst/>
          </a:prstGeom>
        </p:spPr>
        <p:txBody>
          <a:bodyPr wrap="square">
            <a:spAutoFit/>
          </a:bodyPr>
          <a:lstStyle/>
          <a:p>
            <a:pPr algn="just"/>
            <a:r>
              <a:rPr lang="ru-RU" sz="1200" b="1" dirty="0"/>
              <a:t>Мысляева И.Н. Государственные и муниципальные финансы : учебник / И.Н. Мысляева. — 5-е изд., перераб. и доп. — Москва : ИНФРА-М, </a:t>
            </a:r>
            <a:r>
              <a:rPr lang="ru-RU" sz="1200" b="1" dirty="0" smtClean="0"/>
              <a:t>2023. </a:t>
            </a:r>
            <a:r>
              <a:rPr lang="ru-RU" sz="1200" b="1" dirty="0"/>
              <a:t>— </a:t>
            </a:r>
            <a:r>
              <a:rPr lang="ru-RU" sz="1200" b="1" dirty="0" smtClean="0"/>
              <a:t>445. </a:t>
            </a:r>
            <a:r>
              <a:rPr lang="ru-RU" sz="1200" b="1" dirty="0"/>
              <a:t>— (Среднее профессиональное образование). </a:t>
            </a:r>
            <a:endParaRPr lang="ru-RU" sz="1200" b="1" dirty="0" smtClean="0"/>
          </a:p>
          <a:p>
            <a:pPr algn="just"/>
            <a:endParaRPr lang="ru-RU" sz="1200" b="1" dirty="0" smtClean="0"/>
          </a:p>
          <a:p>
            <a:pPr algn="just"/>
            <a:r>
              <a:rPr lang="ru-RU" sz="1200" dirty="0"/>
              <a:t>В учебнике государственные и муниципальные финансы рассматриваются как элемент финансово-кредитной системы. Раскрываются их особенности и роль, проанализированы такие их звенья, как бюджет, внебюджетные специальные фонды, государственный кредит, финансы государственных предприятий. Большое внимание уделено вопросам дефицита бюджета, государственного и муниципального долга, направлениям их сокращения и эффективного управления, принципам построения бюджетной системы, процессу составления, рассмотрения и исполнения бюджета, взаимосвязи уровней бюджетной системы, системе межбюджетных отношений в Российской Федерации. </a:t>
            </a:r>
          </a:p>
        </p:txBody>
      </p:sp>
      <p:sp>
        <p:nvSpPr>
          <p:cNvPr id="4" name="Прямоугольник 3"/>
          <p:cNvSpPr/>
          <p:nvPr/>
        </p:nvSpPr>
        <p:spPr>
          <a:xfrm>
            <a:off x="2358008" y="3426633"/>
            <a:ext cx="6606480" cy="3046988"/>
          </a:xfrm>
          <a:prstGeom prst="rect">
            <a:avLst/>
          </a:prstGeom>
        </p:spPr>
        <p:txBody>
          <a:bodyPr wrap="square">
            <a:spAutoFit/>
          </a:bodyPr>
          <a:lstStyle/>
          <a:p>
            <a:pPr algn="just"/>
            <a:r>
              <a:rPr lang="ru-RU" sz="1200" b="1" dirty="0"/>
              <a:t>Федорова И. Ю.  Финансовый механизм государственных и муниципальных закупок : учебное пособие для СПО / И. Ю. Федорова, А. В. Фрыгин. — </a:t>
            </a:r>
            <a:r>
              <a:rPr lang="ru-RU" sz="1200" b="1" dirty="0" smtClean="0"/>
              <a:t>2-е изд., перераб</a:t>
            </a:r>
            <a:r>
              <a:rPr lang="ru-RU" sz="1200" b="1" dirty="0" smtClean="0"/>
              <a:t>. и </a:t>
            </a:r>
            <a:r>
              <a:rPr lang="ru-RU" sz="1200" b="1" dirty="0" smtClean="0"/>
              <a:t>доп. - Москва </a:t>
            </a:r>
            <a:r>
              <a:rPr lang="ru-RU" sz="1200" b="1" dirty="0"/>
              <a:t>: Издательство Юрайт, </a:t>
            </a:r>
            <a:r>
              <a:rPr lang="ru-RU" sz="1200" b="1" dirty="0" smtClean="0"/>
              <a:t>2024. </a:t>
            </a:r>
            <a:r>
              <a:rPr lang="ru-RU" sz="1200" b="1" dirty="0"/>
              <a:t>— </a:t>
            </a:r>
            <a:r>
              <a:rPr lang="ru-RU" sz="1200" b="1" dirty="0" smtClean="0"/>
              <a:t>235 </a:t>
            </a:r>
            <a:r>
              <a:rPr lang="ru-RU" sz="1200" b="1" dirty="0"/>
              <a:t>с. — (Профессиональное образование). </a:t>
            </a:r>
            <a:endParaRPr lang="ru-RU" sz="1200" b="1" dirty="0" smtClean="0"/>
          </a:p>
          <a:p>
            <a:pPr algn="just"/>
            <a:endParaRPr lang="ru-RU" sz="1200" b="1" dirty="0" smtClean="0"/>
          </a:p>
          <a:p>
            <a:pPr algn="just"/>
            <a:r>
              <a:rPr lang="ru-RU" sz="1200" dirty="0"/>
              <a:t>Необходимость финансирования закупочных процедур для обеспечения государственных нужд в условиях жесткого формирования бюджета делает как никогда актуальным данное пособие. В нем рассматривается процесс формирования и развития финансового механизма государственных (муниципальных) закупок в условиях действующей контрактной системы в Российской Федерации, исследуется зарубежный опыт организации общественных закупок и оценивается эффективность финансового механизма в системе государственного (муниципального) заказа. Большое внимание уделено изучению финансового механизма на стадиях планирования, определения поставщиков, подрядчиков, исполнителей, при заключении контрактов и реализации уже заключенных контрактов.</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05" y="191113"/>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7" y="3181962"/>
            <a:ext cx="2373067" cy="363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905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1"/>
            <a:ext cx="6606480" cy="2677656"/>
          </a:xfrm>
          <a:prstGeom prst="rect">
            <a:avLst/>
          </a:prstGeom>
        </p:spPr>
        <p:txBody>
          <a:bodyPr wrap="square">
            <a:spAutoFit/>
          </a:bodyPr>
          <a:lstStyle/>
          <a:p>
            <a:pPr algn="just"/>
            <a:r>
              <a:rPr lang="ru-RU" sz="1200" b="1" dirty="0"/>
              <a:t>Мамедова Н. А.  Управление государственными и муниципальными закупками : учебник и практикум для СПО / Н. А. Мамедова, А. Н. Байкова, О. Н. Морозова. — </a:t>
            </a:r>
            <a:r>
              <a:rPr lang="ru-RU" sz="1200" b="1" dirty="0" smtClean="0"/>
              <a:t>4-е </a:t>
            </a:r>
            <a:r>
              <a:rPr lang="ru-RU" sz="1200" b="1" dirty="0"/>
              <a:t>изд., перераб. и доп. — Москва : Издательство Юрайт, </a:t>
            </a:r>
            <a:r>
              <a:rPr lang="ru-RU" sz="1200" b="1" dirty="0" smtClean="0"/>
              <a:t>2024.— 291 </a:t>
            </a:r>
            <a:r>
              <a:rPr lang="ru-RU" sz="1200" b="1" dirty="0"/>
              <a:t>с. — (Профессиональное образование). </a:t>
            </a:r>
            <a:endParaRPr lang="ru-RU" sz="1200" b="1" dirty="0" smtClean="0"/>
          </a:p>
          <a:p>
            <a:pPr algn="just"/>
            <a:endParaRPr lang="ru-RU" sz="1200" b="1" dirty="0" smtClean="0"/>
          </a:p>
          <a:p>
            <a:pPr algn="just"/>
            <a:r>
              <a:rPr lang="ru-RU" sz="1200" dirty="0"/>
              <a:t>Подготовленный курс обобщает правовую и методическую информацию, необходимую для эффективного управления закупками, он максимально иллюстративен для того, чтобы улучшить восприятие и запоминание теоретических данных и систематизировать знания по дисциплине «Государственный заказ».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a:t>
            </a:r>
            <a:endParaRPr lang="ru-RU" sz="1200" dirty="0" smtClean="0"/>
          </a:p>
          <a:p>
            <a:pPr algn="just"/>
            <a:endParaRPr lang="ru-RU" sz="1200" dirty="0"/>
          </a:p>
        </p:txBody>
      </p:sp>
      <p:sp>
        <p:nvSpPr>
          <p:cNvPr id="4" name="Прямоугольник 3"/>
          <p:cNvSpPr/>
          <p:nvPr/>
        </p:nvSpPr>
        <p:spPr>
          <a:xfrm>
            <a:off x="2339752" y="3637280"/>
            <a:ext cx="6552728" cy="2123658"/>
          </a:xfrm>
          <a:prstGeom prst="rect">
            <a:avLst/>
          </a:prstGeom>
        </p:spPr>
        <p:txBody>
          <a:bodyPr wrap="square">
            <a:spAutoFit/>
          </a:bodyPr>
          <a:lstStyle/>
          <a:p>
            <a:pPr algn="just"/>
            <a:r>
              <a:rPr lang="ru-RU" sz="1200" b="1" dirty="0"/>
              <a:t>Финансовое планирование и бюджетирование: учебное пособие / В</a:t>
            </a:r>
            <a:r>
              <a:rPr lang="ru-RU" sz="1200" b="1" dirty="0" smtClean="0"/>
              <a:t>. Н</a:t>
            </a:r>
            <a:r>
              <a:rPr lang="ru-RU" sz="1200" b="1" dirty="0"/>
              <a:t>. Незамайкин, Н</a:t>
            </a:r>
            <a:r>
              <a:rPr lang="ru-RU" sz="1200" b="1" dirty="0" smtClean="0"/>
              <a:t>. А</a:t>
            </a:r>
            <a:r>
              <a:rPr lang="ru-RU" sz="1200" b="1" dirty="0"/>
              <a:t>. </a:t>
            </a:r>
            <a:r>
              <a:rPr lang="ru-RU" sz="1200" b="1" dirty="0" smtClean="0"/>
              <a:t>Платонова, </a:t>
            </a:r>
            <a:r>
              <a:rPr lang="ru-RU" sz="1200" b="1" dirty="0"/>
              <a:t>И</a:t>
            </a:r>
            <a:r>
              <a:rPr lang="ru-RU" sz="1200" b="1" dirty="0" smtClean="0"/>
              <a:t>. Л</a:t>
            </a:r>
            <a:r>
              <a:rPr lang="ru-RU" sz="1200" b="1" dirty="0"/>
              <a:t>. Юрзинова и др.; под ред. В</a:t>
            </a:r>
            <a:r>
              <a:rPr lang="ru-RU" sz="1200" b="1" dirty="0" smtClean="0"/>
              <a:t>. Н</a:t>
            </a:r>
            <a:r>
              <a:rPr lang="ru-RU" sz="1200" b="1" dirty="0"/>
              <a:t>. Незамайкина. — Москва: НИЦ ИНФРА-М, </a:t>
            </a:r>
            <a:r>
              <a:rPr lang="ru-RU" sz="1200" b="1" dirty="0" smtClean="0"/>
              <a:t>2023. </a:t>
            </a:r>
            <a:r>
              <a:rPr lang="ru-RU" sz="1200" b="1" dirty="0"/>
              <a:t>— 112 с. — (Среднее профессиональное образование</a:t>
            </a:r>
            <a:r>
              <a:rPr lang="ru-RU" sz="1200" b="1" dirty="0" smtClean="0"/>
              <a:t>).</a:t>
            </a:r>
          </a:p>
          <a:p>
            <a:pPr algn="just"/>
            <a:endParaRPr lang="ru-RU" sz="1200" b="1" dirty="0" smtClean="0"/>
          </a:p>
          <a:p>
            <a:pPr algn="just"/>
            <a:r>
              <a:rPr lang="ru-RU" sz="1200" b="1" dirty="0"/>
              <a:t> </a:t>
            </a:r>
            <a:r>
              <a:rPr lang="ru-RU" sz="1200" dirty="0"/>
              <a:t>Учебное пособие содержит краткое описание основных теоретических аспектов по изучаемой дисциплине, примеры решения задач, подлежащих рассмотрению на практических занятиях, а также тестовые задания для оценки уровня знаний по дисциплине и способствует более полному формированию практических умений и навыков в области финансового планирования и бюджетирования.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8" y="3429000"/>
            <a:ext cx="200523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6" y="-114300"/>
            <a:ext cx="241096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675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8880" y="548680"/>
            <a:ext cx="6678488" cy="2123658"/>
          </a:xfrm>
          <a:prstGeom prst="rect">
            <a:avLst/>
          </a:prstGeom>
        </p:spPr>
        <p:txBody>
          <a:bodyPr wrap="square">
            <a:spAutoFit/>
          </a:bodyPr>
          <a:lstStyle/>
          <a:p>
            <a:pPr algn="just"/>
            <a:r>
              <a:rPr lang="ru-RU" sz="1200" b="1" dirty="0"/>
              <a:t>Фридман А</a:t>
            </a:r>
            <a:r>
              <a:rPr lang="ru-RU" sz="1200" b="1" dirty="0" smtClean="0"/>
              <a:t>. М</a:t>
            </a:r>
            <a:r>
              <a:rPr lang="ru-RU" sz="1200" b="1" dirty="0"/>
              <a:t>. Финансы организаций : учебник / А</a:t>
            </a:r>
            <a:r>
              <a:rPr lang="ru-RU" sz="1200" b="1" dirty="0" smtClean="0"/>
              <a:t>. М</a:t>
            </a:r>
            <a:r>
              <a:rPr lang="ru-RU" sz="1200" b="1" dirty="0"/>
              <a:t>. Фридман. — Москва : РИОР : ИНФРА-М, 2021. — 202 с. — (Среднее профессиональное образование</a:t>
            </a:r>
            <a:r>
              <a:rPr lang="ru-RU" sz="1200" b="1" dirty="0" smtClean="0"/>
              <a:t>)</a:t>
            </a:r>
          </a:p>
          <a:p>
            <a:pPr algn="just"/>
            <a:endParaRPr lang="ru-RU" sz="1200" dirty="0" smtClean="0"/>
          </a:p>
          <a:p>
            <a:pPr algn="just"/>
            <a:r>
              <a:rPr lang="ru-RU" sz="1200" dirty="0"/>
              <a:t>В учебнике в соответствии с ФГОС СПО и профессиональной направленностью специалиста-финансиста раскрываются финансовые механизмы и инструменты функционирования организаций разных отраслей и сфер деятельности. Рассматриваются ключевые положения формирования и использования финансовых ресурсов и результатов, комплексного финансового анализа и планирования деятельности предприятия. Особое внимание уделено поискам резервов экономного хозяйствования и повышению финансового положения организаций на конкурентном рынке.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06488" cy="318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0893" y="3645024"/>
            <a:ext cx="6552728" cy="2677656"/>
          </a:xfrm>
          <a:prstGeom prst="rect">
            <a:avLst/>
          </a:prstGeom>
        </p:spPr>
        <p:txBody>
          <a:bodyPr wrap="square">
            <a:spAutoFit/>
          </a:bodyPr>
          <a:lstStyle/>
          <a:p>
            <a:pPr algn="just"/>
            <a:r>
              <a:rPr lang="ru-RU" sz="1200" b="1" dirty="0"/>
              <a:t>Мысляева И.Н. Государственные и муниципальные финансы : учебник / И.Н. Мысляева. — 5-е изд., перераб. и доп. — Москва : ИНФРА-М, </a:t>
            </a:r>
            <a:r>
              <a:rPr lang="ru-RU" sz="1200" b="1" dirty="0" smtClean="0"/>
              <a:t>2023. </a:t>
            </a:r>
            <a:r>
              <a:rPr lang="ru-RU" sz="1200" b="1" dirty="0"/>
              <a:t>— 445. — (Среднее профессиональное образование). </a:t>
            </a:r>
            <a:endParaRPr lang="ru-RU" sz="1200" b="1" dirty="0" smtClean="0"/>
          </a:p>
          <a:p>
            <a:pPr algn="just"/>
            <a:endParaRPr lang="ru-RU" sz="1200" b="1" dirty="0" smtClean="0"/>
          </a:p>
          <a:p>
            <a:pPr algn="just"/>
            <a:r>
              <a:rPr lang="ru-RU" sz="1200" dirty="0"/>
              <a:t>В учебнике государственные и муниципальные финансы рассматриваются как элемент финансово-кредитной системы. Раскрываются их особенности и роль, проанализированы такие их звенья, как бюджет, внебюджетные специальные фонды, государственный кредит, финансы государственных предприятий. Большое внимание уделено вопросам дефицита бюджета, государственного и муниципального долга, направлениям их сокращения и эффективного управления, принципам построения бюджетной системы, процессу составления, рассмотрения и исполнения бюджета, взаимосвязи уровней бюджетной системы, системе межбюджетных отношений в Российской Федерации.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66" y="3619061"/>
            <a:ext cx="2076333"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366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2677656"/>
          </a:xfrm>
          <a:prstGeom prst="rect">
            <a:avLst/>
          </a:prstGeom>
        </p:spPr>
        <p:txBody>
          <a:bodyPr wrap="square">
            <a:spAutoFit/>
          </a:bodyPr>
          <a:lstStyle/>
          <a:p>
            <a:pPr algn="just"/>
            <a:r>
              <a:rPr lang="ru-RU" sz="1200" b="1" dirty="0"/>
              <a:t>Государственные и муниципальные финансы : учебник / В. А. </a:t>
            </a:r>
            <a:r>
              <a:rPr lang="ru-RU" sz="1200" b="1" dirty="0" smtClean="0"/>
              <a:t>Слепов, </a:t>
            </a:r>
            <a:r>
              <a:rPr lang="ru-RU" sz="1200" b="1" dirty="0"/>
              <a:t>А. Ю. </a:t>
            </a:r>
            <a:r>
              <a:rPr lang="ru-RU" sz="1200" b="1" dirty="0" smtClean="0"/>
              <a:t>Чалова, </a:t>
            </a:r>
            <a:r>
              <a:rPr lang="ru-RU" sz="1200" b="1" dirty="0"/>
              <a:t>В. И. Баженова ; под ред. В. А. </a:t>
            </a:r>
            <a:r>
              <a:rPr lang="ru-RU" sz="1200" b="1" dirty="0" smtClean="0"/>
              <a:t>Слепова, </a:t>
            </a:r>
            <a:r>
              <a:rPr lang="ru-RU" sz="1200" b="1" dirty="0"/>
              <a:t>А. Ю. </a:t>
            </a:r>
            <a:r>
              <a:rPr lang="ru-RU" sz="1200" b="1" dirty="0" err="1" smtClean="0"/>
              <a:t>Чаловой</a:t>
            </a:r>
            <a:r>
              <a:rPr lang="ru-RU" sz="1200" b="1" dirty="0" smtClean="0"/>
              <a:t>. </a:t>
            </a:r>
            <a:r>
              <a:rPr lang="ru-RU" sz="1200" b="1" dirty="0"/>
              <a:t>— Москва : </a:t>
            </a:r>
            <a:r>
              <a:rPr lang="ru-RU" sz="1200" b="1" dirty="0" smtClean="0"/>
              <a:t>КноРус</a:t>
            </a:r>
            <a:r>
              <a:rPr lang="ru-RU" sz="1200" b="1" dirty="0"/>
              <a:t>, 2024. — 335 с. — URL: https://www.book.ru. — Режим доступа: по подписке.</a:t>
            </a:r>
          </a:p>
          <a:p>
            <a:pPr algn="just"/>
            <a:r>
              <a:rPr lang="ru-RU" sz="1200" dirty="0"/>
              <a:t>Состоит из двух частей: теоретической и практикума. В теоретической части комплексно, системно рассмотрены три финансовых блока— государственные и муниципальные финансы в финансовой системе страны и бюджетное устройство Российской Федерации, федеральные финансы (федеральный бюджет РФ, государственный кредит и государственный долг РФ, финансы государственных внебюджетных фондов), территориальные финансы (региональные финансы, муниципальные финансы, бюджетный федерализм и межбюджетные отношения). Во второй части приведены материалы для практических занятий (ключевые понятия, вопросы для обсуждения, темы докладов и обсуждений, контрольные тесты, задачи, кейсы) и источники информации.</a:t>
            </a:r>
          </a:p>
        </p:txBody>
      </p:sp>
      <p:pic>
        <p:nvPicPr>
          <p:cNvPr id="5122" name="Picture 2" descr="Государственные и муниципальные финанс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4" y="186249"/>
            <a:ext cx="2037621" cy="302672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1760" y="3429000"/>
            <a:ext cx="6568702" cy="2492990"/>
          </a:xfrm>
          <a:prstGeom prst="rect">
            <a:avLst/>
          </a:prstGeom>
        </p:spPr>
        <p:txBody>
          <a:bodyPr wrap="square">
            <a:spAutoFit/>
          </a:bodyPr>
          <a:lstStyle/>
          <a:p>
            <a:pPr algn="just"/>
            <a:r>
              <a:rPr lang="ru-RU" sz="1200" b="1" dirty="0"/>
              <a:t>Управление государственной и муниципальной собственностью (имуществом) : учебник и практикум для вузов / Г. С. Изотова, С. Г. Еремин, А. И. Галкин ; под редакцией С. Е. Прокофьева. — 3-е изд., </a:t>
            </a:r>
            <a:r>
              <a:rPr lang="ru-RU" sz="1200" b="1" dirty="0" smtClean="0"/>
              <a:t>перераб. </a:t>
            </a:r>
            <a:r>
              <a:rPr lang="ru-RU" sz="1200" b="1" dirty="0"/>
              <a:t>и доп. — Москва : Издательство </a:t>
            </a:r>
            <a:r>
              <a:rPr lang="ru-RU" sz="1200" b="1" dirty="0" smtClean="0"/>
              <a:t>Юрайт, </a:t>
            </a:r>
            <a:r>
              <a:rPr lang="ru-RU" sz="1200" b="1" dirty="0"/>
              <a:t>2023. — 312 с</a:t>
            </a:r>
            <a:r>
              <a:rPr lang="ru-RU" sz="1200" dirty="0" smtClean="0"/>
              <a:t>.</a:t>
            </a:r>
          </a:p>
          <a:p>
            <a:pPr algn="just"/>
            <a:r>
              <a:rPr lang="ru-RU" sz="1200" dirty="0" smtClean="0"/>
              <a:t>Предлагаемый </a:t>
            </a:r>
            <a:r>
              <a:rPr lang="ru-RU" sz="1200" dirty="0"/>
              <a:t>курс обобщает правовую и методическую информацию, которая необходима для эффективного управления государственными и муниципальными закупками и контрактами. В курсе рассматриваются вопросы организации закупок товаров, работ и услуг для обеспечения государственных и муниципальных нужд: планирование закупок, осуществление закупок, вопросы заключения и исполнения контрактов на поставку товаров, работ и услуг. Соответствует актуальным требованиям федерального государственного образовательного стандарта среднего </a:t>
            </a:r>
            <a:r>
              <a:rPr lang="ru-RU" sz="1200" dirty="0" smtClean="0"/>
              <a:t>профессионального </a:t>
            </a:r>
            <a:r>
              <a:rPr lang="ru-RU" sz="1200" dirty="0"/>
              <a:t>образования и профессиональным требованиям.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53358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953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2308324"/>
          </a:xfrm>
          <a:prstGeom prst="rect">
            <a:avLst/>
          </a:prstGeom>
        </p:spPr>
        <p:txBody>
          <a:bodyPr wrap="square">
            <a:spAutoFit/>
          </a:bodyPr>
          <a:lstStyle/>
          <a:p>
            <a:pPr algn="just"/>
            <a:r>
              <a:rPr lang="ru-RU" sz="1200" b="1" dirty="0"/>
              <a:t>Мельников В. В. Государственные и муниципальные закупки : учебное пособие. Часть 2: Государственные закупки и экономическая политика / В</a:t>
            </a:r>
            <a:r>
              <a:rPr lang="ru-RU" sz="1200" b="1" dirty="0" smtClean="0"/>
              <a:t>. В</a:t>
            </a:r>
            <a:r>
              <a:rPr lang="ru-RU" sz="1200" b="1" dirty="0"/>
              <a:t>. Мельников. — Москва : ИНФРА-М, 2022. — </a:t>
            </a:r>
            <a:r>
              <a:rPr lang="ru-RU" sz="1200" b="1" dirty="0" smtClean="0"/>
              <a:t>165 </a:t>
            </a:r>
            <a:r>
              <a:rPr lang="ru-RU" sz="1200" b="1" dirty="0"/>
              <a:t>с. </a:t>
            </a:r>
            <a:endParaRPr lang="ru-RU" sz="1200" b="1" dirty="0" smtClean="0"/>
          </a:p>
          <a:p>
            <a:pPr algn="just"/>
            <a:endParaRPr lang="ru-RU" sz="1200" b="1" dirty="0" smtClean="0"/>
          </a:p>
          <a:p>
            <a:pPr algn="just"/>
            <a:r>
              <a:rPr lang="ru-RU" sz="1200" dirty="0"/>
              <a:t>Вторая часть учебного пособия «Государственные и муниципальные закупки» посвящена теоретическим и методическим аспектам реформирования системы закупок продукции для общественных нужд в России как распределительного механизма, способствующего достижению целей экономической политики. Особое внимание уделено институциональным и поведенческим факторам экономических реформ, месту и роли государственных закупок в структуре государственного регулирования экономики. </a:t>
            </a:r>
          </a:p>
          <a:p>
            <a:pPr algn="just"/>
            <a:r>
              <a:rPr lang="ru-RU" sz="1200" dirty="0" smtClean="0"/>
              <a:t> </a:t>
            </a:r>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1729"/>
            <a:ext cx="2070504" cy="306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8008" y="3882231"/>
            <a:ext cx="6534472" cy="2308324"/>
          </a:xfrm>
          <a:prstGeom prst="rect">
            <a:avLst/>
          </a:prstGeom>
        </p:spPr>
        <p:txBody>
          <a:bodyPr wrap="square">
            <a:spAutoFit/>
          </a:bodyPr>
          <a:lstStyle/>
          <a:p>
            <a:pPr algn="just"/>
            <a:r>
              <a:rPr lang="ru-RU" sz="1200" b="1" dirty="0"/>
              <a:t>Иванов Г</a:t>
            </a:r>
            <a:r>
              <a:rPr lang="ru-RU" sz="1200" b="1" dirty="0" smtClean="0"/>
              <a:t>. Г</a:t>
            </a:r>
            <a:r>
              <a:rPr lang="ru-RU" sz="1200" b="1" dirty="0"/>
              <a:t>. Современная контрактная система России (сфера госзакупок) : учебное пособие / Г</a:t>
            </a:r>
            <a:r>
              <a:rPr lang="ru-RU" sz="1200" b="1" dirty="0" smtClean="0"/>
              <a:t>. Г</a:t>
            </a:r>
            <a:r>
              <a:rPr lang="ru-RU" sz="1200" b="1" dirty="0"/>
              <a:t>. Иванов, С</a:t>
            </a:r>
            <a:r>
              <a:rPr lang="ru-RU" sz="1200" b="1" dirty="0" smtClean="0"/>
              <a:t>. Л</a:t>
            </a:r>
            <a:r>
              <a:rPr lang="ru-RU" sz="1200" b="1" dirty="0"/>
              <a:t>. Орлов. — Москва : ИД «ФОРУМ» : ИНФРА-М, 2020. — 144 с</a:t>
            </a:r>
            <a:r>
              <a:rPr lang="ru-RU" sz="1200" b="1" dirty="0" smtClean="0"/>
              <a:t>.</a:t>
            </a:r>
          </a:p>
          <a:p>
            <a:pPr algn="just"/>
            <a:r>
              <a:rPr lang="ru-RU" sz="1200" b="1" dirty="0" smtClean="0"/>
              <a:t> </a:t>
            </a:r>
          </a:p>
          <a:p>
            <a:pPr algn="just"/>
            <a:r>
              <a:rPr lang="ru-RU" sz="1200" dirty="0"/>
              <a:t>В настоящем учебном пособии рассматриваются основные элементы создаваемой контрактной системы России. Особое внимание при разработке пособия уделено обоснованию объективной необходимости в деятельности государства на рынке, важнейшим принципам контрактной системы, а также особенностям планирования, нормирования, ценообразования и исполнения контракта в сфере государственного и муниципального заказа, вопросам обеспечения различных видов контроля закупочной деятельности. Может быть использовано слушателями магистерских программ</a:t>
            </a:r>
            <a:r>
              <a:rPr lang="ru-RU" sz="1200" dirty="0" smtClean="0"/>
              <a: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07050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96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938" y="620688"/>
            <a:ext cx="6606480" cy="1938992"/>
          </a:xfrm>
          <a:prstGeom prst="rect">
            <a:avLst/>
          </a:prstGeom>
        </p:spPr>
        <p:txBody>
          <a:bodyPr wrap="square">
            <a:spAutoFit/>
          </a:bodyPr>
          <a:lstStyle/>
          <a:p>
            <a:pPr algn="just"/>
            <a:r>
              <a:rPr lang="ru-RU" sz="1200" b="1" dirty="0"/>
              <a:t>Гафурова Г. Т. Управление государственными (муниципальными) закупками : учебное пособие / Г. Т. Гафурова. — Москва : ИНФРА-М, 2022. — 331 с</a:t>
            </a:r>
            <a:r>
              <a:rPr lang="ru-RU" sz="1200" b="1" dirty="0" smtClean="0"/>
              <a:t>.</a:t>
            </a:r>
          </a:p>
          <a:p>
            <a:pPr algn="just"/>
            <a:endParaRPr lang="ru-RU" sz="1200" b="1" dirty="0" smtClean="0"/>
          </a:p>
          <a:p>
            <a:pPr algn="just"/>
            <a:r>
              <a:rPr lang="ru-RU" sz="1200" dirty="0"/>
              <a:t>В учебном пособии раскрываются порядок осуществления закупочной деятельности государственными и муниципальными заказчиками, особенности формирования планов, взаимодействия с поставщиками. Подготовлено в соответствии с требованиями федеральных государственных образовательных стандартов высшего образования последнего поколения по направлению подготовки 38.04.01 «Экономика», а также требованиями профессионального стандарта «Специалист в сфере закупок».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82" y="188640"/>
            <a:ext cx="23042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25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501008"/>
            <a:ext cx="6336704" cy="2492990"/>
          </a:xfrm>
          <a:prstGeom prst="rect">
            <a:avLst/>
          </a:prstGeom>
        </p:spPr>
        <p:txBody>
          <a:bodyPr wrap="square">
            <a:spAutoFit/>
          </a:bodyPr>
          <a:lstStyle/>
          <a:p>
            <a:pPr algn="just"/>
            <a:r>
              <a:rPr lang="ru-RU" sz="1200" b="1" dirty="0"/>
              <a:t>Фридман А. М. Экономика организации. Практикум : учебное пособие / A. M. Фридман. - Москва : РИОР : ИНФРА-М, </a:t>
            </a:r>
            <a:r>
              <a:rPr lang="ru-RU" sz="1200" b="1" dirty="0" smtClean="0"/>
              <a:t>2024. </a:t>
            </a:r>
            <a:r>
              <a:rPr lang="ru-RU" sz="1200" b="1" dirty="0"/>
              <a:t>- 180 с. - (Среднее профессиональное образование). </a:t>
            </a:r>
            <a:endParaRPr lang="ru-RU" sz="1200" b="1" dirty="0" smtClean="0"/>
          </a:p>
          <a:p>
            <a:pPr algn="just"/>
            <a:endParaRPr lang="ru-RU" sz="1200" b="1" dirty="0"/>
          </a:p>
          <a:p>
            <a:pPr algn="just"/>
            <a:r>
              <a:rPr lang="ru-RU" sz="1200" dirty="0"/>
              <a:t>Учебное пособие нацелено на овладение студентами профессиональными умениями и навыками всестороннего изучения и экономического обоснования показателей хозяйственно-финансовой деятельности организации. Комплексные практические задания разработаны на примерах деятельности предприятий материального производства и сферы услуг. Практическая направленность учебного материала — методика анализа конкретных показателей, разработка и аналитическое чтение таблиц с использованием информационных технологий в профессиональной работе специалиста.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207858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5" y="409819"/>
            <a:ext cx="6380917" cy="2123658"/>
          </a:xfrm>
          <a:prstGeom prst="rect">
            <a:avLst/>
          </a:prstGeom>
        </p:spPr>
        <p:txBody>
          <a:bodyPr wrap="square">
            <a:spAutoFit/>
          </a:bodyPr>
          <a:lstStyle/>
          <a:p>
            <a:pPr algn="just"/>
            <a:r>
              <a:rPr lang="ru-RU" sz="1200" b="1" dirty="0"/>
              <a:t>Корнеева И. В.  Экономика организации. Практикум : учебное пособие для СПО / И. В. Корнеева, Г. Н. Русакова. — Москва : Издательство Юрайт, </a:t>
            </a:r>
            <a:r>
              <a:rPr lang="ru-RU" sz="1200" b="1" dirty="0" smtClean="0"/>
              <a:t>2024. </a:t>
            </a:r>
            <a:r>
              <a:rPr lang="ru-RU" sz="1200" b="1" dirty="0"/>
              <a:t>— 123 с. — (Профессиональное образование). </a:t>
            </a:r>
            <a:endParaRPr lang="ru-RU" sz="1200" b="1" dirty="0" smtClean="0"/>
          </a:p>
          <a:p>
            <a:pPr algn="just"/>
            <a:endParaRPr lang="ru-RU" sz="1200" b="1"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2736304" cy="383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225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08721"/>
            <a:ext cx="8064896" cy="3477875"/>
          </a:xfrm>
          <a:prstGeom prst="rect">
            <a:avLst/>
          </a:prstGeom>
        </p:spPr>
        <p:txBody>
          <a:bodyPr wrap="square">
            <a:spAutoFit/>
          </a:bodyPr>
          <a:lstStyle/>
          <a:p>
            <a:pPr algn="ctr"/>
            <a:r>
              <a:rPr lang="ru-RU" sz="4400" b="1" dirty="0"/>
              <a:t>ПМ.02 </a:t>
            </a:r>
            <a:endParaRPr lang="ru-RU" sz="4400" b="1" dirty="0" smtClean="0"/>
          </a:p>
          <a:p>
            <a:pPr algn="ctr"/>
            <a:r>
              <a:rPr lang="ru-RU" sz="4400" b="1" dirty="0" smtClean="0"/>
              <a:t>ВЕДЕНИЕ </a:t>
            </a:r>
            <a:r>
              <a:rPr lang="ru-RU" sz="4400" b="1" dirty="0"/>
              <a:t>РАСЧЕТОВ С БЮДЖЕТАМИ БЮДЖЕТНОЙ СИСТЕМЫ РОССИЙСКОЙ ФЕДЕРАЦИИ</a:t>
            </a:r>
          </a:p>
        </p:txBody>
      </p:sp>
    </p:spTree>
    <p:extLst>
      <p:ext uri="{BB962C8B-B14F-4D97-AF65-F5344CB8AC3E}">
        <p14:creationId xmlns:p14="http://schemas.microsoft.com/office/powerpoint/2010/main" val="2512457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5500" y="692696"/>
            <a:ext cx="6562984" cy="2123658"/>
          </a:xfrm>
          <a:prstGeom prst="rect">
            <a:avLst/>
          </a:prstGeom>
        </p:spPr>
        <p:txBody>
          <a:bodyPr wrap="square">
            <a:spAutoFit/>
          </a:bodyPr>
          <a:lstStyle/>
          <a:p>
            <a:pPr algn="just"/>
            <a:r>
              <a:rPr lang="ru-RU" sz="1200" b="1" dirty="0"/>
              <a:t>Черник Д. Г. Налоги и налогообложение : учебник и практикум для СПО / Д. Г. Черник, Ю. Д. Шмелев ; под редакцией Д. Г. Черника. — </a:t>
            </a:r>
            <a:r>
              <a:rPr lang="ru-RU" sz="1200" b="1" dirty="0" smtClean="0"/>
              <a:t>4-е </a:t>
            </a:r>
            <a:r>
              <a:rPr lang="ru-RU" sz="1200" b="1" dirty="0"/>
              <a:t>изд., перераб. и доп. — Москва : Юрайт, </a:t>
            </a:r>
            <a:r>
              <a:rPr lang="ru-RU" sz="1200" b="1" dirty="0" smtClean="0"/>
              <a:t>2024. </a:t>
            </a:r>
            <a:r>
              <a:rPr lang="ru-RU" sz="1200" b="1" dirty="0"/>
              <a:t>— </a:t>
            </a:r>
            <a:r>
              <a:rPr lang="ru-RU" sz="1200" b="1" dirty="0" smtClean="0"/>
              <a:t>323 </a:t>
            </a:r>
            <a:r>
              <a:rPr lang="ru-RU" sz="1200" b="1" dirty="0"/>
              <a:t>с. — (Профессиональное образование). </a:t>
            </a:r>
            <a:endParaRPr lang="ru-RU" sz="1200" b="1" dirty="0" smtClean="0"/>
          </a:p>
          <a:p>
            <a:pPr algn="just"/>
            <a:endParaRPr lang="ru-RU" sz="1200" b="1" dirty="0" smtClean="0"/>
          </a:p>
          <a:p>
            <a:pPr algn="just"/>
            <a:r>
              <a:rPr lang="ru-RU" sz="1200" dirty="0" smtClean="0"/>
              <a:t> </a:t>
            </a:r>
            <a:r>
              <a:rPr lang="ru-RU" sz="1200" dirty="0"/>
              <a:t>Рассмотрены основные принципы и особенности построения современной налоговой системы РФ. Дана подробная характеристика основных налогов и обязательных платежей по состоянию на 1 мая 2021 г., рассмотрены вопросы налогового права, налогообложения юридических и физических лиц, а также субъектов малого </a:t>
            </a:r>
            <a:r>
              <a:rPr lang="ru-RU" sz="1200" dirty="0" smtClean="0"/>
              <a:t>предпринимательства. В </a:t>
            </a:r>
            <a:r>
              <a:rPr lang="ru-RU" sz="1200" dirty="0"/>
              <a:t>практикуме рассматриваются примеры решения практических задач по всем налогам, сборам и взносам, установленным НК РФ</a:t>
            </a:r>
            <a:r>
              <a:rPr lang="ru-RU" sz="1200" dirty="0" smtClean="0"/>
              <a:t>. </a:t>
            </a:r>
            <a:endParaRPr lang="ru-RU" sz="1200" dirty="0"/>
          </a:p>
        </p:txBody>
      </p:sp>
      <p:sp>
        <p:nvSpPr>
          <p:cNvPr id="3" name="Прямоугольник 2"/>
          <p:cNvSpPr/>
          <p:nvPr/>
        </p:nvSpPr>
        <p:spPr>
          <a:xfrm>
            <a:off x="2332708" y="3921286"/>
            <a:ext cx="6606480" cy="2308324"/>
          </a:xfrm>
          <a:prstGeom prst="rect">
            <a:avLst/>
          </a:prstGeom>
        </p:spPr>
        <p:txBody>
          <a:bodyPr wrap="square">
            <a:spAutoFit/>
          </a:bodyPr>
          <a:lstStyle/>
          <a:p>
            <a:pPr algn="just"/>
            <a:r>
              <a:rPr lang="ru-RU" sz="1200" b="1" dirty="0"/>
              <a:t>Пансков В. Г.  Налоги и налогообложение : учебник и практикум для СПО / В. Г. Пансков. — 8-е изд., перераб. и доп. — Москва : Издательство Юрайт, </a:t>
            </a:r>
            <a:r>
              <a:rPr lang="ru-RU" sz="1200" b="1" dirty="0" smtClean="0"/>
              <a:t>2024. </a:t>
            </a:r>
            <a:r>
              <a:rPr lang="ru-RU" sz="1200" b="1" dirty="0"/>
              <a:t>— 474 с. — (Профессиональное образование). </a:t>
            </a:r>
            <a:endParaRPr lang="ru-RU" sz="1200" b="1" dirty="0" smtClean="0"/>
          </a:p>
          <a:p>
            <a:pPr algn="just"/>
            <a:endParaRPr lang="ru-RU" sz="1200" b="1" dirty="0" smtClean="0"/>
          </a:p>
          <a:p>
            <a:pPr algn="just"/>
            <a:r>
              <a:rPr lang="ru-RU" sz="1200" dirty="0"/>
              <a:t>В курсе раскрываются экономическая сущность и функции налогов, приводится их классификация. Подробно излагаются актуальные вопросы организации налоговой системы и налогового администрирования в Российской Федерации. Углубленно рассматриваются вопросы организации налоговой службы, права и обязанности как налогоплательщиков, так и государства, система налогового контроля и ответственности за нарушения налогового законодательства. Подробно исследуется порядок исчисления и уплаты конкретных налогов и сборов, действующих в налоговой системе Российской Федерации.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84984"/>
            <a:ext cx="247402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441227"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7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548680"/>
            <a:ext cx="6606480" cy="2123658"/>
          </a:xfrm>
          <a:prstGeom prst="rect">
            <a:avLst/>
          </a:prstGeom>
        </p:spPr>
        <p:txBody>
          <a:bodyPr wrap="square">
            <a:spAutoFit/>
          </a:bodyPr>
          <a:lstStyle/>
          <a:p>
            <a:pPr algn="just"/>
            <a:r>
              <a:rPr lang="ru-RU" sz="1200" b="1" dirty="0"/>
              <a:t>Налоги и налогообложение : учебник и практикум для СПО / Г. Б. Поляк [и др.] ; под редакцией Г. Б. Поляка, Е. Е. Смирновой. — </a:t>
            </a:r>
            <a:r>
              <a:rPr lang="ru-RU" sz="1200" b="1" dirty="0" smtClean="0"/>
              <a:t>5-е </a:t>
            </a:r>
            <a:r>
              <a:rPr lang="ru-RU" sz="1200" b="1" dirty="0"/>
              <a:t>изд., перераб. и доп. — Москва : Юрайт, </a:t>
            </a:r>
            <a:r>
              <a:rPr lang="ru-RU" sz="1200" b="1" dirty="0" smtClean="0"/>
              <a:t>2024. </a:t>
            </a:r>
            <a:r>
              <a:rPr lang="ru-RU" sz="1200" b="1" dirty="0"/>
              <a:t>— </a:t>
            </a:r>
            <a:r>
              <a:rPr lang="ru-RU" sz="1200" b="1" dirty="0" smtClean="0"/>
              <a:t>433 </a:t>
            </a:r>
            <a:r>
              <a:rPr lang="ru-RU" sz="1200" b="1" dirty="0"/>
              <a:t>с. — (Профессиональное образование). </a:t>
            </a:r>
            <a:endParaRPr lang="ru-RU" sz="1200" b="1" dirty="0" smtClean="0"/>
          </a:p>
          <a:p>
            <a:pPr algn="just"/>
            <a:endParaRPr lang="ru-RU" sz="1200" b="1" dirty="0"/>
          </a:p>
          <a:p>
            <a:pPr algn="just"/>
            <a:r>
              <a:rPr lang="ru-RU" sz="1200" dirty="0" smtClean="0"/>
              <a:t>В </a:t>
            </a:r>
            <a:r>
              <a:rPr lang="ru-RU" sz="1200" dirty="0"/>
              <a:t>курсе изложены теоретические основы налогов и налогообложения, рассмотрены функции и роль налогов в формировании доходов бюджетов, дана подробная характеристика федеральных, региональных и местных налогов, специальных налоговых режимов, отражены последние изменения в налоговом законодательстве. Для закрепления учебного материала по каждому налогу в практикум включены задачи для самостоятельного решения. Тестовые задания доступны на образовательной платформе «Юрайт» urait.ru. </a:t>
            </a:r>
          </a:p>
        </p:txBody>
      </p:sp>
      <p:sp>
        <p:nvSpPr>
          <p:cNvPr id="4" name="Прямоугольник 3"/>
          <p:cNvSpPr/>
          <p:nvPr/>
        </p:nvSpPr>
        <p:spPr>
          <a:xfrm>
            <a:off x="2340054" y="3789040"/>
            <a:ext cx="6606480" cy="2492990"/>
          </a:xfrm>
          <a:prstGeom prst="rect">
            <a:avLst/>
          </a:prstGeom>
        </p:spPr>
        <p:txBody>
          <a:bodyPr wrap="square">
            <a:spAutoFit/>
          </a:bodyPr>
          <a:lstStyle/>
          <a:p>
            <a:pPr algn="just"/>
            <a:r>
              <a:rPr lang="ru-RU" sz="1200" b="1" dirty="0"/>
              <a:t>Бюджетная система РФ : учебник и практикум для СПО / Н. Г. Иванова [и др.] ; под редакцией Н. Г. Ивановой, М. И. Канкуловой. — </a:t>
            </a:r>
            <a:r>
              <a:rPr lang="ru-RU" sz="1200" b="1" dirty="0" smtClean="0"/>
              <a:t>3-е </a:t>
            </a:r>
            <a:r>
              <a:rPr lang="ru-RU" sz="1200" b="1" dirty="0"/>
              <a:t>изд., перераб. и доп. — Москва : Издательство Юрайт, </a:t>
            </a:r>
            <a:r>
              <a:rPr lang="ru-RU" sz="1200" b="1" dirty="0" smtClean="0"/>
              <a:t>2023. </a:t>
            </a:r>
            <a:r>
              <a:rPr lang="ru-RU" sz="1200" b="1" dirty="0"/>
              <a:t>— </a:t>
            </a:r>
            <a:r>
              <a:rPr lang="ru-RU" sz="1200" b="1" dirty="0" smtClean="0"/>
              <a:t>398 </a:t>
            </a:r>
            <a:r>
              <a:rPr lang="ru-RU" sz="1200" b="1" dirty="0"/>
              <a:t>с. — (Профессиональное образование). </a:t>
            </a:r>
            <a:endParaRPr lang="ru-RU" sz="1200" b="1" dirty="0" smtClean="0"/>
          </a:p>
          <a:p>
            <a:pPr algn="just"/>
            <a:endParaRPr lang="ru-RU" sz="1200" b="1" dirty="0" smtClean="0"/>
          </a:p>
          <a:p>
            <a:pPr algn="just"/>
            <a:r>
              <a:rPr lang="ru-RU" sz="1200" dirty="0"/>
              <a:t>В структуре и содержании настоящего учебника получили актуальное отражение результаты глубокого анализа авторским коллективом принципов, законодательного регулирования, методического обеспечения, практики и тенденций развития в функционировании бюджетной системы и осуществлении бюджетного процесса в Российской Федерации. Каждая глава учебника сопровождается практикумом, который включает фонды оценочных средств, позволяющие закрепить и проверить результаты освоения соответствующих компетенций.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2" y="0"/>
            <a:ext cx="233994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2" y="3356992"/>
            <a:ext cx="2339944"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69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20688"/>
            <a:ext cx="6480720" cy="1938992"/>
          </a:xfrm>
          <a:prstGeom prst="rect">
            <a:avLst/>
          </a:prstGeom>
        </p:spPr>
        <p:txBody>
          <a:bodyPr wrap="square">
            <a:spAutoFit/>
          </a:bodyPr>
          <a:lstStyle/>
          <a:p>
            <a:pPr algn="just"/>
            <a:r>
              <a:rPr lang="ru-RU" sz="1200" b="1" dirty="0"/>
              <a:t>Сидорова Е. Ю. Налоги и налогообложение : учебник / Е</a:t>
            </a:r>
            <a:r>
              <a:rPr lang="ru-RU" sz="1200" b="1" dirty="0" smtClean="0"/>
              <a:t>. Ю</a:t>
            </a:r>
            <a:r>
              <a:rPr lang="ru-RU" sz="1200" b="1" dirty="0"/>
              <a:t>. Сидорова, Д</a:t>
            </a:r>
            <a:r>
              <a:rPr lang="ru-RU" sz="1200" b="1" dirty="0" smtClean="0"/>
              <a:t>. Ю</a:t>
            </a:r>
            <a:r>
              <a:rPr lang="ru-RU" sz="1200" b="1" dirty="0"/>
              <a:t>. Бобошко. — Москва : ИНФРА-М, </a:t>
            </a:r>
            <a:r>
              <a:rPr lang="ru-RU" sz="1200" b="1" dirty="0" smtClean="0"/>
              <a:t>2024. </a:t>
            </a:r>
            <a:r>
              <a:rPr lang="ru-RU" sz="1200" b="1" dirty="0"/>
              <a:t>— 235 с. — (Среднее профессиональное образование</a:t>
            </a:r>
            <a:r>
              <a:rPr lang="ru-RU" sz="1200" b="1" dirty="0" smtClean="0"/>
              <a:t>).</a:t>
            </a:r>
          </a:p>
          <a:p>
            <a:pPr algn="just"/>
            <a:endParaRPr lang="ru-RU" sz="1200" b="1" dirty="0" smtClean="0"/>
          </a:p>
          <a:p>
            <a:pPr algn="just"/>
            <a:r>
              <a:rPr lang="ru-RU" sz="1200" dirty="0"/>
              <a:t>Учебник содержит теоретический и практический материал по разделам «Общие положения функционирования налоговой системы в Российской Федерации» и «Налоговое администрирование в Российской Федерации». Материал представлен логически, что позволит студентам последовательно освоить лекции по дисциплине «Налоги и налогообложение» и закрепить полученные знания на практических примерах, приведенных в тексте.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02" y="188640"/>
            <a:ext cx="221997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635986"/>
            <a:ext cx="6338502" cy="1938992"/>
          </a:xfrm>
          <a:prstGeom prst="rect">
            <a:avLst/>
          </a:prstGeom>
        </p:spPr>
        <p:txBody>
          <a:bodyPr wrap="square">
            <a:spAutoFit/>
          </a:bodyPr>
          <a:lstStyle/>
          <a:p>
            <a:pPr algn="just"/>
            <a:r>
              <a:rPr lang="ru-RU" sz="1200" b="1" dirty="0"/>
              <a:t>Российская Федерация. Законы. Налоговый кодекс Российской Федерации. Части 1 и 2 по состоянию на 15.03.2020 с путеводителем по судебной практике. – Москва : Проспект, 2020. – 1184 с. </a:t>
            </a:r>
            <a:endParaRPr lang="ru-RU" sz="1200" b="1" dirty="0" smtClean="0"/>
          </a:p>
          <a:p>
            <a:pPr algn="just"/>
            <a:endParaRPr lang="ru-RU" sz="1200" b="1" dirty="0" smtClean="0"/>
          </a:p>
          <a:p>
            <a:pPr algn="just"/>
            <a:r>
              <a:rPr lang="ru-RU" sz="1200" dirty="0" err="1" smtClean="0"/>
              <a:t>ма</a:t>
            </a:r>
            <a:r>
              <a:rPr lang="ru-RU" sz="1200" dirty="0" smtClean="0"/>
              <a:t> </a:t>
            </a:r>
            <a:r>
              <a:rPr lang="ru-RU" sz="1200" dirty="0"/>
              <a:t>в новой редакции и указывает дата, с которой она вступает в силу.</a:t>
            </a:r>
          </a:p>
          <a:p>
            <a:pPr algn="just"/>
            <a:r>
              <a:rPr lang="ru-RU" sz="1200" dirty="0"/>
              <a:t>Издание содержит путеводитель по актуальной судебной практике Верховного </a:t>
            </a:r>
            <a:r>
              <a:rPr lang="ru-RU" sz="1200" dirty="0" smtClean="0"/>
              <a:t>Суда </a:t>
            </a:r>
            <a:r>
              <a:rPr lang="ru-RU" sz="1200" dirty="0"/>
              <a:t>РФ, а также действующим постановлениям Пленума Высшего Арбитражного Суда </a:t>
            </a:r>
            <a:r>
              <a:rPr lang="ru-RU" sz="1200" dirty="0" smtClean="0"/>
              <a:t>PФ </a:t>
            </a:r>
            <a:r>
              <a:rPr lang="ru-RU" sz="1200" dirty="0"/>
              <a:t>соответствующие статьи кодекса помечены знаком S3, после которого приводятся звание, реквизиты и пункты необходимого документа.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2" y="3501007"/>
            <a:ext cx="2233483" cy="321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434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6796" y="332656"/>
            <a:ext cx="6552728" cy="2677656"/>
          </a:xfrm>
          <a:prstGeom prst="rect">
            <a:avLst/>
          </a:prstGeom>
        </p:spPr>
        <p:txBody>
          <a:bodyPr wrap="square">
            <a:spAutoFit/>
          </a:bodyPr>
          <a:lstStyle/>
          <a:p>
            <a:pPr algn="just"/>
            <a:r>
              <a:rPr lang="ru-RU" sz="1200" b="1" dirty="0"/>
              <a:t>Мысляева И.Н. Государственные и муниципальные финансы : учебник / И.Н. Мысляева. — 5-е изд., перераб. и доп. — Москва : ИНФРА-М, </a:t>
            </a:r>
            <a:r>
              <a:rPr lang="ru-RU" sz="1200" b="1" dirty="0" smtClean="0"/>
              <a:t>2023. </a:t>
            </a:r>
            <a:r>
              <a:rPr lang="ru-RU" sz="1200" b="1" dirty="0"/>
              <a:t>— 445. — (Среднее профессиональное образование). </a:t>
            </a:r>
            <a:endParaRPr lang="ru-RU" sz="1200" b="1" dirty="0" smtClean="0"/>
          </a:p>
          <a:p>
            <a:pPr algn="just"/>
            <a:endParaRPr lang="ru-RU" sz="1200" b="1" dirty="0" smtClean="0"/>
          </a:p>
          <a:p>
            <a:pPr algn="just"/>
            <a:r>
              <a:rPr lang="ru-RU" sz="1200" dirty="0"/>
              <a:t>В учебнике государственные и муниципальные финансы рассматриваются как элемент финансово-кредитной системы. Раскрываются их особенности и роль, проанализированы такие их звенья, как бюджет, внебюджетные специальные фонды, государственный кредит, финансы государственных предприятий. Большое внимание уделено вопросам дефицита бюджета, государственного и муниципального долга, направлениям их сокращения и эффективного управления, принципам построения бюджетной системы, процессу составления, рассмотрения и исполнения бюджета, взаимосвязи уровней бюджетной системы, системе межбюджетных отношений в Российской Федерации.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6059"/>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387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488832" cy="4423070"/>
          </a:xfrm>
          <a:prstGeom prst="rect">
            <a:avLst/>
          </a:prstGeom>
        </p:spPr>
        <p:txBody>
          <a:bodyPr wrap="square">
            <a:spAutoFit/>
          </a:bodyPr>
          <a:lstStyle/>
          <a:p>
            <a:pPr algn="ctr">
              <a:lnSpc>
                <a:spcPct val="115000"/>
              </a:lnSpc>
              <a:spcAft>
                <a:spcPts val="1000"/>
              </a:spcAft>
            </a:pPr>
            <a:r>
              <a:rPr lang="ru-RU" sz="4000" b="1" dirty="0">
                <a:latin typeface="Times New Roman"/>
                <a:ea typeface="Times New Roman"/>
                <a:cs typeface="Times New Roman"/>
              </a:rPr>
              <a:t>ПМ.03  </a:t>
            </a:r>
            <a:endParaRPr lang="ru-RU" sz="4000" b="1" dirty="0" smtClean="0">
              <a:latin typeface="Times New Roman"/>
              <a:ea typeface="Times New Roman"/>
              <a:cs typeface="Times New Roman"/>
            </a:endParaRPr>
          </a:p>
          <a:p>
            <a:pPr algn="ctr">
              <a:lnSpc>
                <a:spcPct val="115000"/>
              </a:lnSpc>
              <a:spcAft>
                <a:spcPts val="1000"/>
              </a:spcAft>
            </a:pPr>
            <a:r>
              <a:rPr lang="ru-RU" sz="4000" b="1" dirty="0" smtClean="0">
                <a:latin typeface="Times New Roman"/>
                <a:ea typeface="Times New Roman"/>
                <a:cs typeface="Times New Roman"/>
              </a:rPr>
              <a:t>УЧАСТИЕ </a:t>
            </a:r>
            <a:r>
              <a:rPr lang="ru-RU" sz="4000" b="1" dirty="0">
                <a:latin typeface="Times New Roman"/>
                <a:ea typeface="Times New Roman"/>
                <a:cs typeface="Times New Roman"/>
              </a:rPr>
              <a:t>В УПРАВЛЕНИИ ФИНАНСАМИ ОРГАНИЗАЦИЙ И ОСУЩЕСТВЛЕНИЕ ФИНАНСОВЫХ ОПЕРАЦИЙ</a:t>
            </a:r>
            <a:endParaRPr lang="ru-RU" sz="4000" dirty="0">
              <a:effectLst/>
              <a:latin typeface="Calibri"/>
              <a:ea typeface="Calibri"/>
              <a:cs typeface="Times New Roman"/>
            </a:endParaRPr>
          </a:p>
        </p:txBody>
      </p:sp>
    </p:spTree>
    <p:extLst>
      <p:ext uri="{BB962C8B-B14F-4D97-AF65-F5344CB8AC3E}">
        <p14:creationId xmlns:p14="http://schemas.microsoft.com/office/powerpoint/2010/main" val="3142730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8008" y="404664"/>
            <a:ext cx="6567214" cy="2123658"/>
          </a:xfrm>
          <a:prstGeom prst="rect">
            <a:avLst/>
          </a:prstGeom>
        </p:spPr>
        <p:txBody>
          <a:bodyPr wrap="square">
            <a:spAutoFit/>
          </a:bodyPr>
          <a:lstStyle/>
          <a:p>
            <a:pPr algn="just"/>
            <a:r>
              <a:rPr lang="ru-RU" sz="1200" b="1" dirty="0"/>
              <a:t>Фридман А.М. Финансы организаций : учебник / А.М. Фридман. — Москва : РИОР : ИНФРА-М, 2021. — 202 с. — (Среднее профессиональное образование</a:t>
            </a:r>
            <a:r>
              <a:rPr lang="ru-RU" sz="1200" b="1" dirty="0" smtClean="0"/>
              <a:t>).</a:t>
            </a:r>
          </a:p>
          <a:p>
            <a:pPr algn="just"/>
            <a:endParaRPr lang="ru-RU" sz="1200" b="1" dirty="0" smtClean="0"/>
          </a:p>
          <a:p>
            <a:pPr algn="just"/>
            <a:r>
              <a:rPr lang="ru-RU" sz="1200" b="1" dirty="0"/>
              <a:t> </a:t>
            </a:r>
            <a:r>
              <a:rPr lang="ru-RU" sz="1200" dirty="0"/>
              <a:t>В учебнике в соответствии с ФГОС СПО и профессиональной направленностью специалиста-финансиста раскрываются финансовые механизмы и инструменты функционирования организаций разных отраслей и сфер деятельности. Рассматриваются ключевые положения формирования и использования финансовых ресурсов и результатов, комплексного финансового анализа и планирования деятельности предприятия. Особое внимание уделено поискам резервов экономного хозяйствования и повышению финансового положения организаций на конкурентном рынке.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882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58008" y="3426633"/>
            <a:ext cx="6606480" cy="3046988"/>
          </a:xfrm>
          <a:prstGeom prst="rect">
            <a:avLst/>
          </a:prstGeom>
        </p:spPr>
        <p:txBody>
          <a:bodyPr wrap="square">
            <a:spAutoFit/>
          </a:bodyPr>
          <a:lstStyle/>
          <a:p>
            <a:pPr algn="just"/>
            <a:r>
              <a:rPr lang="ru-RU" sz="1200" b="1" dirty="0"/>
              <a:t>Федорова И. Ю.  Финансовый механизм государственных и муниципальных закупок : учебное пособие для СПО / И. Ю. Федорова, А. В. Фрыгин. </a:t>
            </a:r>
            <a:r>
              <a:rPr lang="ru-RU" sz="1200" b="1" dirty="0"/>
              <a:t>— 2-е изд., перераб. и доп. — </a:t>
            </a:r>
            <a:r>
              <a:rPr lang="ru-RU" sz="1200" b="1" dirty="0"/>
              <a:t>Москва : Издательство Юрайт, </a:t>
            </a:r>
            <a:r>
              <a:rPr lang="ru-RU" sz="1200" b="1" dirty="0" smtClean="0"/>
              <a:t>2024. </a:t>
            </a:r>
            <a:r>
              <a:rPr lang="ru-RU" sz="1200" b="1" dirty="0"/>
              <a:t>— </a:t>
            </a:r>
            <a:r>
              <a:rPr lang="ru-RU" sz="1200" b="1" dirty="0" smtClean="0"/>
              <a:t>235 </a:t>
            </a:r>
            <a:r>
              <a:rPr lang="ru-RU" sz="1200" b="1" dirty="0"/>
              <a:t>с. — (Профессиональное образование). </a:t>
            </a:r>
            <a:endParaRPr lang="ru-RU" sz="1200" b="1" dirty="0" smtClean="0"/>
          </a:p>
          <a:p>
            <a:pPr algn="just"/>
            <a:endParaRPr lang="ru-RU" sz="1200" b="1" dirty="0" smtClean="0"/>
          </a:p>
          <a:p>
            <a:pPr algn="just"/>
            <a:r>
              <a:rPr lang="ru-RU" sz="1200" dirty="0"/>
              <a:t>Необходимость финансирования закупочных процедур для обеспечения государственных нужд в условиях жесткого формирования бюджета делает как никогда актуальным данное пособие. В нем рассматривается процесс формирования и развития финансового механизма государственных (муниципальных) закупок в условиях действующей контрактной системы в Российской Федерации, исследуется зарубежный опыт организации общественных закупок и оценивается эффективность финансового механизма в системе государственного (муниципального) заказа. Большое внимание уделено изучению финансового механизма на стадиях планирования, определения поставщиков, подрядчиков, исполнителей, при заключении контрактов и реализации уже заключенных контрактов.</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79008"/>
            <a:ext cx="246652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697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6896" y="332656"/>
            <a:ext cx="6595584" cy="2492990"/>
          </a:xfrm>
          <a:prstGeom prst="rect">
            <a:avLst/>
          </a:prstGeom>
        </p:spPr>
        <p:txBody>
          <a:bodyPr wrap="square">
            <a:spAutoFit/>
          </a:bodyPr>
          <a:lstStyle/>
          <a:p>
            <a:pPr algn="just"/>
            <a:r>
              <a:rPr lang="ru-RU" sz="1200" b="1" dirty="0"/>
              <a:t>Берзон Н. И.  Корпоративные финансы : учебное пособие для СПО / Н. И. Берзон, Т. В. Теплова, Т. И. Григорьева. — </a:t>
            </a:r>
            <a:r>
              <a:rPr lang="ru-RU" sz="1200" b="1" dirty="0" smtClean="0"/>
              <a:t>2-е изд., </a:t>
            </a:r>
            <a:r>
              <a:rPr lang="ru-RU" sz="1200" b="1" dirty="0" smtClean="0"/>
              <a:t>перераб. </a:t>
            </a:r>
            <a:r>
              <a:rPr lang="ru-RU" sz="1200" b="1" dirty="0" smtClean="0"/>
              <a:t>и доп. - Москва </a:t>
            </a:r>
            <a:r>
              <a:rPr lang="ru-RU" sz="1200" b="1" dirty="0"/>
              <a:t>: Издательство Юрайт, </a:t>
            </a:r>
            <a:r>
              <a:rPr lang="ru-RU" sz="1200" b="1" dirty="0" smtClean="0"/>
              <a:t>2024. </a:t>
            </a:r>
            <a:r>
              <a:rPr lang="ru-RU" sz="1200" b="1" dirty="0"/>
              <a:t>— </a:t>
            </a:r>
            <a:r>
              <a:rPr lang="ru-RU" sz="1200" b="1" dirty="0" smtClean="0"/>
              <a:t>229 </a:t>
            </a:r>
            <a:r>
              <a:rPr lang="ru-RU" sz="1200" b="1" dirty="0"/>
              <a:t>с. — (Профессиональное образование). </a:t>
            </a:r>
            <a:endParaRPr lang="ru-RU" sz="1200" b="1" dirty="0" smtClean="0"/>
          </a:p>
          <a:p>
            <a:pPr algn="just"/>
            <a:endParaRPr lang="ru-RU" sz="1200" b="1" dirty="0" smtClean="0"/>
          </a:p>
          <a:p>
            <a:pPr algn="just"/>
            <a:r>
              <a:rPr lang="ru-RU" sz="1200" dirty="0"/>
              <a:t>В учебном пособии исследованы вопросы корпоративных финансов: внутренние и внешние источники финансирования деятельности компании, понятие структуры капитала; обоснована необходимость поддержания оптимальной структуры капитала, рассмотрены подходы к построению дивидендной политики компании, методы оценки стоимости финансовых активов и компании в целом, приводится методика проведения анализа финансового состояния компании. Учебно-методический комплекс книги включает ключевые понятия и термины, контрольные вопросы и задачи, которые помогут студентам в освоении теоретического материала.</a:t>
            </a:r>
          </a:p>
        </p:txBody>
      </p:sp>
      <p:sp>
        <p:nvSpPr>
          <p:cNvPr id="3" name="Прямоугольник 2"/>
          <p:cNvSpPr/>
          <p:nvPr/>
        </p:nvSpPr>
        <p:spPr>
          <a:xfrm>
            <a:off x="2340701" y="3645024"/>
            <a:ext cx="6523576" cy="2492990"/>
          </a:xfrm>
          <a:prstGeom prst="rect">
            <a:avLst/>
          </a:prstGeom>
        </p:spPr>
        <p:txBody>
          <a:bodyPr wrap="square">
            <a:spAutoFit/>
          </a:bodyPr>
          <a:lstStyle/>
          <a:p>
            <a:pPr algn="just"/>
            <a:r>
              <a:rPr lang="ru-RU" sz="1200" b="1" dirty="0"/>
              <a:t>Карпова Е. Н. Финансы организаций (предприятий) : учебное пособие / Е</a:t>
            </a:r>
            <a:r>
              <a:rPr lang="ru-RU" sz="1200" b="1" dirty="0" smtClean="0"/>
              <a:t>. Н</a:t>
            </a:r>
            <a:r>
              <a:rPr lang="ru-RU" sz="1200" b="1" dirty="0"/>
              <a:t>. Карпова, Е</a:t>
            </a:r>
            <a:r>
              <a:rPr lang="ru-RU" sz="1200" b="1" dirty="0" smtClean="0"/>
              <a:t>. А</a:t>
            </a:r>
            <a:r>
              <a:rPr lang="ru-RU" sz="1200" b="1" dirty="0"/>
              <a:t>. Чумаченко. — Москва : ИНФРА-М, </a:t>
            </a:r>
            <a:r>
              <a:rPr lang="ru-RU" sz="1200" b="1" dirty="0" smtClean="0"/>
              <a:t>2023. </a:t>
            </a:r>
            <a:r>
              <a:rPr lang="ru-RU" sz="1200" b="1" dirty="0"/>
              <a:t>— 285 с. — (Среднее профессиональное образование</a:t>
            </a:r>
            <a:r>
              <a:rPr lang="ru-RU" sz="1200" b="1" dirty="0" smtClean="0"/>
              <a:t>).</a:t>
            </a:r>
          </a:p>
          <a:p>
            <a:pPr algn="just"/>
            <a:endParaRPr lang="ru-RU" sz="1200" b="1" dirty="0" smtClean="0"/>
          </a:p>
          <a:p>
            <a:pPr algn="just"/>
            <a:r>
              <a:rPr lang="ru-RU" sz="1200" b="1" dirty="0"/>
              <a:t> </a:t>
            </a:r>
            <a:r>
              <a:rPr lang="ru-RU" sz="1200" dirty="0"/>
              <a:t>В учебном пособии рассмотрены финансы организаций (предприятий), которые являются самостоятельным звеном финансовой системы, обслуживающей материальное производство и сферу услуг. Именно в этом звене финансовой системы формируется значительная часть национального дохода страны, осуществляются распределение дохода внутри организаций и частичное перераспределение через бюджетную систему и систему внебюджетных фондов.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2448272" cy="35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26" y="3589121"/>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095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9770" y="476672"/>
            <a:ext cx="6534472" cy="1938992"/>
          </a:xfrm>
          <a:prstGeom prst="rect">
            <a:avLst/>
          </a:prstGeom>
        </p:spPr>
        <p:txBody>
          <a:bodyPr wrap="square">
            <a:spAutoFit/>
          </a:bodyPr>
          <a:lstStyle/>
          <a:p>
            <a:pPr algn="just"/>
            <a:r>
              <a:rPr lang="ru-RU" sz="1200" b="1" dirty="0"/>
              <a:t>Биткина И. К.  Финансы организаций. Практикум : учебное пособие для СПО / И. К. Биткина. — 2-е изд., испр. и доп. — Москва : Издательство Юрайт, </a:t>
            </a:r>
            <a:r>
              <a:rPr lang="ru-RU" sz="1200" b="1" dirty="0" smtClean="0"/>
              <a:t>2024. </a:t>
            </a:r>
            <a:r>
              <a:rPr lang="ru-RU" sz="1200" b="1" dirty="0"/>
              <a:t>— 123 с. — (Профессиональное образование). </a:t>
            </a:r>
            <a:endParaRPr lang="ru-RU" sz="1200" b="1" dirty="0" smtClean="0"/>
          </a:p>
          <a:p>
            <a:pPr algn="just"/>
            <a:endParaRPr lang="ru-RU" sz="1200" b="1" dirty="0" smtClean="0"/>
          </a:p>
          <a:p>
            <a:pPr algn="just"/>
            <a:r>
              <a:rPr lang="ru-RU" sz="1200" dirty="0"/>
              <a:t>Настоящее пособие включает совокупность практических заданий по финансам организаций. Представленные задачи, кейсы и деловые игры направлены на укрепление теоретических знаний, полученных в ходе изучения дисциплины "Финансы организаций (предприятий)" и развитие практических компетенций будущих специалистов. Может быть использовано для подготовки к практическим и семинарским занятиям, тестированию, зачетам и экзаменам.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8976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0046" y="3893373"/>
            <a:ext cx="6606480" cy="2123658"/>
          </a:xfrm>
          <a:prstGeom prst="rect">
            <a:avLst/>
          </a:prstGeom>
        </p:spPr>
        <p:txBody>
          <a:bodyPr wrap="square">
            <a:spAutoFit/>
          </a:bodyPr>
          <a:lstStyle/>
          <a:p>
            <a:pPr algn="just"/>
            <a:r>
              <a:rPr lang="ru-RU" sz="1200" b="1" dirty="0"/>
              <a:t>Мельник М. В. Анализ финансово-хозяйственной деятельности предприятия : учебное  пособие / М</a:t>
            </a:r>
            <a:r>
              <a:rPr lang="ru-RU" sz="1200" b="1" dirty="0" smtClean="0"/>
              <a:t>. В</a:t>
            </a:r>
            <a:r>
              <a:rPr lang="ru-RU" sz="1200" b="1" dirty="0"/>
              <a:t>. Мельник, Е</a:t>
            </a:r>
            <a:r>
              <a:rPr lang="ru-RU" sz="1200" b="1" dirty="0" smtClean="0"/>
              <a:t>. Б</a:t>
            </a:r>
            <a:r>
              <a:rPr lang="ru-RU" sz="1200" b="1" dirty="0"/>
              <a:t>. Герасимова. — 3-е изд., перераб. и доп. — Москва : ФОРУМ : ИНФРА-М, </a:t>
            </a:r>
            <a:r>
              <a:rPr lang="ru-RU" sz="1200" b="1" dirty="0" smtClean="0"/>
              <a:t>2024. </a:t>
            </a:r>
            <a:r>
              <a:rPr lang="ru-RU" sz="1200" b="1" dirty="0"/>
              <a:t>— 208 с. — (Cреднее профессиональное образование</a:t>
            </a:r>
            <a:r>
              <a:rPr lang="ru-RU" sz="1200" b="1" dirty="0" smtClean="0"/>
              <a:t>).</a:t>
            </a:r>
          </a:p>
          <a:p>
            <a:pPr algn="just"/>
            <a:endParaRPr lang="ru-RU" sz="1200" b="1" dirty="0" smtClean="0"/>
          </a:p>
          <a:p>
            <a:pPr algn="just"/>
            <a:r>
              <a:rPr lang="ru-RU" sz="1200" dirty="0"/>
              <a:t>Учебное пособие раскрывает основы комплексного экономического анализа как инструмента принятия управленческих решений. Теоретические и методические положения дополнены условными примерами, кейс-стади (ситуационными заданиями</a:t>
            </a:r>
            <a:r>
              <a:rPr lang="ru-RU" sz="1200" dirty="0" smtClean="0"/>
              <a:t>). </a:t>
            </a:r>
            <a:r>
              <a:rPr lang="ru-RU" sz="1200" dirty="0"/>
              <a:t>Приведенный в учебном пособии список основной и дополнительной литературы поможет читателю углубить знания предмета в процессе дальнейшего самообразования.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59" y="3429000"/>
            <a:ext cx="2088232" cy="307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465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677656"/>
          </a:xfrm>
          <a:prstGeom prst="rect">
            <a:avLst/>
          </a:prstGeom>
        </p:spPr>
        <p:txBody>
          <a:bodyPr wrap="square">
            <a:spAutoFit/>
          </a:bodyPr>
          <a:lstStyle/>
          <a:p>
            <a:pPr algn="just"/>
            <a:r>
              <a:rPr lang="ru-RU" sz="1200" b="1" dirty="0"/>
              <a:t>Канке А. А. Анализ финансово-хозяйственной деятельности предприятия : учебное пособие / </a:t>
            </a:r>
            <a:r>
              <a:rPr lang="ru-RU" sz="1200" b="1" dirty="0" smtClean="0"/>
              <a:t>А. А. Канке , И. П. Кошевая</a:t>
            </a:r>
            <a:r>
              <a:rPr lang="ru-RU" sz="1200" b="1" dirty="0"/>
              <a:t>. — 2-е изд., испр. и доп. — Москва : ИД ФОРУМ, НИЦ ИНФРА-М, </a:t>
            </a:r>
            <a:r>
              <a:rPr lang="ru-RU" sz="1200" b="1" dirty="0" smtClean="0"/>
              <a:t>2024. </a:t>
            </a:r>
            <a:r>
              <a:rPr lang="ru-RU" sz="1200" b="1" dirty="0"/>
              <a:t>— 288 с. — (Cреднее профессиональное образование</a:t>
            </a:r>
            <a:r>
              <a:rPr lang="ru-RU" sz="1200" b="1" dirty="0" smtClean="0"/>
              <a:t>).</a:t>
            </a:r>
          </a:p>
          <a:p>
            <a:pPr algn="just"/>
            <a:endParaRPr lang="ru-RU" sz="1200" b="1" dirty="0" smtClean="0"/>
          </a:p>
          <a:p>
            <a:pPr algn="just"/>
            <a:r>
              <a:rPr lang="ru-RU" sz="1200" dirty="0"/>
              <a:t>В учебном пособии рассматриваются понятия и содержание современных концепций анализа финансово-хозяйственной деятельности, а также проблемы выбора предмета и объекта анализа, принципов и методов реализации различных аналитических процедур. Учебное пособие содержит комплексное представление об основных концепциях, теоретических основах, методологии и современных технологиях анализа, его места и взаимосвязи с системами бухгалтерского и оперативного учета, стратегического и текущего планирования, мониторинга и контроля производственно-хозяйственной и финансово-инвестиционной деятельности предприятий. </a:t>
            </a:r>
          </a:p>
        </p:txBody>
      </p:sp>
      <p:sp>
        <p:nvSpPr>
          <p:cNvPr id="4" name="Прямоугольник 3"/>
          <p:cNvSpPr/>
          <p:nvPr/>
        </p:nvSpPr>
        <p:spPr>
          <a:xfrm>
            <a:off x="2286000" y="3501008"/>
            <a:ext cx="6606480" cy="1938992"/>
          </a:xfrm>
          <a:prstGeom prst="rect">
            <a:avLst/>
          </a:prstGeom>
        </p:spPr>
        <p:txBody>
          <a:bodyPr wrap="square">
            <a:spAutoFit/>
          </a:bodyPr>
          <a:lstStyle/>
          <a:p>
            <a:pPr algn="just"/>
            <a:r>
              <a:rPr lang="ru-RU" sz="1200" b="1" dirty="0"/>
              <a:t>Хазанович Э</a:t>
            </a:r>
            <a:r>
              <a:rPr lang="ru-RU" sz="1200" b="1" dirty="0" smtClean="0"/>
              <a:t>. С</a:t>
            </a:r>
            <a:r>
              <a:rPr lang="ru-RU" sz="1200" b="1" dirty="0"/>
              <a:t>. Анализ финансово-хозяйственной деятельности : учебное пособие / Э.С. Хазанович. — Москва : КноРус, 2023. — 271 с. — (Cреднее профессиональное образование</a:t>
            </a:r>
            <a:r>
              <a:rPr lang="ru-RU" sz="1200" b="1" dirty="0" smtClean="0"/>
              <a:t>). </a:t>
            </a:r>
          </a:p>
          <a:p>
            <a:pPr algn="just"/>
            <a:endParaRPr lang="ru-RU" sz="1200" b="1" dirty="0"/>
          </a:p>
          <a:p>
            <a:pPr algn="just"/>
            <a:r>
              <a:rPr lang="ru-RU" sz="1200" dirty="0"/>
              <a:t>В форме последовательности взаимосвязанных лекций изложены элементы бухгалтерского учета основных объектов и хозяйственных операций коммерческих предприятий, рассмотрены задачи по типовым хозяйственным ситуациям с примерами решений, отчетности и анализа деятельности организации. Показана взаимосвязь систем учета и анализа деятельности предприятия при формировании управленческих решений.</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6" y="3501008"/>
            <a:ext cx="2070894" cy="31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7" y="260648"/>
            <a:ext cx="2055796" cy="290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63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810" y="476672"/>
            <a:ext cx="6264696" cy="2123658"/>
          </a:xfrm>
          <a:prstGeom prst="rect">
            <a:avLst/>
          </a:prstGeom>
        </p:spPr>
        <p:txBody>
          <a:bodyPr wrap="square">
            <a:spAutoFit/>
          </a:bodyPr>
          <a:lstStyle/>
          <a:p>
            <a:pPr algn="just"/>
            <a:r>
              <a:rPr lang="ru-RU" sz="1200" b="1" dirty="0"/>
              <a:t>Грибов В.Д.  Экономика организации (предприятия). Практикум : учебное пособие / В.Д. Грибов. — Москва : КноРус, </a:t>
            </a:r>
            <a:r>
              <a:rPr lang="ru-RU" sz="1200" b="1" dirty="0" smtClean="0"/>
              <a:t>2024. </a:t>
            </a:r>
            <a:r>
              <a:rPr lang="ru-RU" sz="1200" b="1" dirty="0"/>
              <a:t>— 196 с</a:t>
            </a:r>
            <a:r>
              <a:rPr lang="ru-RU" sz="1200" b="1" dirty="0" smtClean="0"/>
              <a:t>. </a:t>
            </a:r>
            <a:r>
              <a:rPr lang="ru-RU" sz="1200" b="1" dirty="0"/>
              <a:t>—</a:t>
            </a:r>
            <a:r>
              <a:rPr lang="ru-RU" sz="1200" b="1" dirty="0" smtClean="0"/>
              <a:t> </a:t>
            </a:r>
            <a:r>
              <a:rPr lang="ru-RU" sz="1200" b="1" dirty="0"/>
              <a:t>(Среднее профессиональное образование). </a:t>
            </a:r>
          </a:p>
          <a:p>
            <a:pPr algn="just"/>
            <a:endParaRPr lang="ru-RU" sz="1200" b="1" dirty="0" smtClean="0"/>
          </a:p>
          <a:p>
            <a:pPr algn="just"/>
            <a:endParaRPr lang="ru-RU" sz="1200" b="1" dirty="0" smtClean="0"/>
          </a:p>
          <a:p>
            <a:pPr algn="just"/>
            <a:r>
              <a:rPr lang="ru-RU" sz="1200" dirty="0"/>
              <a:t> 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8640"/>
            <a:ext cx="2232248" cy="313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056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849" y="188640"/>
            <a:ext cx="6534472" cy="3200876"/>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О. Н. Калачева ; под редакцией И. М. Дмитриевой. — Москва : Издательство Юрайт, </a:t>
            </a:r>
            <a:r>
              <a:rPr lang="ru-RU" sz="1200" b="1" dirty="0" smtClean="0"/>
              <a:t>2024. </a:t>
            </a:r>
            <a:r>
              <a:rPr lang="ru-RU" sz="1200" b="1" dirty="0"/>
              <a:t>— </a:t>
            </a:r>
            <a:r>
              <a:rPr lang="ru-RU" sz="1200" b="1" dirty="0" smtClean="0"/>
              <a:t>415 </a:t>
            </a:r>
            <a:r>
              <a:rPr lang="ru-RU" sz="1200" b="1" dirty="0"/>
              <a:t>с. — (Профессиональное образование</a:t>
            </a:r>
            <a:r>
              <a:rPr lang="ru-RU" sz="1200" b="1" dirty="0" smtClean="0"/>
              <a:t>).</a:t>
            </a:r>
          </a:p>
          <a:p>
            <a:pPr algn="just"/>
            <a:r>
              <a:rPr lang="ru-RU" sz="1200" b="1" dirty="0"/>
              <a:t> </a:t>
            </a:r>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a:t>
            </a:r>
            <a:r>
              <a:rPr lang="ru-RU" sz="1200" dirty="0" smtClean="0"/>
              <a:t>В </a:t>
            </a:r>
            <a:r>
              <a:rPr lang="ru-RU" sz="1200" dirty="0"/>
              <a:t>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sp>
        <p:nvSpPr>
          <p:cNvPr id="4" name="Прямоугольник 3"/>
          <p:cNvSpPr/>
          <p:nvPr/>
        </p:nvSpPr>
        <p:spPr>
          <a:xfrm>
            <a:off x="2438848" y="3807520"/>
            <a:ext cx="6460827"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2022. — 429 с. — (Профессиональное образование</a:t>
            </a:r>
            <a:r>
              <a:rPr lang="ru-RU" sz="1200" b="1" dirty="0" smtClean="0"/>
              <a:t>).</a:t>
            </a:r>
          </a:p>
          <a:p>
            <a:pPr algn="just"/>
            <a:r>
              <a:rPr lang="ru-RU" sz="1200" b="1" dirty="0" smtClean="0"/>
              <a:t> </a:t>
            </a:r>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89516"/>
            <a:ext cx="223444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0298"/>
            <a:ext cx="2421619" cy="36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14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7500" y="404664"/>
            <a:ext cx="6446018" cy="2123658"/>
          </a:xfrm>
          <a:prstGeom prst="rect">
            <a:avLst/>
          </a:prstGeom>
        </p:spPr>
        <p:txBody>
          <a:bodyPr wrap="square">
            <a:spAutoFit/>
          </a:bodyPr>
          <a:lstStyle/>
          <a:p>
            <a:pPr algn="just"/>
            <a:r>
              <a:rPr lang="ru-RU" sz="1200" b="1" dirty="0"/>
              <a:t>Савицкая Г. В. Анализ хозяйственной деятельности предприятия : учебник / Г</a:t>
            </a:r>
            <a:r>
              <a:rPr lang="ru-RU" sz="1200" b="1" dirty="0" smtClean="0"/>
              <a:t>. В</a:t>
            </a:r>
            <a:r>
              <a:rPr lang="ru-RU" sz="1200" b="1" dirty="0"/>
              <a:t>. Савицкая. — 6-е изд., испр. и доп. — Москва : ИНФРА-М, </a:t>
            </a:r>
            <a:r>
              <a:rPr lang="ru-RU" sz="1200" b="1" dirty="0" smtClean="0"/>
              <a:t>2023. </a:t>
            </a:r>
            <a:r>
              <a:rPr lang="ru-RU" sz="1200" b="1" dirty="0"/>
              <a:t>— 378 с. — (Cреднее профессиональное образование</a:t>
            </a:r>
            <a:r>
              <a:rPr lang="ru-RU" sz="1200" b="1" dirty="0" smtClean="0"/>
              <a:t>).</a:t>
            </a:r>
          </a:p>
          <a:p>
            <a:pPr algn="just"/>
            <a:endParaRPr lang="ru-RU" sz="1200" b="1" dirty="0" smtClean="0"/>
          </a:p>
          <a:p>
            <a:pPr algn="just"/>
            <a:r>
              <a:rPr lang="ru-RU" sz="1200" dirty="0"/>
              <a:t>В учебнике излагаются теоретические основы анализа хозяйственной деятельности как системы обобщенных знаний о его предмете, методе, задачах, методике и организации. Рассматриваются новейшие методики анализа, характерные для рыночной экономики. Значительное место отводится изложению методики финансового анализа предприятия с учетом последних наработок в этой предметной области. После каждой темы приводятся вопросы и задания для проверки и закрепления знаний.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2088231"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933056"/>
            <a:ext cx="6408712" cy="2123658"/>
          </a:xfrm>
          <a:prstGeom prst="rect">
            <a:avLst/>
          </a:prstGeom>
        </p:spPr>
        <p:txBody>
          <a:bodyPr wrap="square">
            <a:spAutoFit/>
          </a:bodyPr>
          <a:lstStyle/>
          <a:p>
            <a:pPr algn="just"/>
            <a:r>
              <a:rPr lang="ru-RU" sz="1200" b="1" dirty="0"/>
              <a:t>Румянцева Е. Е.  Экономический анализ : учебник и практикум для СПО / Е. Е. Румянцева. </a:t>
            </a:r>
            <a:r>
              <a:rPr lang="ru-RU" sz="1200" b="1" dirty="0" smtClean="0"/>
              <a:t>—2-е изд.- </a:t>
            </a:r>
            <a:r>
              <a:rPr lang="ru-RU" sz="1200" b="1" dirty="0"/>
              <a:t>Москва : Издательство Юрайт, </a:t>
            </a:r>
            <a:r>
              <a:rPr lang="ru-RU" sz="1200" b="1" dirty="0" smtClean="0"/>
              <a:t>2024. </a:t>
            </a:r>
            <a:r>
              <a:rPr lang="ru-RU" sz="1200" b="1" dirty="0"/>
              <a:t>— </a:t>
            </a:r>
            <a:r>
              <a:rPr lang="ru-RU" sz="1200" b="1" dirty="0" smtClean="0"/>
              <a:t>533 </a:t>
            </a:r>
            <a:r>
              <a:rPr lang="ru-RU" sz="1200" b="1" dirty="0"/>
              <a:t>с. — (Профессиональное образование). </a:t>
            </a:r>
            <a:endParaRPr lang="ru-RU" sz="1200" b="1" dirty="0" smtClean="0"/>
          </a:p>
          <a:p>
            <a:pPr algn="just"/>
            <a:endParaRPr lang="ru-RU" sz="1200" b="1" dirty="0" smtClean="0"/>
          </a:p>
          <a:p>
            <a:pPr algn="just"/>
            <a:r>
              <a:rPr lang="ru-RU" sz="1200" dirty="0"/>
              <a:t>Учебник написан известным в России и других странах автором, занимающим по состоянию на сентябрь-октябрь 2015 г. 8-е место в рейтинге российских экономистов из более чем 28 тыс. авторов публикаций. Отличительная черта данного нового учебника его тесная связь с наукой и практическим опытом. В качестве базового подхода к практикуму в книге используется метод изучения ситуаций кейс-стади (case studies) деловых историй (по разработанному автором формату материалы каждой главы отрабатываются на двух кейсах).</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45750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60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0849" y="657601"/>
            <a:ext cx="6534472" cy="830997"/>
          </a:xfrm>
          <a:prstGeom prst="rect">
            <a:avLst/>
          </a:prstGeom>
        </p:spPr>
        <p:txBody>
          <a:bodyPr wrap="square">
            <a:spAutoFit/>
          </a:bodyPr>
          <a:lstStyle/>
          <a:p>
            <a:pPr algn="just"/>
            <a:r>
              <a:rPr lang="ru-RU" sz="1200" b="1" dirty="0"/>
              <a:t>Оболенская Е. Г.  Экономический анализ. Учебно-практическое пособие для обучающихся по программам подготовки специалистов среднего звена / Е. Г. Оболенская. — Санкт-Петербург : Типография СПБ ГБПОУ "АУГСГИП", 2021. — 87 с. : ил.</a:t>
            </a:r>
          </a:p>
        </p:txBody>
      </p:sp>
      <p:pic>
        <p:nvPicPr>
          <p:cNvPr id="3" name="Picture 3" descr="C:\Users\biblioteka.KOLTECHLAN\Desktop\IMG_20221026_1645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88640"/>
            <a:ext cx="2232247" cy="297372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3789040"/>
            <a:ext cx="6480720" cy="2308324"/>
          </a:xfrm>
          <a:prstGeom prst="rect">
            <a:avLst/>
          </a:prstGeom>
        </p:spPr>
        <p:txBody>
          <a:bodyPr wrap="square">
            <a:spAutoFit/>
          </a:bodyPr>
          <a:lstStyle/>
          <a:p>
            <a:pPr algn="just"/>
            <a:r>
              <a:rPr lang="ru-RU" sz="1200" b="1" dirty="0"/>
              <a:t>Фридман А.М. Анализ финансово-хозяйственной деятельности : учебник / A</a:t>
            </a:r>
            <a:r>
              <a:rPr lang="ru-RU" sz="1200" b="1" dirty="0" smtClean="0"/>
              <a:t>. M</a:t>
            </a:r>
            <a:r>
              <a:rPr lang="ru-RU" sz="1200" b="1" dirty="0"/>
              <a:t>. Фридман. — Москва : РИОР : ИНФРА-М, </a:t>
            </a:r>
            <a:r>
              <a:rPr lang="ru-RU" sz="1200" b="1" dirty="0" smtClean="0"/>
              <a:t>2024. </a:t>
            </a:r>
            <a:r>
              <a:rPr lang="ru-RU" sz="1200" b="1" dirty="0"/>
              <a:t>— 264 с. — (Среднее профессиональное образование). </a:t>
            </a:r>
            <a:endParaRPr lang="ru-RU" sz="1200" b="1" dirty="0" smtClean="0"/>
          </a:p>
          <a:p>
            <a:pPr algn="just"/>
            <a:endParaRPr lang="ru-RU" sz="1200" dirty="0" smtClean="0"/>
          </a:p>
          <a:p>
            <a:pPr algn="just"/>
            <a:r>
              <a:rPr lang="ru-RU" sz="1200" dirty="0"/>
              <a:t>В учебнике излагаются функции и роль анализа для обоснования эффективных организационно-управленческих решений.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хозяйственно-финансовой деятельности предприятия. На комплексных примерах подробно раскрывается содержание многосторонней аналитической работы, нацеленной на выявление резервов экономического роста, повышения эффективности деятельности и конкурентоспособности хозяйствующего субъекта.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3224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87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9183" y="315254"/>
            <a:ext cx="6387313" cy="2677656"/>
          </a:xfrm>
          <a:prstGeom prst="rect">
            <a:avLst/>
          </a:prstGeom>
        </p:spPr>
        <p:txBody>
          <a:bodyPr wrap="square">
            <a:spAutoFit/>
          </a:bodyPr>
          <a:lstStyle/>
          <a:p>
            <a:pPr algn="just"/>
            <a:r>
              <a:rPr lang="ru-RU" sz="1200" b="1" dirty="0"/>
              <a:t>Фридман А. М. Анализ финансово-хозяйственной деятельности. Практикум : учебное пособие / А</a:t>
            </a:r>
            <a:r>
              <a:rPr lang="ru-RU" sz="1200" b="1" dirty="0" smtClean="0"/>
              <a:t>. М</a:t>
            </a:r>
            <a:r>
              <a:rPr lang="ru-RU" sz="1200" b="1" dirty="0"/>
              <a:t>. Фридман. — Москва : РИОР : ИНФРА-М, </a:t>
            </a:r>
            <a:r>
              <a:rPr lang="ru-RU" sz="1200" b="1" dirty="0" smtClean="0"/>
              <a:t>2024. </a:t>
            </a:r>
            <a:r>
              <a:rPr lang="ru-RU" sz="1200" b="1" dirty="0"/>
              <a:t>— 204 с. — (Среднее профессиональное образование). </a:t>
            </a:r>
            <a:endParaRPr lang="ru-RU" sz="1200" b="1" dirty="0" smtClean="0"/>
          </a:p>
          <a:p>
            <a:pPr algn="just"/>
            <a:endParaRPr lang="ru-RU" sz="1200" b="1" dirty="0" smtClean="0"/>
          </a:p>
          <a:p>
            <a:pPr algn="just"/>
            <a:r>
              <a:rPr lang="ru-RU" sz="1200" dirty="0"/>
              <a:t>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финансово-хозяйственной деятельности организации. Предусматривается обеспечение профессиональной направленности и тесной связи между экономико-аналитическими и бухгалтерскими дисциплинами. Книга предназначена для студентов среднего профессионального образования, обучающихся по укрупненной группе специальностей «Экономика и управление», а также для руководителей и специалистов, занимающихся расчетными, учетно-аналитическими и финансовыми операциями.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1171"/>
            <a:ext cx="230541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64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128792" cy="4226992"/>
          </a:xfrm>
          <a:prstGeom prst="rect">
            <a:avLst/>
          </a:prstGeom>
        </p:spPr>
        <p:txBody>
          <a:bodyPr wrap="square">
            <a:spAutoFit/>
          </a:bodyPr>
          <a:lstStyle/>
          <a:p>
            <a:pPr algn="ctr"/>
            <a:r>
              <a:rPr lang="ru-RU" sz="4400" b="1" dirty="0"/>
              <a:t>ПМ.04  </a:t>
            </a:r>
          </a:p>
          <a:p>
            <a:pPr algn="ctr"/>
            <a:r>
              <a:rPr lang="ru-RU" sz="4400" b="1" dirty="0"/>
              <a:t>УЧАСТИЕ В ОРГАНИЗАЦИИ И ОСУЩЕСТВЛЕНИИ ФИНАНСОВОГО КОНТРОЛЯ </a:t>
            </a:r>
          </a:p>
        </p:txBody>
      </p:sp>
    </p:spTree>
    <p:extLst>
      <p:ext uri="{BB962C8B-B14F-4D97-AF65-F5344CB8AC3E}">
        <p14:creationId xmlns:p14="http://schemas.microsoft.com/office/powerpoint/2010/main" val="14891491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8008" y="494266"/>
            <a:ext cx="6606480" cy="2308324"/>
          </a:xfrm>
          <a:prstGeom prst="rect">
            <a:avLst/>
          </a:prstGeom>
        </p:spPr>
        <p:txBody>
          <a:bodyPr wrap="square">
            <a:spAutoFit/>
          </a:bodyPr>
          <a:lstStyle/>
          <a:p>
            <a:pPr algn="just"/>
            <a:r>
              <a:rPr lang="ru-RU" sz="1200" b="1" dirty="0"/>
              <a:t>Мальцев В</a:t>
            </a:r>
            <a:r>
              <a:rPr lang="ru-RU" sz="1200" b="1" dirty="0" smtClean="0"/>
              <a:t>. А</a:t>
            </a:r>
            <a:r>
              <a:rPr lang="ru-RU" sz="1200" b="1" dirty="0"/>
              <a:t>. Финансовое право : учебник / В</a:t>
            </a:r>
            <a:r>
              <a:rPr lang="ru-RU" sz="1200" b="1" dirty="0" smtClean="0"/>
              <a:t>. А</a:t>
            </a:r>
            <a:r>
              <a:rPr lang="ru-RU" sz="1200" b="1" dirty="0"/>
              <a:t>. Мальцев. — 13 изд., перераб. — Москва : КноРус, </a:t>
            </a:r>
            <a:r>
              <a:rPr lang="ru-RU" sz="1200" b="1" dirty="0" smtClean="0"/>
              <a:t>2023. </a:t>
            </a:r>
            <a:r>
              <a:rPr lang="ru-RU" sz="1200" b="1" dirty="0"/>
              <a:t>— 237 с. — (Среднее профессиональное образование</a:t>
            </a:r>
            <a:r>
              <a:rPr lang="ru-RU" sz="1200" b="1" dirty="0" smtClean="0"/>
              <a:t>).</a:t>
            </a:r>
          </a:p>
          <a:p>
            <a:pPr algn="just"/>
            <a:endParaRPr lang="ru-RU" sz="1200" b="1" dirty="0" smtClean="0"/>
          </a:p>
          <a:p>
            <a:pPr algn="just"/>
            <a:r>
              <a:rPr lang="ru-RU" sz="1200" dirty="0"/>
              <a:t>Даются определения понятий «финансы», «финансовая деятельность», «финансовая система». Подробно рассматриваются особенности и принципы финансовой деятельности государства и местного самоуправления. Освещены предмет, метод, источники и субъекты финансового права, показана специфика финансовых правоотношений. Дана характеристика видов и методов финансового контроля. Основное внимание уделяется раскрытию </a:t>
            </a:r>
            <a:r>
              <a:rPr lang="ru-RU" sz="1200" dirty="0" smtClean="0"/>
              <a:t>под отраслей </a:t>
            </a:r>
            <a:r>
              <a:rPr lang="ru-RU" sz="1200" dirty="0"/>
              <a:t>и институтов финансового права, таких как бюджетное право, бюджетный процесс, финансы предприятий (организаций), страховое право, банковская и денежная системы, валютное регулирование и валютный контроль</a:t>
            </a:r>
            <a:r>
              <a:rPr lang="ru-RU" sz="1200" dirty="0" smtClean="0"/>
              <a:t>.</a:t>
            </a:r>
            <a:endParaRPr lang="ru-RU" sz="12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8823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8007" y="3423028"/>
            <a:ext cx="6606481" cy="2677656"/>
          </a:xfrm>
          <a:prstGeom prst="rect">
            <a:avLst/>
          </a:prstGeom>
        </p:spPr>
        <p:txBody>
          <a:bodyPr wrap="square">
            <a:spAutoFit/>
          </a:bodyPr>
          <a:lstStyle/>
          <a:p>
            <a:pPr algn="just"/>
            <a:r>
              <a:rPr lang="ru-RU" sz="1200" b="1" dirty="0"/>
              <a:t>Финансовое право : учебник для СПО / Е. М. Ашмарина [и др.] ; под редакцией Е. М. Ашмариной. — </a:t>
            </a:r>
            <a:r>
              <a:rPr lang="ru-RU" sz="1200" b="1" dirty="0" smtClean="0"/>
              <a:t>4-е </a:t>
            </a:r>
            <a:r>
              <a:rPr lang="ru-RU" sz="1200" b="1" dirty="0"/>
              <a:t>изд., перераб. и доп. — Москва : Юрайт, </a:t>
            </a:r>
            <a:r>
              <a:rPr lang="ru-RU" sz="1200" b="1" dirty="0" smtClean="0"/>
              <a:t>2024. </a:t>
            </a:r>
            <a:r>
              <a:rPr lang="ru-RU" sz="1200" b="1" dirty="0"/>
              <a:t>— </a:t>
            </a:r>
            <a:r>
              <a:rPr lang="ru-RU" sz="1200" b="1" dirty="0" smtClean="0"/>
              <a:t>372с</a:t>
            </a:r>
            <a:r>
              <a:rPr lang="ru-RU" sz="1200" b="1" dirty="0"/>
              <a:t>. — (Профессиональное образование). </a:t>
            </a:r>
            <a:endParaRPr lang="ru-RU" sz="1200" b="1" dirty="0" smtClean="0"/>
          </a:p>
          <a:p>
            <a:pPr algn="just"/>
            <a:endParaRPr lang="ru-RU" sz="1200" b="1" dirty="0" smtClean="0"/>
          </a:p>
          <a:p>
            <a:pPr algn="just"/>
            <a:r>
              <a:rPr lang="ru-RU" sz="1200" dirty="0"/>
              <a:t>Особенность издания это представление основных тем учебной дисциплины на основе системы финансового права как отрасли национального права. Процесс трансформации содержания основных категорий науки финансового права, обусловливающий взаимосвязь с юридической наукой и зависимость от нее, нашел отражение в данном учебнике. В книге раскрываются основные понятия и анализируются специфические особенности в области правового регулирования отдельных сегментов финансовой деятельности. При подготовке издания учтены последние изменения в законодательстве и новейшая судебная практика в области финансового права. Авторами учебника являются ведущие ученые, в том числе доктора наук.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69772"/>
            <a:ext cx="2520280" cy="368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8811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3046988"/>
          </a:xfrm>
          <a:prstGeom prst="rect">
            <a:avLst/>
          </a:prstGeom>
        </p:spPr>
        <p:txBody>
          <a:bodyPr wrap="square">
            <a:spAutoFit/>
          </a:bodyPr>
          <a:lstStyle/>
          <a:p>
            <a:pPr algn="just"/>
            <a:r>
              <a:rPr lang="ru-RU" sz="1200" b="1" dirty="0"/>
              <a:t>Финансовое право. </a:t>
            </a:r>
            <a:r>
              <a:rPr lang="ru-RU" sz="1200" b="1" dirty="0" smtClean="0"/>
              <a:t>Практический базовый курс : </a:t>
            </a:r>
            <a:r>
              <a:rPr lang="ru-RU" sz="1200" b="1" dirty="0"/>
              <a:t>учебное пособие для СПО / Е. М. Ашмарина [и др.] ; под редакцией Е. М. Ашмариной, Е. В. Тереховой. — </a:t>
            </a:r>
            <a:r>
              <a:rPr lang="ru-RU" sz="1200" b="1" dirty="0" smtClean="0"/>
              <a:t>3-е </a:t>
            </a:r>
            <a:r>
              <a:rPr lang="ru-RU" sz="1200" b="1" dirty="0"/>
              <a:t>изд., перераб. и доп. — Москва : Юрайт, </a:t>
            </a:r>
            <a:r>
              <a:rPr lang="ru-RU" sz="1200" b="1" dirty="0" smtClean="0"/>
              <a:t>2023. </a:t>
            </a:r>
            <a:r>
              <a:rPr lang="ru-RU" sz="1200" b="1" dirty="0"/>
              <a:t>— </a:t>
            </a:r>
            <a:r>
              <a:rPr lang="ru-RU" sz="1200" b="1" dirty="0" smtClean="0"/>
              <a:t>163 </a:t>
            </a:r>
            <a:r>
              <a:rPr lang="ru-RU" sz="1200" b="1" dirty="0"/>
              <a:t>с. </a:t>
            </a:r>
            <a:endParaRPr lang="ru-RU" sz="1200" b="1" dirty="0" smtClean="0"/>
          </a:p>
          <a:p>
            <a:pPr algn="just"/>
            <a:endParaRPr lang="ru-RU" sz="1200" b="1" dirty="0" smtClean="0"/>
          </a:p>
          <a:p>
            <a:pPr algn="just"/>
            <a:r>
              <a:rPr lang="ru-RU" sz="1200" dirty="0"/>
              <a:t>Учебное пособие является прикладным развитием учебника «Финансовое право» и основано на современном законодательстве и практике его применения. Практикум нацелен на то, чтобы студенты могли приобрести навыки практических ситуаций в области финансовых отношений (к примеру, налоговых, банковских, инвестиционных, страховых и др.), научиться применять финансовое законодательство, анализировать современные финансово-правовые проблемы, а также определять тенденции развития финансового права. Приводятся планы семинарских занятий, методические указания, задачи, тестовые задания, вопросы для самоконтроля, темы для рефератов, эссе, коллоквиумов, нормативные правовые акты, материалы судебной практики, научная литература, которую следует изучать самостоятельно. Особое место занимают модели учебно-практических ситуаций (деловые игры, кейсы).</a:t>
            </a:r>
          </a:p>
        </p:txBody>
      </p:sp>
      <p:sp>
        <p:nvSpPr>
          <p:cNvPr id="4" name="Прямоугольник 3"/>
          <p:cNvSpPr/>
          <p:nvPr/>
        </p:nvSpPr>
        <p:spPr>
          <a:xfrm>
            <a:off x="2286000" y="3789040"/>
            <a:ext cx="6678488" cy="2123658"/>
          </a:xfrm>
          <a:prstGeom prst="rect">
            <a:avLst/>
          </a:prstGeom>
        </p:spPr>
        <p:txBody>
          <a:bodyPr wrap="square">
            <a:spAutoFit/>
          </a:bodyPr>
          <a:lstStyle/>
          <a:p>
            <a:pPr algn="just"/>
            <a:r>
              <a:rPr lang="ru-RU" sz="1200" b="1" dirty="0"/>
              <a:t>Лаврушин О.И. Финансы и кредит : учебное пособие / Лаврушин О.И. под ред. и др. — Москва : КноРус, </a:t>
            </a:r>
            <a:r>
              <a:rPr lang="ru-RU" sz="1200" b="1" dirty="0" smtClean="0"/>
              <a:t>2024. </a:t>
            </a:r>
            <a:r>
              <a:rPr lang="ru-RU" sz="1200" b="1" dirty="0"/>
              <a:t>— </a:t>
            </a:r>
            <a:r>
              <a:rPr lang="ru-RU" sz="1200" b="1" dirty="0" smtClean="0"/>
              <a:t>315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Рассматриваются основополагающие вопросы теории денег, финансов и кредита, раскрывается содержание рынка ценных бумаг, системы страхования, системы валютных и международных денежно-кредитных отношений, а также основные положения и правила ведения денежных, финансовых и кредитных операций. Особенностью учебного пособия являются лаконичность и простота изложения сложных вопросов теории денежно-кредитных и финансовых отношений.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2082527" cy="308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8" y="-19218"/>
            <a:ext cx="2339437" cy="366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244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514330"/>
            <a:ext cx="6448697" cy="1938992"/>
          </a:xfrm>
          <a:prstGeom prst="rect">
            <a:avLst/>
          </a:prstGeom>
        </p:spPr>
        <p:txBody>
          <a:bodyPr wrap="square">
            <a:spAutoFit/>
          </a:bodyPr>
          <a:lstStyle/>
          <a:p>
            <a:pPr algn="just"/>
            <a:r>
              <a:rPr lang="ru-RU" sz="1200" b="1" dirty="0"/>
              <a:t>Грачева Е.Ю. Финансовое право : учебник для СПО / Е</a:t>
            </a:r>
            <a:r>
              <a:rPr lang="ru-RU" sz="1200" b="1" dirty="0" smtClean="0"/>
              <a:t>. Ю</a:t>
            </a:r>
            <a:r>
              <a:rPr lang="ru-RU" sz="1200" b="1" dirty="0"/>
              <a:t>. Грачева, Э</a:t>
            </a:r>
            <a:r>
              <a:rPr lang="ru-RU" sz="1200" b="1" dirty="0" smtClean="0"/>
              <a:t>. Д</a:t>
            </a:r>
            <a:r>
              <a:rPr lang="ru-RU" sz="1200" b="1" dirty="0"/>
              <a:t>. Соколова. — </a:t>
            </a:r>
            <a:r>
              <a:rPr lang="ru-RU" sz="1200" b="1" dirty="0" smtClean="0"/>
              <a:t>6-e </a:t>
            </a:r>
            <a:r>
              <a:rPr lang="ru-RU" sz="1200" b="1" dirty="0"/>
              <a:t>изд., испр. и доп. — Москва : Норма: НИЦ Инфра-М, </a:t>
            </a:r>
            <a:r>
              <a:rPr lang="ru-RU" sz="1200" b="1" dirty="0" smtClean="0"/>
              <a:t>2023. </a:t>
            </a:r>
            <a:r>
              <a:rPr lang="ru-RU" sz="1200" b="1" dirty="0"/>
              <a:t>— </a:t>
            </a:r>
            <a:r>
              <a:rPr lang="ru-RU" sz="1200" b="1" dirty="0" smtClean="0"/>
              <a:t>256 </a:t>
            </a:r>
            <a:r>
              <a:rPr lang="ru-RU" sz="1200" b="1" dirty="0"/>
              <a:t>с</a:t>
            </a:r>
            <a:r>
              <a:rPr lang="ru-RU" sz="1200" b="1" dirty="0" smtClean="0"/>
              <a:t>.- (Среднее профессиональное образование).</a:t>
            </a:r>
          </a:p>
          <a:p>
            <a:pPr algn="just"/>
            <a:endParaRPr lang="ru-RU" sz="1200" b="1" dirty="0" smtClean="0"/>
          </a:p>
          <a:p>
            <a:pPr algn="just"/>
            <a:r>
              <a:rPr lang="ru-RU" sz="1200" dirty="0"/>
              <a:t>Учебник написан в соответствии с программой и тематическим планом изучения курса финансового права в образовательных организациях среднего профессионального образования. Он подготовлен на основе Конституции РФ 1993 г., Бюджетного, Налогового и Гражданского кодексов, других нормативных правовых актов, регулирующих финансовые отношения в Российской Федерации, с учетом опыта работы финансовых институтов в последние годы.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7849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428999"/>
            <a:ext cx="6336704" cy="2308324"/>
          </a:xfrm>
          <a:prstGeom prst="rect">
            <a:avLst/>
          </a:prstGeom>
        </p:spPr>
        <p:txBody>
          <a:bodyPr wrap="square">
            <a:spAutoFit/>
          </a:bodyPr>
          <a:lstStyle/>
          <a:p>
            <a:pPr algn="just"/>
            <a:r>
              <a:rPr lang="ru-RU" sz="1200" b="1" dirty="0"/>
              <a:t>Косаренко Н.Н. Финансовый контроль деятельности экономического субъекта : учебное пособие / Косаренко Н.Н.  — Москва : КноРус, 2023. — 149 с. — (Среднее профессиональное образование</a:t>
            </a:r>
            <a:r>
              <a:rPr lang="ru-RU" sz="1200" b="1" dirty="0" smtClean="0"/>
              <a:t>).</a:t>
            </a:r>
          </a:p>
          <a:p>
            <a:pPr algn="just"/>
            <a:endParaRPr lang="ru-RU" sz="1200" dirty="0"/>
          </a:p>
          <a:p>
            <a:pPr algn="just"/>
            <a:r>
              <a:rPr lang="ru-RU" sz="1200" dirty="0"/>
              <a:t>Излагаются основы теории и практики финансового контроля деятельности экономического субъекта в современной России. Подробно рассматриваются сущность, роль, признаки контроля в экономике, функции органов финансового контроля; большое внимание уделяется независимому аудиторскому контролю. Показаны взаимосвязь и различия внешнего и внутреннего контроля. Рассматриваются стоящие перед государственными органами задачи по проведению финансового контроля деятельности экономического субъекта.</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9"/>
            <a:ext cx="2178496" cy="32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590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74656"/>
            <a:ext cx="6614718" cy="2677656"/>
          </a:xfrm>
          <a:prstGeom prst="rect">
            <a:avLst/>
          </a:prstGeom>
        </p:spPr>
        <p:txBody>
          <a:bodyPr wrap="square">
            <a:spAutoFit/>
          </a:bodyPr>
          <a:lstStyle/>
          <a:p>
            <a:pPr algn="just"/>
            <a:r>
              <a:rPr lang="ru-RU" sz="1200" b="1" dirty="0"/>
              <a:t>Правовое регулирование экономической деятельности : учебник / Г. Ф. Ручкина [и др.] ; под редакцией Г. Ф. Ручкиной. — </a:t>
            </a:r>
            <a:r>
              <a:rPr lang="ru-RU" sz="1200" b="1" dirty="0" smtClean="0"/>
              <a:t>2-е изд., </a:t>
            </a:r>
            <a:r>
              <a:rPr lang="ru-RU" sz="1200" b="1" dirty="0" smtClean="0"/>
              <a:t>перераб</a:t>
            </a:r>
            <a:r>
              <a:rPr lang="ru-RU" sz="1200" b="1" dirty="0" smtClean="0"/>
              <a:t>. и доп.- Москва </a:t>
            </a:r>
            <a:r>
              <a:rPr lang="ru-RU" sz="1200" b="1" dirty="0"/>
              <a:t>: Издательство Юрайт, </a:t>
            </a:r>
            <a:r>
              <a:rPr lang="ru-RU" sz="1200" b="1" dirty="0" smtClean="0"/>
              <a:t>2024. </a:t>
            </a:r>
            <a:r>
              <a:rPr lang="ru-RU" sz="1200" b="1" dirty="0"/>
              <a:t>— </a:t>
            </a:r>
            <a:r>
              <a:rPr lang="ru-RU" sz="1200" b="1" dirty="0" smtClean="0"/>
              <a:t>398 </a:t>
            </a:r>
            <a:r>
              <a:rPr lang="ru-RU" sz="1200" b="1" dirty="0"/>
              <a:t>с. </a:t>
            </a:r>
            <a:endParaRPr lang="ru-RU" sz="1200" b="1" dirty="0" smtClean="0"/>
          </a:p>
          <a:p>
            <a:pPr algn="just"/>
            <a:endParaRPr lang="ru-RU" sz="1200" b="1" dirty="0" smtClean="0"/>
          </a:p>
          <a:p>
            <a:pPr algn="just"/>
            <a:r>
              <a:rPr lang="ru-RU" sz="1200" dirty="0"/>
              <a:t>Учебник «Правовое регулирование экономической деятельности» подготовлен с учетом требований к освоению соответствующих компонентов теоретических знаний, практических навыков и умений в области права для неюридических специальностей. В учебнике рассматриваются основные теоретические положения о понятии, содержании и субъектах экономической деятельности, правовых основах экономической, бюджетной, налоговой, банковской, валютной систем России. Кроме того, рассматриваются вопросы государственного регулирования и контроля в обозначенной сфере, а также защиты прав субъектов экономической деятельности. Уделяется внимание специфике правового регулирования экономической деятельности в условиях цифровой экономики. </a:t>
            </a:r>
          </a:p>
        </p:txBody>
      </p:sp>
      <p:sp>
        <p:nvSpPr>
          <p:cNvPr id="4" name="Прямоугольник 3"/>
          <p:cNvSpPr/>
          <p:nvPr/>
        </p:nvSpPr>
        <p:spPr>
          <a:xfrm>
            <a:off x="2483768" y="3890150"/>
            <a:ext cx="6471592" cy="2492990"/>
          </a:xfrm>
          <a:prstGeom prst="rect">
            <a:avLst/>
          </a:prstGeom>
        </p:spPr>
        <p:txBody>
          <a:bodyPr wrap="square">
            <a:spAutoFit/>
          </a:bodyPr>
          <a:lstStyle/>
          <a:p>
            <a:pPr algn="just"/>
            <a:r>
              <a:rPr lang="ru-RU" sz="1200" b="1" dirty="0"/>
              <a:t>Финансовое право : учебник и практикум для СПО / Г. Ф. Ручкина [и др.] ; под редакцией Г. Ф. Ручкиной. </a:t>
            </a:r>
            <a:r>
              <a:rPr lang="ru-RU" sz="1200" b="1" dirty="0" smtClean="0"/>
              <a:t>—2-е изд., </a:t>
            </a:r>
            <a:r>
              <a:rPr lang="ru-RU" sz="1200" b="1" dirty="0" smtClean="0"/>
              <a:t>перераб. </a:t>
            </a:r>
            <a:r>
              <a:rPr lang="ru-RU" sz="1200" b="1" dirty="0"/>
              <a:t>и</a:t>
            </a:r>
            <a:r>
              <a:rPr lang="ru-RU" sz="1200" b="1" dirty="0" smtClean="0"/>
              <a:t> доп. - Москва </a:t>
            </a:r>
            <a:r>
              <a:rPr lang="ru-RU" sz="1200" b="1" dirty="0"/>
              <a:t>: Издательство Юрайт, </a:t>
            </a:r>
            <a:r>
              <a:rPr lang="ru-RU" sz="1200" b="1" dirty="0" smtClean="0"/>
              <a:t>2024. </a:t>
            </a:r>
            <a:r>
              <a:rPr lang="ru-RU" sz="1200" b="1" dirty="0"/>
              <a:t>— </a:t>
            </a:r>
            <a:r>
              <a:rPr lang="ru-RU" sz="1200" b="1" dirty="0" smtClean="0"/>
              <a:t>361 </a:t>
            </a:r>
            <a:r>
              <a:rPr lang="ru-RU" sz="1200" b="1" dirty="0"/>
              <a:t>с. — (Профессиональное образование</a:t>
            </a:r>
            <a:r>
              <a:rPr lang="ru-RU" sz="1200" b="1" dirty="0" smtClean="0"/>
              <a:t>).</a:t>
            </a:r>
          </a:p>
          <a:p>
            <a:pPr algn="just"/>
            <a:endParaRPr lang="ru-RU" sz="1200" dirty="0" smtClean="0"/>
          </a:p>
          <a:p>
            <a:pPr algn="just"/>
            <a:r>
              <a:rPr lang="ru-RU" sz="1200" b="1" dirty="0"/>
              <a:t> </a:t>
            </a:r>
            <a:r>
              <a:rPr lang="ru-RU" sz="1200" dirty="0"/>
              <a:t>В курсе системно и доступно освещаются вопросы, изучаемые в рамках учебной дисциплины «Финансовое право»: раскрываются особенности финансово-правовых отношений и правовых институтов — бюджетное право и бюджетный процесс, банковская система, рынок ценных бумаг, валютное регулирование и валютный контроль и др. Используется практико-ориентированный подход в изложении теоретического материала.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2" y="-99392"/>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1" y="321297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84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3969" y="2348880"/>
            <a:ext cx="3960440" cy="1446550"/>
          </a:xfrm>
          <a:prstGeom prst="rect">
            <a:avLst/>
          </a:prstGeom>
        </p:spPr>
        <p:txBody>
          <a:bodyPr wrap="square">
            <a:spAutoFit/>
          </a:bodyPr>
          <a:lstStyle/>
          <a:p>
            <a:pPr algn="ctr"/>
            <a:r>
              <a:rPr lang="ru-RU" sz="4400" b="1" dirty="0"/>
              <a:t>ОП.02  СТАТИСТИКА</a:t>
            </a:r>
          </a:p>
        </p:txBody>
      </p:sp>
    </p:spTree>
    <p:extLst>
      <p:ext uri="{BB962C8B-B14F-4D97-AF65-F5344CB8AC3E}">
        <p14:creationId xmlns:p14="http://schemas.microsoft.com/office/powerpoint/2010/main" val="139725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80720" cy="1569660"/>
          </a:xfrm>
          <a:prstGeom prst="rect">
            <a:avLst/>
          </a:prstGeom>
        </p:spPr>
        <p:txBody>
          <a:bodyPr wrap="square">
            <a:spAutoFit/>
          </a:bodyPr>
          <a:lstStyle/>
          <a:p>
            <a:pPr algn="just"/>
            <a:r>
              <a:rPr lang="ru-RU" sz="1200" b="1" dirty="0"/>
              <a:t>Гладун И.В. Статистика : учебник / И.В. Гладун. — Москва : КноРус, </a:t>
            </a:r>
            <a:r>
              <a:rPr lang="ru-RU" sz="1200" b="1" dirty="0" smtClean="0"/>
              <a:t>2023. </a:t>
            </a:r>
            <a:r>
              <a:rPr lang="ru-RU" sz="1200" b="1" dirty="0"/>
              <a:t>— 232 с. — (Cреднее профессиональное образование</a:t>
            </a:r>
            <a:r>
              <a:rPr lang="ru-RU" sz="1200" b="1" dirty="0" smtClean="0"/>
              <a:t>).</a:t>
            </a:r>
          </a:p>
          <a:p>
            <a:pPr algn="just"/>
            <a:endParaRPr lang="ru-RU" sz="1200" b="1"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граждан. Даны задания для самостоятельной работы, в том числе задачи, тесты и творческие задания.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60" y="116632"/>
            <a:ext cx="21533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429000"/>
            <a:ext cx="6480720" cy="1938992"/>
          </a:xfrm>
          <a:prstGeom prst="rect">
            <a:avLst/>
          </a:prstGeom>
        </p:spPr>
        <p:txBody>
          <a:bodyPr wrap="square">
            <a:spAutoFit/>
          </a:bodyPr>
          <a:lstStyle/>
          <a:p>
            <a:pPr algn="just"/>
            <a:r>
              <a:rPr lang="ru-RU" sz="1200" b="1" dirty="0"/>
              <a:t>Гладун И.В. Статистика. Практикум : учебное пособие / И.В. Гладун. — Москва : КноРус, </a:t>
            </a:r>
            <a:r>
              <a:rPr lang="ru-RU" sz="1200" b="1" dirty="0" smtClean="0"/>
              <a:t>2023. </a:t>
            </a:r>
            <a:r>
              <a:rPr lang="ru-RU" sz="1200" b="1" dirty="0"/>
              <a:t>— 252 с. — (Cреднее профессиональное образование). </a:t>
            </a:r>
            <a:endParaRPr lang="ru-RU" sz="1200" b="1" dirty="0" smtClean="0"/>
          </a:p>
          <a:p>
            <a:pPr algn="just"/>
            <a:endParaRPr lang="ru-RU" sz="1200" b="1"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человека. Даны решения типовых задач, задания для самостоятельной работы, в том числе задачи, тесты и творческие задания.</a:t>
            </a:r>
          </a:p>
          <a:p>
            <a:pPr algn="just"/>
            <a:r>
              <a:rPr lang="ru-RU" sz="1200" dirty="0"/>
              <a:t>Составляет комплект с учебником «Статистика»</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60" y="3428999"/>
            <a:ext cx="2153340"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41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2486</TotalTime>
  <Words>13315</Words>
  <Application>Microsoft Office PowerPoint</Application>
  <PresentationFormat>Экран (4:3)</PresentationFormat>
  <Paragraphs>379</Paragraphs>
  <Slides>78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100</cp:revision>
  <dcterms:created xsi:type="dcterms:W3CDTF">2022-11-26T08:34:02Z</dcterms:created>
  <dcterms:modified xsi:type="dcterms:W3CDTF">2024-09-19T13:57:27Z</dcterms:modified>
</cp:coreProperties>
</file>