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329" r:id="rId4"/>
    <p:sldId id="279" r:id="rId5"/>
    <p:sldId id="280" r:id="rId6"/>
    <p:sldId id="281" r:id="rId7"/>
    <p:sldId id="282" r:id="rId8"/>
    <p:sldId id="283" r:id="rId9"/>
    <p:sldId id="284" r:id="rId10"/>
    <p:sldId id="330" r:id="rId11"/>
    <p:sldId id="331" r:id="rId12"/>
    <p:sldId id="332" r:id="rId13"/>
    <p:sldId id="285" r:id="rId14"/>
    <p:sldId id="289" r:id="rId15"/>
    <p:sldId id="290" r:id="rId16"/>
    <p:sldId id="291" r:id="rId17"/>
    <p:sldId id="292" r:id="rId18"/>
    <p:sldId id="294" r:id="rId19"/>
    <p:sldId id="333" r:id="rId20"/>
    <p:sldId id="334" r:id="rId21"/>
    <p:sldId id="335" r:id="rId22"/>
    <p:sldId id="336" r:id="rId23"/>
    <p:sldId id="299" r:id="rId24"/>
    <p:sldId id="300" r:id="rId25"/>
    <p:sldId id="339" r:id="rId26"/>
    <p:sldId id="338" r:id="rId27"/>
    <p:sldId id="301" r:id="rId28"/>
    <p:sldId id="303" r:id="rId29"/>
    <p:sldId id="304" r:id="rId30"/>
    <p:sldId id="340" r:id="rId31"/>
    <p:sldId id="341" r:id="rId32"/>
    <p:sldId id="342" r:id="rId33"/>
    <p:sldId id="343" r:id="rId34"/>
    <p:sldId id="344" r:id="rId35"/>
    <p:sldId id="310" r:id="rId36"/>
    <p:sldId id="345" r:id="rId37"/>
    <p:sldId id="346" r:id="rId38"/>
    <p:sldId id="311" r:id="rId39"/>
    <p:sldId id="312" r:id="rId40"/>
    <p:sldId id="316" r:id="rId41"/>
    <p:sldId id="317" r:id="rId42"/>
    <p:sldId id="318" r:id="rId43"/>
    <p:sldId id="319" r:id="rId44"/>
    <p:sldId id="320" r:id="rId45"/>
    <p:sldId id="321" r:id="rId46"/>
    <p:sldId id="322" r:id="rId47"/>
    <p:sldId id="323" r:id="rId48"/>
    <p:sldId id="347" r:id="rId49"/>
    <p:sldId id="324" r:id="rId50"/>
    <p:sldId id="325" r:id="rId51"/>
    <p:sldId id="326" r:id="rId52"/>
    <p:sldId id="327" r:id="rId53"/>
    <p:sldId id="348" r:id="rId54"/>
    <p:sldId id="349" r:id="rId55"/>
    <p:sldId id="350" r:id="rId56"/>
    <p:sldId id="351" r:id="rId57"/>
    <p:sldId id="352" r:id="rId58"/>
    <p:sldId id="353" r:id="rId59"/>
    <p:sldId id="354" r:id="rId60"/>
    <p:sldId id="355" r:id="rId61"/>
    <p:sldId id="357" r:id="rId62"/>
    <p:sldId id="358" r:id="rId63"/>
    <p:sldId id="359" r:id="rId64"/>
    <p:sldId id="360" r:id="rId65"/>
    <p:sldId id="361" r:id="rId66"/>
    <p:sldId id="362" r:id="rId67"/>
    <p:sldId id="363" r:id="rId68"/>
    <p:sldId id="391" r:id="rId69"/>
    <p:sldId id="364" r:id="rId70"/>
    <p:sldId id="365" r:id="rId71"/>
    <p:sldId id="366" r:id="rId72"/>
    <p:sldId id="367"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15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24.09.2024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24.09.2024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24.09.2024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24.09.2024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24.09.2024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24.09.2024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24.09.2024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24.09.2024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24.09.2024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24.09.2024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24.09.2024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24.09.2024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689" y="3933056"/>
            <a:ext cx="7390623" cy="1446550"/>
          </a:xfrm>
          <a:prstGeom prst="rect">
            <a:avLst/>
          </a:prstGeom>
          <a:noFill/>
        </p:spPr>
        <p:txBody>
          <a:bodyPr wrap="square" rtlCol="0">
            <a:spAutoFit/>
          </a:bodyPr>
          <a:lstStyle/>
          <a:p>
            <a:pPr algn="ctr"/>
            <a:r>
              <a:rPr lang="ru-RU" sz="3200" b="1" dirty="0" smtClean="0"/>
              <a:t>ПРОФЕССИОНАЛЬНЫЙ ЦИКЛ</a:t>
            </a:r>
          </a:p>
          <a:p>
            <a:pPr algn="ctr"/>
            <a:endParaRPr lang="ru-RU" sz="3200" b="1" dirty="0" smtClean="0"/>
          </a:p>
          <a:p>
            <a:pPr algn="ctr"/>
            <a:r>
              <a:rPr lang="ru-RU" sz="2400" b="1" dirty="0" smtClean="0"/>
              <a:t>УЧЕБНАЯ ЛИТЕРАТУРА</a:t>
            </a:r>
            <a:endParaRPr lang="ru-RU" sz="2400" b="1" dirty="0"/>
          </a:p>
        </p:txBody>
      </p:sp>
      <p:sp>
        <p:nvSpPr>
          <p:cNvPr id="2" name="Прямоугольник 1"/>
          <p:cNvSpPr/>
          <p:nvPr/>
        </p:nvSpPr>
        <p:spPr>
          <a:xfrm>
            <a:off x="1808820" y="1173179"/>
            <a:ext cx="5526360" cy="1569660"/>
          </a:xfrm>
          <a:prstGeom prst="rect">
            <a:avLst/>
          </a:prstGeom>
        </p:spPr>
        <p:txBody>
          <a:bodyPr wrap="square">
            <a:spAutoFit/>
          </a:bodyPr>
          <a:lstStyle/>
          <a:p>
            <a:pPr algn="ctr"/>
            <a:r>
              <a:rPr lang="ru-RU" sz="4800" b="1" dirty="0"/>
              <a:t>54.02.01 </a:t>
            </a:r>
          </a:p>
          <a:p>
            <a:pPr algn="ctr"/>
            <a:r>
              <a:rPr lang="ru-RU" sz="4800" b="1" dirty="0"/>
              <a:t>ДИЗАЙН</a:t>
            </a:r>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88032"/>
            <a:ext cx="6475002" cy="2492990"/>
          </a:xfrm>
          <a:prstGeom prst="rect">
            <a:avLst/>
          </a:prstGeom>
        </p:spPr>
        <p:txBody>
          <a:bodyPr wrap="square">
            <a:spAutoFit/>
          </a:bodyPr>
          <a:lstStyle/>
          <a:p>
            <a:pPr algn="just"/>
            <a:r>
              <a:rPr lang="ru-RU" sz="1200" b="1" dirty="0"/>
              <a:t>Коршунов В. В. Экономика организации : учебник и практикум для СПО  / В. В. Коршунов. — </a:t>
            </a:r>
            <a:r>
              <a:rPr lang="ru-RU" sz="1200" b="1" dirty="0" smtClean="0"/>
              <a:t>6-е </a:t>
            </a:r>
            <a:r>
              <a:rPr lang="ru-RU" sz="1200" b="1" dirty="0"/>
              <a:t>изд., перераб. и доп. — Москва : Юрайт, </a:t>
            </a:r>
            <a:r>
              <a:rPr lang="ru-RU" sz="1200" b="1" dirty="0" smtClean="0"/>
              <a:t>2024. </a:t>
            </a:r>
            <a:r>
              <a:rPr lang="ru-RU" sz="1200" b="1" dirty="0"/>
              <a:t>— </a:t>
            </a:r>
            <a:r>
              <a:rPr lang="ru-RU" sz="1200" b="1" dirty="0" smtClean="0"/>
              <a:t>363 </a:t>
            </a:r>
            <a:r>
              <a:rPr lang="ru-RU" sz="1200" b="1" dirty="0"/>
              <a:t>с</a:t>
            </a:r>
            <a:r>
              <a:rPr lang="ru-RU" sz="1200" b="1" dirty="0" smtClean="0"/>
              <a:t>.</a:t>
            </a:r>
          </a:p>
          <a:p>
            <a:pPr algn="just"/>
            <a:endParaRPr lang="ru-RU" sz="1200" b="1" dirty="0"/>
          </a:p>
          <a:p>
            <a:pPr algn="just"/>
            <a:r>
              <a:rPr lang="ru-RU" sz="1200" dirty="0"/>
              <a:t>В учебнике изложены все стороны деятельности предприятия с момента выбора организационно-правовой формы, организации производства и управления, реализации продукции и формирования прибыли до анализа результатов деятельности и выбора направлений дальнейшего развития. После изложения теоретического материала в книге приведена практическая часть: задачи с решениями, задания для самостоятельной проработки. Таким образом проверяются и закрепляются знания учебного материала, вырабатываются навыки анализа конкретных ситуаций в деятельности субъекта хозяйствования, что позволяет принимать верные решения по выбору направлений дальнейшего развития деятельности предприятия.</a:t>
            </a:r>
          </a:p>
        </p:txBody>
      </p:sp>
      <p:sp>
        <p:nvSpPr>
          <p:cNvPr id="4" name="Прямоугольник 3"/>
          <p:cNvSpPr/>
          <p:nvPr/>
        </p:nvSpPr>
        <p:spPr>
          <a:xfrm>
            <a:off x="2483768" y="3757066"/>
            <a:ext cx="6552728" cy="2492990"/>
          </a:xfrm>
          <a:prstGeom prst="rect">
            <a:avLst/>
          </a:prstGeom>
        </p:spPr>
        <p:txBody>
          <a:bodyPr wrap="square">
            <a:spAutoFit/>
          </a:bodyPr>
          <a:lstStyle/>
          <a:p>
            <a:pPr algn="just"/>
            <a:r>
              <a:rPr lang="ru-RU" sz="1200" b="1" dirty="0"/>
              <a:t>Экономика организации : учебник для СПО / Е. Н. Клочкова, В. И. Кузнецов, Т. Е. Платонова, Е. С. Дарда ; под редакцией Е. Н. Клочковой. — 2-е изд., перераб. и доп. — Москва : Издательство Юрайт, </a:t>
            </a:r>
            <a:r>
              <a:rPr lang="ru-RU" sz="1200" b="1" dirty="0" smtClean="0"/>
              <a:t>2024. </a:t>
            </a:r>
            <a:r>
              <a:rPr lang="ru-RU" sz="1200" b="1" dirty="0"/>
              <a:t>— </a:t>
            </a:r>
            <a:r>
              <a:rPr lang="ru-RU" sz="1200" b="1" dirty="0" smtClean="0"/>
              <a:t>370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работы. Учебник содержит множество конкретных примеров.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83768"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Обложка книги ЭКОНОМИКА ОРГАНИЗАЦИИ Клочкова Е. Н., Кузнецов В. И., Платонова Т. Е., Дарда Е. С. ; Под ред. Клочковой Е.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2411760" cy="361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7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0569" y="260649"/>
            <a:ext cx="6793628" cy="2123658"/>
          </a:xfrm>
          <a:prstGeom prst="rect">
            <a:avLst/>
          </a:prstGeom>
        </p:spPr>
        <p:txBody>
          <a:bodyPr wrap="square">
            <a:spAutoFit/>
          </a:bodyPr>
          <a:lstStyle/>
          <a:p>
            <a:pPr algn="just"/>
            <a:r>
              <a:rPr lang="ru-RU" sz="1200" b="1" dirty="0"/>
              <a:t>Корнеева И. В.  Экономика организации. Практикум : учебное пособие для СПО / И. В. Корнеева, Г. Н. Русакова. — Москва : Издательство Юрайт, </a:t>
            </a:r>
            <a:r>
              <a:rPr lang="ru-RU" sz="1200" b="1" dirty="0" smtClean="0"/>
              <a:t>2024. </a:t>
            </a:r>
            <a:r>
              <a:rPr lang="ru-RU" sz="1200" b="1" dirty="0"/>
              <a:t>— 123 с. — (Профессиональное образование). </a:t>
            </a:r>
            <a:endParaRPr lang="ru-RU" sz="1200" b="1" dirty="0" smtClean="0"/>
          </a:p>
          <a:p>
            <a:pPr algn="just"/>
            <a:endParaRPr lang="ru-RU" sz="1200" b="1" dirty="0"/>
          </a:p>
          <a:p>
            <a:pPr algn="just"/>
            <a:r>
              <a:rPr lang="ru-RU" sz="1200" dirty="0"/>
              <a:t>В практикуме освещены три основные темы: эффективность использования производственных ресурсов, механизм функционирования фирмы, методы расчета финансового результата деятельности фирмы и оценки эффективности ее хозяйственной деятельности. Структура издания методика решения расчетных заданий, примеры расчетов, вопросы, задания для самопроверки с ответами удобна для самостоятельной работы студента и подготовки к занятиям, зачетам и экзаменам.</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664296"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6949" y="3645024"/>
            <a:ext cx="6731371" cy="2677656"/>
          </a:xfrm>
          <a:prstGeom prst="rect">
            <a:avLst/>
          </a:prstGeom>
        </p:spPr>
        <p:txBody>
          <a:bodyPr wrap="square">
            <a:spAutoFit/>
          </a:bodyPr>
          <a:lstStyle/>
          <a:p>
            <a:pPr algn="just"/>
            <a:r>
              <a:rPr lang="ru-RU" sz="1200" b="1" dirty="0"/>
              <a:t>Основы экономики организации. Практикум : учебное пособие для СПО / Л. А. Чалдаева [и др.] ; под редакцией Л. А. Чалдаевой, А. В. Шарковой. — Москва : Издательство Юрайт, </a:t>
            </a:r>
            <a:r>
              <a:rPr lang="ru-RU" sz="1200" b="1" dirty="0" smtClean="0"/>
              <a:t>2024. </a:t>
            </a:r>
            <a:r>
              <a:rPr lang="ru-RU" sz="1200" b="1" dirty="0"/>
              <a:t>— 299 с. — (Профессиональное образование</a:t>
            </a:r>
            <a:r>
              <a:rPr lang="ru-RU" sz="1200" b="1" dirty="0" smtClean="0"/>
              <a:t>).</a:t>
            </a:r>
          </a:p>
          <a:p>
            <a:pPr algn="just"/>
            <a:endParaRPr lang="ru-RU" sz="1200" b="1" dirty="0"/>
          </a:p>
          <a:p>
            <a:pPr algn="just"/>
            <a:r>
              <a:rPr lang="ru-RU" sz="1200" dirty="0"/>
              <a:t>Перед вами Практикум, созданный в помощь для усвоения материала, изложенного в учебнике «Экономика организации» под редакцией профессора Л. А. Чалдаевой и профессора А. В. Шарковой. Оба издания подготовлены одним коллективом авторов. Каждая из 18 глав Практикума содержит введение с кратким изложением теоретического материала, задачи, тесты, практические задания с элементами исследовательского характера, открытые вопросы или вопросы для размышления, ситуационные задания. Особое внимание уделено кейсам и заданиям по работе со справочно-правовыми системами.</a:t>
            </a:r>
            <a:endParaRPr lang="ru-RU" sz="1200" dirty="0" smtClean="0"/>
          </a:p>
          <a:p>
            <a:pPr algn="just"/>
            <a:endParaRPr lang="ru-RU" sz="1200" b="1" dirty="0"/>
          </a:p>
          <a:p>
            <a:pPr algn="just"/>
            <a:endParaRPr lang="ru-RU" sz="12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45" y="3212976"/>
            <a:ext cx="2520280"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08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9327" y="505657"/>
            <a:ext cx="6408711" cy="1938992"/>
          </a:xfrm>
          <a:prstGeom prst="rect">
            <a:avLst/>
          </a:prstGeom>
        </p:spPr>
        <p:txBody>
          <a:bodyPr wrap="square">
            <a:spAutoFit/>
          </a:bodyPr>
          <a:lstStyle/>
          <a:p>
            <a:pPr algn="just"/>
            <a:r>
              <a:rPr lang="ru-RU" sz="1200" b="1" dirty="0"/>
              <a:t>Барышникова Н. А.  Экономика организации : учебное пособие для СПО / Н. А. Барышникова, Т. А. Матеуш, М. Г. Миронов. — 3-е изд., перераб. и доп. — Москва : Издательство Юрайт, </a:t>
            </a:r>
            <a:r>
              <a:rPr lang="ru-RU" sz="1200" b="1" dirty="0" smtClean="0"/>
              <a:t>2024. </a:t>
            </a:r>
            <a:r>
              <a:rPr lang="ru-RU" sz="1200" b="1" dirty="0"/>
              <a:t>— 184 с. — (Профессиональное образование). </a:t>
            </a:r>
            <a:endParaRPr lang="ru-RU" sz="1200" b="1" dirty="0" smtClean="0"/>
          </a:p>
          <a:p>
            <a:pPr algn="just"/>
            <a:endParaRPr lang="ru-RU" sz="1200" b="1" dirty="0"/>
          </a:p>
          <a:p>
            <a:pPr algn="just"/>
            <a:r>
              <a:rPr lang="ru-RU" sz="1200" dirty="0"/>
              <a:t>В настоящем курсе изложены теоретические основы дисциплины «Экономика предприятия». Учебный материал четко систематизирован и структурирован, отражает как традиционные, так и современные подходы к изучению предмета, написан в доступной для понимания форме. Это хорошая база для изучения курса и подготовки к текущей и итоговой аттестации по дисциплине.</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17"/>
            <a:ext cx="2233692" cy="353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39326" y="3573016"/>
            <a:ext cx="6525161" cy="2862322"/>
          </a:xfrm>
          <a:prstGeom prst="rect">
            <a:avLst/>
          </a:prstGeom>
        </p:spPr>
        <p:txBody>
          <a:bodyPr wrap="square">
            <a:spAutoFit/>
          </a:bodyPr>
          <a:lstStyle/>
          <a:p>
            <a:pPr algn="just"/>
            <a:r>
              <a:rPr lang="ru-RU" sz="1200" b="1" dirty="0"/>
              <a:t>Мокий М. С.  Экономика организации : учебник и практикум для СПО / М. С. Мокий, О. В. Азоева, В. С. Ивановский ; под редакцией М. С. Мокия. — 4-е изд., перераб. и доп. — Москва : Издательство Юрайт, </a:t>
            </a:r>
            <a:r>
              <a:rPr lang="ru-RU" sz="1200" b="1" dirty="0" smtClean="0"/>
              <a:t>2024. </a:t>
            </a:r>
            <a:r>
              <a:rPr lang="ru-RU" sz="1200" b="1" dirty="0"/>
              <a:t>— 297 с. — (Профессиональное образование). </a:t>
            </a:r>
            <a:endParaRPr lang="ru-RU" sz="1200" b="1" dirty="0" smtClean="0"/>
          </a:p>
          <a:p>
            <a:pPr algn="just"/>
            <a:endParaRPr lang="ru-RU" sz="1200" b="1" dirty="0"/>
          </a:p>
          <a:p>
            <a:pPr algn="just"/>
            <a:r>
              <a:rPr lang="ru-RU" sz="1200" dirty="0"/>
              <a:t>Изложены сущностные вопросы возникновения, деятельности и эффективного управления организацией. Основной упор сделан на понимание тех аспектов, которые являются общими для любых организаций и фирм независимо от форм собственности и отраслевой принадлежности. Для удобства читателей в тексте выделены ключевые понятия и определения по теме, которые необходимо знать и понимать. Каждая тема содержит вопросы и задания для самопроверки и закрепления знаний, в конце дается резюме, обобщающее материал, изложенный в параграфах. В заключение теоретического раздела приводится краткое изложение его основных положений, которое поможет сформировать у читателя общее представление о предмете и «ухватить» основную идею.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84984"/>
            <a:ext cx="212618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58430" y="404664"/>
            <a:ext cx="6840760" cy="2308324"/>
          </a:xfrm>
          <a:prstGeom prst="rect">
            <a:avLst/>
          </a:prstGeom>
        </p:spPr>
        <p:txBody>
          <a:bodyPr wrap="square">
            <a:spAutoFit/>
          </a:bodyPr>
          <a:lstStyle/>
          <a:p>
            <a:pPr algn="just"/>
            <a:r>
              <a:rPr lang="ru-RU" sz="1200" b="1" dirty="0"/>
              <a:t>Основы экономики организации : учебник и практикум для СПО / Л. А. Чалдаева [и др.] ; под редакцией Л. А. Чалдаевой, А. В. Шарковой. — 3-е изд., перераб. и доп. — Москва : Издательство Юрайт, </a:t>
            </a:r>
            <a:r>
              <a:rPr lang="ru-RU" sz="1200" b="1" dirty="0" smtClean="0"/>
              <a:t>2024. </a:t>
            </a:r>
            <a:r>
              <a:rPr lang="ru-RU" sz="1200" b="1" dirty="0"/>
              <a:t>— 344 с. — (Профессиональное образование</a:t>
            </a:r>
            <a:r>
              <a:rPr lang="ru-RU" sz="1200" b="1" dirty="0" smtClean="0"/>
              <a:t>).</a:t>
            </a:r>
          </a:p>
          <a:p>
            <a:pPr algn="just"/>
            <a:endParaRPr lang="ru-RU" sz="1200" b="1" dirty="0"/>
          </a:p>
          <a:p>
            <a:pPr algn="just"/>
            <a:r>
              <a:rPr lang="ru-RU" sz="1200" b="1" dirty="0"/>
              <a:t> </a:t>
            </a:r>
            <a:r>
              <a:rPr lang="ru-RU" sz="12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инновационно-инвестиционная,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52" y="-171400"/>
            <a:ext cx="2429696" cy="365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45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469444"/>
            <a:ext cx="7200800" cy="1569660"/>
          </a:xfrm>
          <a:prstGeom prst="rect">
            <a:avLst/>
          </a:prstGeom>
        </p:spPr>
        <p:txBody>
          <a:bodyPr wrap="square">
            <a:spAutoFit/>
          </a:bodyPr>
          <a:lstStyle/>
          <a:p>
            <a:pPr algn="ctr"/>
            <a:r>
              <a:rPr lang="ru-RU" sz="3200" b="1" dirty="0"/>
              <a:t>ОП.03 </a:t>
            </a:r>
            <a:endParaRPr lang="ru-RU" sz="3200" b="1" dirty="0" smtClean="0"/>
          </a:p>
          <a:p>
            <a:pPr algn="ctr"/>
            <a:r>
              <a:rPr lang="ru-RU" sz="3200" b="1" dirty="0" smtClean="0"/>
              <a:t>РИСУНОК </a:t>
            </a:r>
            <a:r>
              <a:rPr lang="ru-RU" sz="3200" b="1" dirty="0"/>
              <a:t>С ОСНОВАМИ ПЕРСПЕКТИВЫ</a:t>
            </a:r>
          </a:p>
        </p:txBody>
      </p:sp>
    </p:spTree>
    <p:extLst>
      <p:ext uri="{BB962C8B-B14F-4D97-AF65-F5344CB8AC3E}">
        <p14:creationId xmlns:p14="http://schemas.microsoft.com/office/powerpoint/2010/main" val="366306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480720" cy="2123658"/>
          </a:xfrm>
          <a:prstGeom prst="rect">
            <a:avLst/>
          </a:prstGeom>
        </p:spPr>
        <p:txBody>
          <a:bodyPr wrap="square">
            <a:spAutoFit/>
          </a:bodyPr>
          <a:lstStyle/>
          <a:p>
            <a:pPr algn="just"/>
            <a:r>
              <a:rPr lang="ru-RU" sz="1200" b="1" dirty="0"/>
              <a:t>Скакова А. Г.  Рисунок и живопись : учебник для СПО / А. Г. Скакова. — Москва : Издательство Юрайт, </a:t>
            </a:r>
            <a:r>
              <a:rPr lang="ru-RU" sz="1200" b="1" dirty="0" smtClean="0"/>
              <a:t>2024.— </a:t>
            </a:r>
            <a:r>
              <a:rPr lang="ru-RU" sz="1200" b="1" dirty="0"/>
              <a:t>164 с. — (Профессиональное образование). </a:t>
            </a:r>
            <a:endParaRPr lang="ru-RU" sz="1200" b="1" dirty="0" smtClean="0"/>
          </a:p>
          <a:p>
            <a:pPr algn="just"/>
            <a:endParaRPr lang="ru-RU" sz="1200" b="1" dirty="0"/>
          </a:p>
          <a:p>
            <a:pPr algn="just"/>
            <a:r>
              <a:rPr lang="ru-RU" sz="1200" dirty="0"/>
              <a:t>В учебнике представлены основы живописи и рисунка, материал последовательно изложен по основным разделам - основы перспективы, тоновая графика, живопись и цветная графика, изображение ландшафта, архитектурных деталей и интерьера и др. В каждом разделе присутствуют задания, выполнение которых поможет студентам лучше усвоить композицию, технику рисунка и приемы живописи. В качестве иллюстраций приведены копии работ, выполненных студентами РГАУ-МСХА под руководством преподавателей А. Г. Скаковой, О. А. Скабелкиной, И. Ю. Киприяновой, В. И. Миронова.</a:t>
            </a:r>
          </a:p>
        </p:txBody>
      </p:sp>
      <p:sp>
        <p:nvSpPr>
          <p:cNvPr id="3" name="Прямоугольник 2"/>
          <p:cNvSpPr/>
          <p:nvPr/>
        </p:nvSpPr>
        <p:spPr>
          <a:xfrm>
            <a:off x="2627784" y="3861048"/>
            <a:ext cx="6264696" cy="2308324"/>
          </a:xfrm>
          <a:prstGeom prst="rect">
            <a:avLst/>
          </a:prstGeom>
        </p:spPr>
        <p:txBody>
          <a:bodyPr wrap="square">
            <a:spAutoFit/>
          </a:bodyPr>
          <a:lstStyle/>
          <a:p>
            <a:pPr algn="just"/>
            <a:r>
              <a:rPr lang="ru-RU" sz="1200" b="1" dirty="0"/>
              <a:t>Жабинский В. И. Рисунок : учебное пособие / В. И. Жабинский, А. В. Винтова. — Москва : НИЦ ИНФРА - М, </a:t>
            </a:r>
            <a:r>
              <a:rPr lang="ru-RU" sz="1200" b="1" dirty="0" smtClean="0"/>
              <a:t>2024. </a:t>
            </a:r>
            <a:r>
              <a:rPr lang="ru-RU" sz="1200" b="1" dirty="0"/>
              <a:t>— 256 с. — (Среднее профессиональное образование). </a:t>
            </a:r>
            <a:endParaRPr lang="ru-RU" sz="1200" b="1" dirty="0" smtClean="0"/>
          </a:p>
          <a:p>
            <a:pPr algn="just"/>
            <a:endParaRPr lang="ru-RU" sz="1200" b="1" dirty="0"/>
          </a:p>
          <a:p>
            <a:pPr algn="just"/>
            <a:r>
              <a:rPr lang="ru-RU" sz="1200" dirty="0"/>
              <a:t>Учебное пособие составлено с учетом профиля подготовки техников по специальности 07.02.01 «Архитектура» и предназначено в помощь учащимся для освоения теоретического материала и выполнения практических работ. Подробно рассматриваются законы линейной перспективы, композиции, конструктивного построения рисунка, распределения светотени, колористики — весь комплекс теоретических сведений и практических рекомендаций, необходимых для овладения изобразительно-выразительными средствами рисунка.</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91" y="3500195"/>
            <a:ext cx="2205669" cy="324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9392"/>
            <a:ext cx="2376264" cy="364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7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76672"/>
            <a:ext cx="6678488" cy="1754326"/>
          </a:xfrm>
          <a:prstGeom prst="rect">
            <a:avLst/>
          </a:prstGeom>
        </p:spPr>
        <p:txBody>
          <a:bodyPr wrap="square">
            <a:spAutoFit/>
          </a:bodyPr>
          <a:lstStyle/>
          <a:p>
            <a:pPr algn="just"/>
            <a:r>
              <a:rPr lang="ru-RU" sz="1200" b="1" dirty="0"/>
              <a:t>Пресняков М. А. Перспектива : учебное  пособие / М. А. Пресняков. — Москва : ФОРУМ : ИНФРА - М, 2022. — 112 с. — (Среднее профессиональное образование). </a:t>
            </a:r>
            <a:endParaRPr lang="ru-RU" sz="1200" b="1" dirty="0" smtClean="0"/>
          </a:p>
          <a:p>
            <a:pPr algn="just"/>
            <a:endParaRPr lang="ru-RU" sz="1200" b="1" dirty="0"/>
          </a:p>
          <a:p>
            <a:pPr algn="just"/>
            <a:endParaRPr lang="ru-RU" sz="1200" dirty="0" smtClean="0"/>
          </a:p>
          <a:p>
            <a:pPr algn="just"/>
            <a:r>
              <a:rPr lang="ru-RU" sz="1200" dirty="0"/>
              <a:t>Учебное пособие содержит основные принципы и правила классической прямой линейной перспективы, рассматриваемые на основе простейших примеров. Соответствует требованиям федеральных государственных образовательных стандартов среднего профессионального образования последнего поколения.</a:t>
            </a:r>
          </a:p>
          <a:p>
            <a:pPr algn="just"/>
            <a:endParaRPr lang="ru-RU"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13" y="188640"/>
            <a:ext cx="2016224" cy="299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645024"/>
            <a:ext cx="6552728" cy="2862322"/>
          </a:xfrm>
          <a:prstGeom prst="rect">
            <a:avLst/>
          </a:prstGeom>
        </p:spPr>
        <p:txBody>
          <a:bodyPr wrap="square">
            <a:spAutoFit/>
          </a:bodyPr>
          <a:lstStyle/>
          <a:p>
            <a:pPr algn="just"/>
            <a:r>
              <a:rPr lang="ru-RU" sz="1200" b="1" dirty="0"/>
              <a:t>Дубровин В. М.  Основы изобразительного искусства : учебное пособие для СПО / В. М. Дубровин ; под научной редакцией В. В. Корешкова. — 2-е изд. — Москва : Издательство Юрайт, </a:t>
            </a:r>
            <a:r>
              <a:rPr lang="ru-RU" sz="1200" b="1" dirty="0" smtClean="0"/>
              <a:t>2024. </a:t>
            </a:r>
            <a:r>
              <a:rPr lang="ru-RU" sz="1200" b="1" dirty="0"/>
              <a:t>— </a:t>
            </a:r>
            <a:r>
              <a:rPr lang="ru-RU" sz="1200" b="1" dirty="0" smtClean="0"/>
              <a:t>313 </a:t>
            </a:r>
            <a:r>
              <a:rPr lang="ru-RU" sz="1200" b="1" dirty="0"/>
              <a:t>с. — (Профессиональное образование). </a:t>
            </a:r>
            <a:endParaRPr lang="ru-RU" sz="1200" b="1" dirty="0" smtClean="0"/>
          </a:p>
          <a:p>
            <a:pPr algn="just"/>
            <a:endParaRPr lang="ru-RU" sz="1200" b="1" dirty="0"/>
          </a:p>
          <a:p>
            <a:pPr algn="just"/>
            <a:r>
              <a:rPr lang="ru-RU" sz="1200" dirty="0" smtClean="0"/>
              <a:t>В </a:t>
            </a:r>
            <a:r>
              <a:rPr lang="ru-RU" sz="1200" dirty="0"/>
              <a:t>первой части рассматриваются актуальные проблемы художественного образования в процессе обучения основам станковой композиции. Затрагиваются теоретические вопросы художественного творчества, раскрываются некоторые особенности создания реалистической станковой композиции, законы композиции, правила и приемы, используемые художником в процессе создания художественного произведения, художественного образа. Во второй части пособия рассматриваются практические аспекты в процессе создания станковой композиции; затрагиваются методы ведения работы, раскрываются некоторые особенности создания станковой композиции, в том числе использования формальной составляющей художественной формы в сюжетной тематической композиции.</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284984"/>
            <a:ext cx="2376264" cy="360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71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55776" y="332656"/>
            <a:ext cx="6444716" cy="1569660"/>
          </a:xfrm>
          <a:prstGeom prst="rect">
            <a:avLst/>
          </a:prstGeom>
        </p:spPr>
        <p:txBody>
          <a:bodyPr wrap="square">
            <a:spAutoFit/>
          </a:bodyPr>
          <a:lstStyle/>
          <a:p>
            <a:pPr algn="just"/>
            <a:r>
              <a:rPr lang="ru-RU" sz="1200" b="1" dirty="0"/>
              <a:t>Барышников А. П.  Перспектива : учебник / А. П. Барышников. — Москва : Издательство Юрайт, </a:t>
            </a:r>
            <a:r>
              <a:rPr lang="ru-RU" sz="1200" b="1" dirty="0" smtClean="0"/>
              <a:t>2024. </a:t>
            </a:r>
            <a:r>
              <a:rPr lang="ru-RU" sz="1200" b="1" dirty="0"/>
              <a:t>— 178 с. — (Антология мысли). </a:t>
            </a:r>
            <a:endParaRPr lang="ru-RU" sz="1200" b="1" dirty="0" smtClean="0"/>
          </a:p>
          <a:p>
            <a:pPr algn="just"/>
            <a:endParaRPr lang="ru-RU" sz="1200" b="1" dirty="0"/>
          </a:p>
          <a:p>
            <a:pPr algn="just"/>
            <a:r>
              <a:rPr lang="ru-RU" sz="1200" dirty="0"/>
              <a:t>В учебнике подробно и многосторонне излагаются теоретические положения, основные понятия и законы перспективы. Автор описывает процесс и приемы построения перспективных изображений в архитектуре, скульптуре, живописи, сопровождая теорию примерами известных произведений искусства, а также иллюстративным материалом в виде фотографий и чертежей.</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1979712"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84984"/>
            <a:ext cx="1950021"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428999"/>
            <a:ext cx="6264696" cy="2123658"/>
          </a:xfrm>
          <a:prstGeom prst="rect">
            <a:avLst/>
          </a:prstGeom>
        </p:spPr>
        <p:txBody>
          <a:bodyPr wrap="square">
            <a:spAutoFit/>
          </a:bodyPr>
          <a:lstStyle/>
          <a:p>
            <a:pPr lvl="0" algn="just"/>
            <a:r>
              <a:rPr lang="ru-RU" sz="1200" b="1" dirty="0" err="1">
                <a:solidFill>
                  <a:prstClr val="white"/>
                </a:solidFill>
              </a:rPr>
              <a:t>Паранюшкин</a:t>
            </a:r>
            <a:r>
              <a:rPr lang="ru-RU" sz="1200" b="1" dirty="0">
                <a:solidFill>
                  <a:prstClr val="white"/>
                </a:solidFill>
              </a:rPr>
              <a:t> Р. В. Техника рисунка : учебное пособие / Р. В. </a:t>
            </a:r>
            <a:r>
              <a:rPr lang="ru-RU" sz="1200" b="1" dirty="0" err="1">
                <a:solidFill>
                  <a:prstClr val="white"/>
                </a:solidFill>
              </a:rPr>
              <a:t>Паранюшкин</a:t>
            </a:r>
            <a:r>
              <a:rPr lang="ru-RU" sz="1200" b="1" dirty="0">
                <a:solidFill>
                  <a:prstClr val="white"/>
                </a:solidFill>
              </a:rPr>
              <a:t>, Г. А. </a:t>
            </a:r>
            <a:r>
              <a:rPr lang="ru-RU" sz="1200" b="1" dirty="0" err="1">
                <a:solidFill>
                  <a:prstClr val="white"/>
                </a:solidFill>
              </a:rPr>
              <a:t>Насуленко</a:t>
            </a:r>
            <a:r>
              <a:rPr lang="ru-RU" sz="1200" b="1" dirty="0">
                <a:solidFill>
                  <a:prstClr val="white"/>
                </a:solidFill>
              </a:rPr>
              <a:t>. —  Санкт-Петербург : Лань, Планета музыки, 2022. — 252 с. — (Среднее профессиональное образование).</a:t>
            </a:r>
          </a:p>
          <a:p>
            <a:pPr lvl="0" algn="just"/>
            <a:endParaRPr lang="ru-RU" sz="1200" b="1" dirty="0">
              <a:solidFill>
                <a:prstClr val="white"/>
              </a:solidFill>
            </a:endParaRPr>
          </a:p>
          <a:p>
            <a:pPr lvl="0" algn="just"/>
            <a:r>
              <a:rPr lang="ru-RU" sz="1200" dirty="0">
                <a:solidFill>
                  <a:prstClr val="white"/>
                </a:solidFill>
              </a:rPr>
              <a:t>Учебное пособие по технике рисунка для студентов средних специальных учебных заведений и любителей, изучающих рисунок различными материалами. Рассматриваются инструменты и материалы для рисунка, различные приёмы и виды техники, даются практические советы и отмечаются методические особенности работы. Авторы – члены Союза художников России, ведущие преподаватели Волгоградского института художественного образования – профессор Р. В. </a:t>
            </a:r>
            <a:r>
              <a:rPr lang="ru-RU" sz="1200" dirty="0" err="1">
                <a:solidFill>
                  <a:prstClr val="white"/>
                </a:solidFill>
              </a:rPr>
              <a:t>Паранюшкин</a:t>
            </a:r>
            <a:r>
              <a:rPr lang="ru-RU" sz="1200" dirty="0">
                <a:solidFill>
                  <a:prstClr val="white"/>
                </a:solidFill>
              </a:rPr>
              <a:t> и доцент Г. А. </a:t>
            </a:r>
            <a:r>
              <a:rPr lang="ru-RU" sz="1200" dirty="0" err="1">
                <a:solidFill>
                  <a:prstClr val="white"/>
                </a:solidFill>
              </a:rPr>
              <a:t>Насуленко</a:t>
            </a:r>
            <a:r>
              <a:rPr lang="ru-RU" sz="1200" dirty="0">
                <a:solidFill>
                  <a:prstClr val="white"/>
                </a:solidFill>
              </a:rPr>
              <a:t>.</a:t>
            </a:r>
          </a:p>
        </p:txBody>
      </p:sp>
    </p:spTree>
    <p:extLst>
      <p:ext uri="{BB962C8B-B14F-4D97-AF65-F5344CB8AC3E}">
        <p14:creationId xmlns:p14="http://schemas.microsoft.com/office/powerpoint/2010/main" val="3449090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0226" y="2348880"/>
            <a:ext cx="7344816" cy="1569660"/>
          </a:xfrm>
          <a:prstGeom prst="rect">
            <a:avLst/>
          </a:prstGeom>
        </p:spPr>
        <p:txBody>
          <a:bodyPr wrap="square">
            <a:spAutoFit/>
          </a:bodyPr>
          <a:lstStyle/>
          <a:p>
            <a:pPr algn="ctr"/>
            <a:r>
              <a:rPr lang="ru-RU" sz="3200" b="1" dirty="0"/>
              <a:t>ОП.04 </a:t>
            </a:r>
            <a:endParaRPr lang="ru-RU" sz="3200" b="1" dirty="0" smtClean="0"/>
          </a:p>
          <a:p>
            <a:pPr algn="ctr"/>
            <a:r>
              <a:rPr lang="ru-RU" sz="3200" b="1" dirty="0" smtClean="0"/>
              <a:t>ЖИВОПИСЬ </a:t>
            </a:r>
            <a:r>
              <a:rPr lang="ru-RU" sz="3200" b="1" dirty="0"/>
              <a:t>С ОСНОВАМИ ЦВЕТОВЕДЕНИЯ</a:t>
            </a:r>
          </a:p>
        </p:txBody>
      </p:sp>
    </p:spTree>
    <p:extLst>
      <p:ext uri="{BB962C8B-B14F-4D97-AF65-F5344CB8AC3E}">
        <p14:creationId xmlns:p14="http://schemas.microsoft.com/office/powerpoint/2010/main" val="1068647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46056"/>
            <a:ext cx="6552727" cy="2123658"/>
          </a:xfrm>
          <a:prstGeom prst="rect">
            <a:avLst/>
          </a:prstGeom>
        </p:spPr>
        <p:txBody>
          <a:bodyPr wrap="square">
            <a:spAutoFit/>
          </a:bodyPr>
          <a:lstStyle/>
          <a:p>
            <a:pPr algn="just"/>
            <a:r>
              <a:rPr lang="ru-RU" sz="1200" b="1" dirty="0"/>
              <a:t>Скакова А. Г.  Рисунок и живопись : учебник для СПО / А. Г. Скакова. — Москва : Издательство Юрайт, </a:t>
            </a:r>
            <a:r>
              <a:rPr lang="ru-RU" sz="1200" b="1" dirty="0" smtClean="0"/>
              <a:t>2024. </a:t>
            </a:r>
            <a:r>
              <a:rPr lang="ru-RU" sz="1200" b="1" dirty="0"/>
              <a:t>— 164 с. — (Профессиональное образование</a:t>
            </a:r>
            <a:r>
              <a:rPr lang="ru-RU" sz="1200" b="1" dirty="0" smtClean="0"/>
              <a:t>).</a:t>
            </a:r>
          </a:p>
          <a:p>
            <a:pPr algn="just"/>
            <a:endParaRPr lang="ru-RU" sz="1200" b="1" dirty="0"/>
          </a:p>
          <a:p>
            <a:pPr algn="just"/>
            <a:r>
              <a:rPr lang="ru-RU" sz="1200" b="1" dirty="0"/>
              <a:t> </a:t>
            </a:r>
            <a:r>
              <a:rPr lang="ru-RU" sz="1200" dirty="0"/>
              <a:t>В учебнике представлены основы живописи и рисунка, материал последовательно изложен по основным разделам - основы перспективы, тоновая графика, живопись и цветная графика, изображение ландшафта, архитектурных деталей и интерьера и др. В каждом разделе присутствуют задания, выполнение которых поможет студентам лучше усвоить композицию, технику рисунка и приемы живописи. В качестве иллюстраций приведены копии работ, выполненных студентами РГАУ-МСХА под руководством преподавателей А. Г. Скаковой, О. А. Скабелкиной, И. Ю. Киприяновой, В. И. Миронова.</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7" y="0"/>
            <a:ext cx="2266950"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501008"/>
            <a:ext cx="6480720" cy="3046988"/>
          </a:xfrm>
          <a:prstGeom prst="rect">
            <a:avLst/>
          </a:prstGeom>
        </p:spPr>
        <p:txBody>
          <a:bodyPr wrap="square">
            <a:spAutoFit/>
          </a:bodyPr>
          <a:lstStyle/>
          <a:p>
            <a:pPr algn="just"/>
            <a:r>
              <a:rPr lang="ru-RU" sz="1200" b="1" dirty="0"/>
              <a:t>Лютов В. П.  Цветоведение и основы колориметрии : учебник и практикум для СПО / В. П. Лютов, П. А. Четверкин, Г. Ю. Головастиков. — 3-е изд., перераб. и доп. — Москва : Издательство Юрайт, </a:t>
            </a:r>
            <a:r>
              <a:rPr lang="ru-RU" sz="1200" b="1" dirty="0" smtClean="0"/>
              <a:t>2024. </a:t>
            </a:r>
            <a:r>
              <a:rPr lang="ru-RU" sz="1200" b="1" dirty="0"/>
              <a:t>— </a:t>
            </a:r>
            <a:r>
              <a:rPr lang="ru-RU" sz="1200" b="1" dirty="0" smtClean="0"/>
              <a:t>222 </a:t>
            </a:r>
            <a:r>
              <a:rPr lang="ru-RU" sz="1200" b="1" dirty="0"/>
              <a:t>с. — </a:t>
            </a:r>
            <a:r>
              <a:rPr lang="ru-RU" sz="1200" b="1" dirty="0" smtClean="0"/>
              <a:t>(Профессиональное образование)</a:t>
            </a:r>
          </a:p>
          <a:p>
            <a:pPr algn="just"/>
            <a:endParaRPr lang="ru-RU" sz="1200" b="1" dirty="0"/>
          </a:p>
          <a:p>
            <a:pPr algn="just"/>
            <a:r>
              <a:rPr lang="ru-RU" sz="1200" dirty="0"/>
              <a:t>Научно-техническое развитие общества показывает, что сегодня эксперту недостаточно общежитейских познаний о цвете. Необходимы углубленные и систематизированные знания данного явления, поскольку многие отрасли судебной экспертизы напрямую связаны с цветом. В этом курсе последовательно рассмотрены вопросы, связанные с оптическими явлениями и с возникновением цветоощущений — от свойств колебаний и волн до психофизиологии зрения, описаны методы измерения цветовых параметров, колориметрические системы, их свойства. Дан критический анализ некоторых положений в области цветоведения, представляющихся ошибочными. Приведены примеры использования методов цветоведения в судебно-экспертной деятельности.</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8" y="3212976"/>
            <a:ext cx="237048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75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636912"/>
            <a:ext cx="6840760" cy="1077218"/>
          </a:xfrm>
          <a:prstGeom prst="rect">
            <a:avLst/>
          </a:prstGeom>
        </p:spPr>
        <p:txBody>
          <a:bodyPr wrap="square">
            <a:spAutoFit/>
          </a:bodyPr>
          <a:lstStyle/>
          <a:p>
            <a:pPr algn="ctr"/>
            <a:r>
              <a:rPr lang="ru-RU" sz="3200" b="1" dirty="0" smtClean="0"/>
              <a:t>ОП.01 </a:t>
            </a:r>
          </a:p>
          <a:p>
            <a:pPr algn="ctr"/>
            <a:r>
              <a:rPr lang="ru-RU" sz="3200" b="1" dirty="0" smtClean="0"/>
              <a:t>МАТЕРИАЛОВЕДЕНИЕ</a:t>
            </a:r>
            <a:endParaRPr lang="ru-RU" sz="3200" b="1" dirty="0"/>
          </a:p>
        </p:txBody>
      </p:sp>
    </p:spTree>
    <p:extLst>
      <p:ext uri="{BB962C8B-B14F-4D97-AF65-F5344CB8AC3E}">
        <p14:creationId xmlns:p14="http://schemas.microsoft.com/office/powerpoint/2010/main" val="163481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5" y="476672"/>
            <a:ext cx="6437137" cy="1754326"/>
          </a:xfrm>
          <a:prstGeom prst="rect">
            <a:avLst/>
          </a:prstGeom>
        </p:spPr>
        <p:txBody>
          <a:bodyPr wrap="square">
            <a:spAutoFit/>
          </a:bodyPr>
          <a:lstStyle/>
          <a:p>
            <a:pPr algn="just"/>
            <a:r>
              <a:rPr lang="ru-RU" sz="1200" b="1" dirty="0"/>
              <a:t>Хворостов А. С.  Живопись. Пейзаж : учебник и практикум для СПО / А. С. Хворостов. — 2-е изд., испр. и доп. — Москва : Издательство Юрайт, </a:t>
            </a:r>
            <a:r>
              <a:rPr lang="ru-RU" sz="1200" b="1" dirty="0" smtClean="0"/>
              <a:t>2024. </a:t>
            </a:r>
            <a:r>
              <a:rPr lang="ru-RU" sz="1200" b="1" dirty="0"/>
              <a:t>— 169 с. — (Профессиональное образование</a:t>
            </a:r>
            <a:r>
              <a:rPr lang="ru-RU" sz="1200" b="1" dirty="0" smtClean="0"/>
              <a:t>).</a:t>
            </a:r>
          </a:p>
          <a:p>
            <a:pPr algn="just"/>
            <a:endParaRPr lang="ru-RU" sz="1200" b="1" dirty="0"/>
          </a:p>
          <a:p>
            <a:pPr algn="just"/>
            <a:r>
              <a:rPr lang="ru-RU" sz="1200" dirty="0"/>
              <a:t>Пособие содержит методические рекомендации и практические советы, основанные на профессиональном опыте автора - художника и педагога. В книге просто и доступно рассказывается о том, как написать небо, деревья, траву, воду, передать на полотне луну и солнце, как писать этюды зимой и летом, как самому сделать раму для картины.</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5334" cy="364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645023"/>
            <a:ext cx="6480720" cy="2492990"/>
          </a:xfrm>
          <a:prstGeom prst="rect">
            <a:avLst/>
          </a:prstGeom>
        </p:spPr>
        <p:txBody>
          <a:bodyPr wrap="square">
            <a:spAutoFit/>
          </a:bodyPr>
          <a:lstStyle/>
          <a:p>
            <a:pPr algn="just"/>
            <a:r>
              <a:rPr lang="ru-RU" sz="1200" b="1" dirty="0"/>
              <a:t>Адамс Ш.  Дизайн и цвет. Практикум: реальное руководство по использованию цвета в графическом дизайне / Ш. Адамс, Т. Стоун. – Москва : КоЛибри, 2022. – 240 с. : цв.ил. </a:t>
            </a:r>
            <a:endParaRPr lang="ru-RU" sz="1200" b="1" dirty="0" smtClean="0"/>
          </a:p>
          <a:p>
            <a:pPr algn="just"/>
            <a:endParaRPr lang="ru-RU" sz="1200" b="1" dirty="0"/>
          </a:p>
          <a:p>
            <a:pPr algn="just"/>
            <a:r>
              <a:rPr lang="ru-RU" sz="1200" dirty="0"/>
              <a:t>Шон Адамс — глава Школы графического дизайна ArtCenter, основатель студии Burning Settlers Cabin, входит в список сорока наиболее влиятельных дизайнеров мира. В переработанной и дополненной версии его книги, выдержавшей несколько переизданий на Западе, просто и доступно объяснены основы теории цвета, раскрыто культурное значение цветов, ключевые правила работы с цветовой палитрой, представлены знаковые цветовые системы в истории искусства и дизайна, особенности цветовосприятия и взаимодействия различных оттенков.</a:t>
            </a:r>
          </a:p>
          <a:p>
            <a:pPr algn="just"/>
            <a:endParaRPr lang="ru-RU"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92" y="3645023"/>
            <a:ext cx="2287242" cy="295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661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554119" cy="1200329"/>
          </a:xfrm>
          <a:prstGeom prst="rect">
            <a:avLst/>
          </a:prstGeom>
        </p:spPr>
        <p:txBody>
          <a:bodyPr wrap="square">
            <a:spAutoFit/>
          </a:bodyPr>
          <a:lstStyle/>
          <a:p>
            <a:pPr algn="just"/>
            <a:r>
              <a:rPr lang="ru-RU" sz="1200" b="1" dirty="0"/>
              <a:t>Ратиева О. В. Обучение техникам живописи. Теория и методика преподавания в художественной школе : учебное пособие для СПО / О. В. Ратиева, В. И. Денисенко. </a:t>
            </a:r>
            <a:r>
              <a:rPr lang="ru-RU" sz="1200" b="1" dirty="0" smtClean="0"/>
              <a:t>—3-е изд., стер. - </a:t>
            </a:r>
            <a:r>
              <a:rPr lang="ru-RU" sz="1200" b="1" dirty="0"/>
              <a:t>Санкт-Петербург : Планета музыки, </a:t>
            </a:r>
            <a:r>
              <a:rPr lang="ru-RU" sz="1200" b="1" dirty="0" smtClean="0"/>
              <a:t>2023. </a:t>
            </a:r>
            <a:r>
              <a:rPr lang="ru-RU" sz="1200" b="1" dirty="0"/>
              <a:t>— 192 с. </a:t>
            </a:r>
            <a:endParaRPr lang="ru-RU" sz="1200" b="1" dirty="0" smtClean="0"/>
          </a:p>
          <a:p>
            <a:pPr algn="just"/>
            <a:endParaRPr lang="ru-RU" sz="1200" b="1" dirty="0"/>
          </a:p>
          <a:p>
            <a:pPr algn="just"/>
            <a:r>
              <a:rPr lang="ru-RU" sz="1200" dirty="0"/>
              <a:t>В пособии рассматриваются основные техники живописи, даются методические рекомендации по использованию различных материалов в обучении живописи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3448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501008"/>
            <a:ext cx="6480720" cy="2308324"/>
          </a:xfrm>
          <a:prstGeom prst="rect">
            <a:avLst/>
          </a:prstGeom>
        </p:spPr>
        <p:txBody>
          <a:bodyPr wrap="square">
            <a:spAutoFit/>
          </a:bodyPr>
          <a:lstStyle/>
          <a:p>
            <a:pPr algn="just"/>
            <a:r>
              <a:rPr lang="ru-RU" sz="1200" b="1" dirty="0"/>
              <a:t>Шенцова О.М. Основы цветоведения и колористика (в архитектуре и дизайне городской среды) (с практикумом) : учебное пособие / О.М. Шенцова, И.В. Беседина, ; под общ. ред. О.М. Шенцовой. — Москва : КноРус, </a:t>
            </a:r>
            <a:r>
              <a:rPr lang="ru-RU" sz="1200" b="1" dirty="0" smtClean="0"/>
              <a:t>2024. </a:t>
            </a:r>
            <a:r>
              <a:rPr lang="ru-RU" sz="1200" b="1" dirty="0"/>
              <a:t>— 204 с. </a:t>
            </a:r>
            <a:endParaRPr lang="ru-RU" sz="1200" b="1" dirty="0" smtClean="0"/>
          </a:p>
          <a:p>
            <a:pPr algn="just"/>
            <a:endParaRPr lang="ru-RU" sz="1200" b="1" dirty="0"/>
          </a:p>
          <a:p>
            <a:pPr algn="just"/>
            <a:r>
              <a:rPr lang="ru-RU" sz="1200" dirty="0"/>
              <a:t>Содержит теоретические основы, необходимые для реализации профессиональной деятельности будущих архитекторов и дизайнеров и практикум с творческими практическими заданиям для закрепления теоретических основ во время выполнения аудиторных и самостоятельных работ, а также вопросы для самопроверки.</a:t>
            </a:r>
          </a:p>
          <a:p>
            <a:pPr algn="just"/>
            <a:r>
              <a:rPr lang="ru-RU" sz="1200" dirty="0"/>
              <a:t>Предложена поэтапная система и методика обучения основам цветоведения, колористики и живописной грамоты в области архитектуры и дизайна, которые предполагают параллельное обучение студентов основам графики и рисунка.</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24" y="3501008"/>
            <a:ext cx="1991068" cy="305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55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83768" y="327139"/>
            <a:ext cx="6511106" cy="3046988"/>
          </a:xfrm>
          <a:prstGeom prst="rect">
            <a:avLst/>
          </a:prstGeom>
        </p:spPr>
        <p:txBody>
          <a:bodyPr wrap="square">
            <a:spAutoFit/>
          </a:bodyPr>
          <a:lstStyle/>
          <a:p>
            <a:pPr algn="just"/>
            <a:r>
              <a:rPr lang="ru-RU" sz="1200" b="1" dirty="0"/>
              <a:t>Драгунова Е. П. Цветоведение и колористика : учебное пособие / Е. П. Драгунова, О. А. Зябнева, Е. И. Попов. — Москва : РТУ МИРЭА, 2021. — 82 с. </a:t>
            </a:r>
            <a:endParaRPr lang="ru-RU" sz="1200" b="1" dirty="0" smtClean="0"/>
          </a:p>
          <a:p>
            <a:pPr algn="just"/>
            <a:endParaRPr lang="ru-RU" sz="1200" b="1" dirty="0"/>
          </a:p>
          <a:p>
            <a:pPr algn="just"/>
            <a:r>
              <a:rPr lang="ru-RU" sz="1200" dirty="0"/>
              <a:t>Учебное пособие предназначено для студентов различных учебных направлений и уровней </a:t>
            </a:r>
            <a:r>
              <a:rPr lang="ru-RU" sz="1200" dirty="0" smtClean="0"/>
              <a:t>подготовки, </a:t>
            </a:r>
            <a:r>
              <a:rPr lang="ru-RU" sz="1200" dirty="0"/>
              <a:t>поставивших себе целью знакомство и практическое овладение основами цветовой культуры, для применения на практике законов цветовой гармонии, контрастов, перспективы. Также, пособие можно рекомендовать самостоятельным слушателям для самообразования или повышения квалификации. В пособии содержатся методические указания по выполнению практических работ по дисциплине «Цветоведение и колористика», а также сведения по истории и использованию цветовых систем, физическим и химическим основам цвета, знания о практическом применении цветовых контрастов и гармоний как в живописи, так и в прикладных направлениях. Для самопроверки уровня освоения материала сформированы серии вопросов и тестов. Приводятся примеры составления цветовых гармоничных сочетаний на произвольных композициях</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21" y="327139"/>
            <a:ext cx="2016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46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3212" y="2564904"/>
            <a:ext cx="7017577" cy="1077218"/>
          </a:xfrm>
          <a:prstGeom prst="rect">
            <a:avLst/>
          </a:prstGeom>
        </p:spPr>
        <p:txBody>
          <a:bodyPr wrap="square">
            <a:spAutoFit/>
          </a:bodyPr>
          <a:lstStyle/>
          <a:p>
            <a:pPr algn="ctr"/>
            <a:r>
              <a:rPr lang="ru-RU" sz="3200" b="1" dirty="0"/>
              <a:t>ОП.05 </a:t>
            </a:r>
            <a:endParaRPr lang="ru-RU" sz="3200" b="1" dirty="0" smtClean="0"/>
          </a:p>
          <a:p>
            <a:pPr algn="ctr"/>
            <a:r>
              <a:rPr lang="ru-RU" sz="3200" b="1" dirty="0" smtClean="0"/>
              <a:t>ИСТОРИЯ </a:t>
            </a:r>
            <a:r>
              <a:rPr lang="ru-RU" sz="3200" b="1" dirty="0"/>
              <a:t>ДИЗАЙНА</a:t>
            </a:r>
          </a:p>
        </p:txBody>
      </p:sp>
    </p:spTree>
    <p:extLst>
      <p:ext uri="{BB962C8B-B14F-4D97-AF65-F5344CB8AC3E}">
        <p14:creationId xmlns:p14="http://schemas.microsoft.com/office/powerpoint/2010/main" val="3389906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76672"/>
            <a:ext cx="6480720" cy="1938992"/>
          </a:xfrm>
          <a:prstGeom prst="rect">
            <a:avLst/>
          </a:prstGeom>
        </p:spPr>
        <p:txBody>
          <a:bodyPr wrap="square">
            <a:spAutoFit/>
          </a:bodyPr>
          <a:lstStyle/>
          <a:p>
            <a:pPr algn="just"/>
            <a:r>
              <a:rPr lang="ru-RU" sz="1200" b="1" dirty="0"/>
              <a:t>Кузвесова Н. Л. История дизайна : от викторианского стиля до ар-деко : учебное пособие для СПО / Н. Л. Кузвесова. — </a:t>
            </a:r>
            <a:r>
              <a:rPr lang="ru-RU" sz="1200" b="1" dirty="0" smtClean="0"/>
              <a:t>3-е </a:t>
            </a:r>
            <a:r>
              <a:rPr lang="ru-RU" sz="1200" b="1" dirty="0"/>
              <a:t>изд., испр. и доп. — Москва: Юрайт, </a:t>
            </a:r>
            <a:r>
              <a:rPr lang="ru-RU" sz="1200" b="1" dirty="0" smtClean="0"/>
              <a:t>2024.— </a:t>
            </a:r>
            <a:r>
              <a:rPr lang="ru-RU" sz="1200" b="1" dirty="0"/>
              <a:t>139 с.  — (Профессиональное образование). </a:t>
            </a:r>
            <a:endParaRPr lang="ru-RU" sz="1200" b="1" dirty="0" smtClean="0"/>
          </a:p>
          <a:p>
            <a:pPr algn="just"/>
            <a:endParaRPr lang="ru-RU" sz="1200" b="1" dirty="0"/>
          </a:p>
          <a:p>
            <a:pPr algn="just"/>
            <a:r>
              <a:rPr lang="ru-RU" sz="1200" dirty="0"/>
              <a:t>Данное учебное пособие посвящено истории графического дизайна и охватывает период с конца XIX в. до первой половины XX в. В пособии представлен систематизированный материал, раскрывающий специфику и историческое развитие концепций и стилей в искусстве, эстетике и графическом дизайне. Издание щедро иллюстрировано, что позволяет расширить представление об изложенном материале.</a:t>
            </a:r>
          </a:p>
        </p:txBody>
      </p:sp>
      <p:sp>
        <p:nvSpPr>
          <p:cNvPr id="3" name="Прямоугольник 2"/>
          <p:cNvSpPr/>
          <p:nvPr/>
        </p:nvSpPr>
        <p:spPr>
          <a:xfrm>
            <a:off x="2483768" y="3717032"/>
            <a:ext cx="6408712" cy="2308324"/>
          </a:xfrm>
          <a:prstGeom prst="rect">
            <a:avLst/>
          </a:prstGeom>
        </p:spPr>
        <p:txBody>
          <a:bodyPr wrap="square">
            <a:spAutoFit/>
          </a:bodyPr>
          <a:lstStyle/>
          <a:p>
            <a:pPr algn="just"/>
            <a:r>
              <a:rPr lang="ru-RU" sz="1200" b="1" dirty="0"/>
              <a:t>Сокольникова Н. М. История дизайна : учебник / Н. М. Сокольникова, Е. В. Сокольникова . — 4-е изд., стер. — Москва : ИЦ Академия, 2021. — 240[32] с. : ил., цв. ил. — (Профессиональное образование</a:t>
            </a:r>
            <a:r>
              <a:rPr lang="ru-RU" sz="1200" b="1" dirty="0" smtClean="0"/>
              <a:t>).</a:t>
            </a:r>
          </a:p>
          <a:p>
            <a:pPr algn="just"/>
            <a:endParaRPr lang="ru-RU" sz="1200" b="1" dirty="0"/>
          </a:p>
          <a:p>
            <a:pPr algn="just"/>
            <a:r>
              <a:rPr lang="ru-RU" sz="1200" dirty="0"/>
              <a:t>Учебник представляет собой систематизированный курс по истории стилей в зарубежном и русском искусстве с древнейших времен до начала ХХ в., знакомит с идейно-стилистическими особенностями каждого этапа исторического процесса, с характерными тенденциями в творчестве выдающихся мастеров. Акцент делается на наиболее важных явлениях в художественной культуре Древнего Египта и Востока, античных Греции и Рима, в романском и готическом искусстве, искусстве Возрождения, барокко, рококо, классицизма, романтизма, реализма, импрессионизма, модерна.</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66" y="-180789"/>
            <a:ext cx="2587033" cy="353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25" y="3347194"/>
            <a:ext cx="20002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204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789040"/>
            <a:ext cx="6394614" cy="1384995"/>
          </a:xfrm>
          <a:prstGeom prst="rect">
            <a:avLst/>
          </a:prstGeom>
        </p:spPr>
        <p:txBody>
          <a:bodyPr wrap="square">
            <a:spAutoFit/>
          </a:bodyPr>
          <a:lstStyle/>
          <a:p>
            <a:pPr algn="just"/>
            <a:r>
              <a:rPr lang="ru-RU" sz="1200" b="1" dirty="0"/>
              <a:t>Дмитриева Л</a:t>
            </a:r>
            <a:r>
              <a:rPr lang="ru-RU" sz="1200" b="1" dirty="0" smtClean="0"/>
              <a:t>. М</a:t>
            </a:r>
            <a:r>
              <a:rPr lang="ru-RU" sz="1200" b="1" dirty="0"/>
              <a:t>. Дизайн в культурном пространстве : учебное пособие / Л. М. Дмитриева, П. А. Балюта. — Москва : Магистр, НИЦ ИНФРА-М, </a:t>
            </a:r>
            <a:r>
              <a:rPr lang="ru-RU" sz="1200" b="1" dirty="0" smtClean="0"/>
              <a:t>2024. </a:t>
            </a:r>
            <a:r>
              <a:rPr lang="ru-RU" sz="1200" b="1" dirty="0"/>
              <a:t>— 152 с. </a:t>
            </a:r>
            <a:endParaRPr lang="ru-RU" sz="1200" b="1" dirty="0" smtClean="0"/>
          </a:p>
          <a:p>
            <a:pPr algn="just"/>
            <a:endParaRPr lang="ru-RU" sz="1200" b="1" dirty="0"/>
          </a:p>
          <a:p>
            <a:pPr algn="just"/>
            <a:r>
              <a:rPr lang="ru-RU" sz="1200" dirty="0"/>
              <a:t>Учебное пособие предназначено для изучения теоретических основ дизайна, предусмотренных учебной программой дисциплины «Современные проблемы дизайна» для направления подготовки магистратуры 072500.68 «Дизайн» всех форм обучения.</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0" y="3501008"/>
            <a:ext cx="2187003" cy="309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0" y="188640"/>
            <a:ext cx="218700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260648"/>
            <a:ext cx="6466622" cy="2123658"/>
          </a:xfrm>
          <a:prstGeom prst="rect">
            <a:avLst/>
          </a:prstGeom>
        </p:spPr>
        <p:txBody>
          <a:bodyPr wrap="square">
            <a:spAutoFit/>
          </a:bodyPr>
          <a:lstStyle/>
          <a:p>
            <a:r>
              <a:rPr lang="ru-RU" sz="1200" b="1" dirty="0"/>
              <a:t>Филл Ш. История дизайна / Ш. Филл, П. Филл. — Москва: КоЛибри,2022. — 512 с. </a:t>
            </a:r>
            <a:endParaRPr lang="ru-RU" sz="1200" b="1" dirty="0" smtClean="0"/>
          </a:p>
          <a:p>
            <a:endParaRPr lang="ru-RU" sz="1200" b="1" dirty="0"/>
          </a:p>
          <a:p>
            <a:pPr algn="just"/>
            <a:r>
              <a:rPr lang="ru-RU" sz="1200" dirty="0"/>
              <a:t>Дизайн, попросту говоря, это решение проблем. А более конкретно – это междисциплинарный подход к решению тех проблем, которые отражают нужды и желания человечества. История дизайна – от доисторических каменных орудий до новейших цифровых гаджетов – это история человеческого новаторства и изобретательности, улучшающих качество нашей повседневной жизни. В своей «Истории дизайна» ведущие эксперты Шарлотта и Питер Филл прослеживают эволюцию дизайна, раскрывая жизненную важность этой уникальной и повсеместной творческой деятельности и, что очень важно, ее будущей роли в обществе. </a:t>
            </a:r>
          </a:p>
        </p:txBody>
      </p:sp>
    </p:spTree>
    <p:extLst>
      <p:ext uri="{BB962C8B-B14F-4D97-AF65-F5344CB8AC3E}">
        <p14:creationId xmlns:p14="http://schemas.microsoft.com/office/powerpoint/2010/main" val="122418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7041" y="442336"/>
            <a:ext cx="6614592" cy="1384995"/>
          </a:xfrm>
          <a:prstGeom prst="rect">
            <a:avLst/>
          </a:prstGeom>
        </p:spPr>
        <p:txBody>
          <a:bodyPr wrap="square">
            <a:spAutoFit/>
          </a:bodyPr>
          <a:lstStyle/>
          <a:p>
            <a:pPr algn="just"/>
            <a:r>
              <a:rPr lang="ru-RU" sz="1200" b="1" dirty="0"/>
              <a:t>Коротеева Л. И. Основы художественного конструирования : учебник / Л. И. Коротеева, А. П. Яскин. — Москва : НИЦ ИНФРА-М, </a:t>
            </a:r>
            <a:r>
              <a:rPr lang="ru-RU" sz="1200" b="1" dirty="0" smtClean="0"/>
              <a:t>2024. </a:t>
            </a:r>
            <a:r>
              <a:rPr lang="ru-RU" sz="1200" b="1" dirty="0"/>
              <a:t>— 304 с. </a:t>
            </a:r>
            <a:endParaRPr lang="ru-RU" sz="1200" b="1" dirty="0" smtClean="0"/>
          </a:p>
          <a:p>
            <a:pPr algn="just"/>
            <a:endParaRPr lang="ru-RU" sz="1200" b="1" dirty="0"/>
          </a:p>
          <a:p>
            <a:pPr algn="just"/>
            <a:r>
              <a:rPr lang="ru-RU" sz="12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49016" cy="308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97041" y="3633967"/>
            <a:ext cx="6552728" cy="2677656"/>
          </a:xfrm>
          <a:prstGeom prst="rect">
            <a:avLst/>
          </a:prstGeom>
        </p:spPr>
        <p:txBody>
          <a:bodyPr wrap="square">
            <a:spAutoFit/>
          </a:bodyPr>
          <a:lstStyle/>
          <a:p>
            <a:pPr algn="just"/>
            <a:r>
              <a:rPr lang="ru-RU" sz="1200" b="1" dirty="0"/>
              <a:t>История интерьера в 2 т. Том 1. От Древнего Египта до рококо : учебное пособие для среднего профессионального образования / Н. К. Соловьев, М. Т. Майстровская, В. С. Турчин, В. Д. Дажина. — Москва : Издательство Юрайт, </a:t>
            </a:r>
            <a:r>
              <a:rPr lang="ru-RU" sz="1200" b="1" dirty="0" smtClean="0"/>
              <a:t>2024. </a:t>
            </a:r>
            <a:r>
              <a:rPr lang="ru-RU" sz="1200" b="1" dirty="0"/>
              <a:t>— 346 с. — (Профессиональное образование). </a:t>
            </a:r>
            <a:endParaRPr lang="ru-RU" sz="1200" b="1" dirty="0" smtClean="0"/>
          </a:p>
          <a:p>
            <a:pPr algn="just"/>
            <a:endParaRPr lang="ru-RU" sz="1200" b="1" dirty="0"/>
          </a:p>
          <a:p>
            <a:pPr algn="just"/>
            <a:r>
              <a:rPr lang="ru-RU" sz="1200" dirty="0"/>
              <a:t>В курсе рассматривается формирование стилей и типов интерьеров различных исторических периодов и регионов, начиная с его зарождения до конца ХХ века, в обобщающем характере, включая в контекст мирового процесса отечественные интерьеры. Рассматриваются принципы и приемы композиции, средства художественной выразительности, исторические, социальные, художественные аспекты интерьера. Комплексно анализируются вопросы истории архитектуры, монументально-декоративного искусства, мебели, осветительной арматуры, т. е. всех компонентов, создающих его художественный образ. Материал обширно иллюстрирован.</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72884"/>
            <a:ext cx="2592288" cy="368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506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188640"/>
            <a:ext cx="6606480" cy="2677656"/>
          </a:xfrm>
          <a:prstGeom prst="rect">
            <a:avLst/>
          </a:prstGeom>
        </p:spPr>
        <p:txBody>
          <a:bodyPr wrap="square">
            <a:spAutoFit/>
          </a:bodyPr>
          <a:lstStyle/>
          <a:p>
            <a:pPr algn="just"/>
            <a:r>
              <a:rPr lang="ru-RU" sz="1200" b="1" dirty="0"/>
              <a:t>История интерьера в 2 т. Том 2. От классицизма до хай-тека : учебное пособие для среднего профессионального образования / Н. К. Соловьев, М. Т. Майстровская, В. С. Турчин, В. Д. Дажина. — Москва : Издательство Юрайт, </a:t>
            </a:r>
            <a:r>
              <a:rPr lang="ru-RU" sz="1200" b="1" dirty="0" smtClean="0"/>
              <a:t>2024. </a:t>
            </a:r>
            <a:r>
              <a:rPr lang="ru-RU" sz="1200" b="1" dirty="0"/>
              <a:t>— </a:t>
            </a:r>
            <a:r>
              <a:rPr lang="ru-RU" sz="1200" b="1" dirty="0" smtClean="0"/>
              <a:t>217 </a:t>
            </a:r>
            <a:r>
              <a:rPr lang="ru-RU" sz="1200" b="1" dirty="0"/>
              <a:t>с. — (Профессиональное образование</a:t>
            </a:r>
            <a:r>
              <a:rPr lang="ru-RU" sz="1200" b="1" dirty="0" smtClean="0"/>
              <a:t>).</a:t>
            </a:r>
          </a:p>
          <a:p>
            <a:pPr algn="just"/>
            <a:endParaRPr lang="ru-RU" sz="1200" b="1" dirty="0"/>
          </a:p>
          <a:p>
            <a:pPr algn="just"/>
            <a:r>
              <a:rPr lang="ru-RU" sz="1200" b="1" dirty="0"/>
              <a:t> </a:t>
            </a:r>
            <a:r>
              <a:rPr lang="ru-RU" sz="1200" dirty="0"/>
              <a:t>В курсе рассматривается формирование стилей и типов интерьеров различных исторических периодов и регионов, начиная с его зарождения до конца ХХ века, в обобщающем характере, включая в контекст мирового процесса отечественные интерьеры. Рассматриваются принципы и приемы композиции, средства художественной выразительности, исторические, социальные, художественные аспекты интерьера. Комплексно анализируются вопросы истории архитектуры, монументально-декоративного искусства, мебели, осветительной арматуры, т. е. всех компонентов, создающих его художественный образ. Материал обширно иллюстрирован. </a:t>
            </a:r>
          </a:p>
        </p:txBody>
      </p:sp>
      <p:sp>
        <p:nvSpPr>
          <p:cNvPr id="6" name="Прямоугольник 5"/>
          <p:cNvSpPr/>
          <p:nvPr/>
        </p:nvSpPr>
        <p:spPr>
          <a:xfrm>
            <a:off x="2286000" y="3651149"/>
            <a:ext cx="6750496" cy="2308324"/>
          </a:xfrm>
          <a:prstGeom prst="rect">
            <a:avLst/>
          </a:prstGeom>
        </p:spPr>
        <p:txBody>
          <a:bodyPr wrap="square">
            <a:spAutoFit/>
          </a:bodyPr>
          <a:lstStyle/>
          <a:p>
            <a:pPr algn="just"/>
            <a:r>
              <a:rPr lang="ru-RU" sz="1200" b="1" dirty="0"/>
              <a:t>Пендикова И. Г. Графический дизайн : стилевая эволюция : монография / И. Г. Пендикова, Л. М. Дмитриева. — Москва : Магистр, НИЦ ИНФРА-М, </a:t>
            </a:r>
            <a:r>
              <a:rPr lang="ru-RU" sz="1200" b="1" dirty="0" smtClean="0"/>
              <a:t>2023. </a:t>
            </a:r>
            <a:r>
              <a:rPr lang="ru-RU" sz="1200" b="1" dirty="0"/>
              <a:t>— 160 с. </a:t>
            </a:r>
            <a:endParaRPr lang="ru-RU" sz="1200" b="1" dirty="0" smtClean="0"/>
          </a:p>
          <a:p>
            <a:pPr algn="just"/>
            <a:endParaRPr lang="ru-RU" sz="1200" b="1" dirty="0"/>
          </a:p>
          <a:p>
            <a:pPr algn="just"/>
            <a:r>
              <a:rPr lang="ru-RU" sz="1200" dirty="0"/>
              <a:t>Прослеживается процесс формирования языка графического дизайна с момента становления этого вида профессионально-творческой деятельности во второй половине XIX в. и его стилевая эволюция в контексте влияния модернистских и постмодернистских художественных тенденций в искусстве XX в. на основе рассмотрения индивидуального творческого почерка мастеров зарубежного и отечественного графического дизайна. Выполнена периодизация основных этапов и охарактеризованы социокультурные и художественно-эстетические основания стилевой эволюции в графическом дизайне от эпохи Движения искусств и ремесел и до постмодернистской Новой волны.</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5024"/>
            <a:ext cx="190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2394519" cy="360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599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750496" cy="276999"/>
          </a:xfrm>
          <a:prstGeom prst="rect">
            <a:avLst/>
          </a:prstGeom>
        </p:spPr>
        <p:txBody>
          <a:bodyPr wrap="square">
            <a:spAutoFit/>
          </a:bodyPr>
          <a:lstStyle/>
          <a:p>
            <a:pPr algn="just"/>
            <a:r>
              <a:rPr lang="ru-RU" sz="1200" dirty="0" smtClean="0"/>
              <a:t>.</a:t>
            </a:r>
            <a:endParaRPr lang="ru-RU" sz="1200" dirty="0"/>
          </a:p>
        </p:txBody>
      </p:sp>
      <p:sp>
        <p:nvSpPr>
          <p:cNvPr id="4" name="Прямоугольник 3"/>
          <p:cNvSpPr/>
          <p:nvPr/>
        </p:nvSpPr>
        <p:spPr>
          <a:xfrm>
            <a:off x="2286000" y="336268"/>
            <a:ext cx="6534472" cy="1938992"/>
          </a:xfrm>
          <a:prstGeom prst="rect">
            <a:avLst/>
          </a:prstGeom>
        </p:spPr>
        <p:txBody>
          <a:bodyPr wrap="square">
            <a:spAutoFit/>
          </a:bodyPr>
          <a:lstStyle/>
          <a:p>
            <a:pPr algn="just"/>
            <a:r>
              <a:rPr lang="ru-RU" sz="1200" b="1" dirty="0"/>
              <a:t>Гажур А</a:t>
            </a:r>
            <a:r>
              <a:rPr lang="ru-RU" sz="1200" b="1" dirty="0" smtClean="0"/>
              <a:t>. А</a:t>
            </a:r>
            <a:r>
              <a:rPr lang="ru-RU" sz="1200" b="1" dirty="0"/>
              <a:t>. Промышленный дизайн (Дизайн для инжиниринга) : учебник / А</a:t>
            </a:r>
            <a:r>
              <a:rPr lang="ru-RU" sz="1200" b="1" dirty="0" smtClean="0"/>
              <a:t>. А</a:t>
            </a:r>
            <a:r>
              <a:rPr lang="ru-RU" sz="1200" b="1" dirty="0"/>
              <a:t>. Гажур. — Москва : КноРус, </a:t>
            </a:r>
            <a:r>
              <a:rPr lang="ru-RU" sz="1200" b="1" dirty="0" smtClean="0"/>
              <a:t>2023. </a:t>
            </a:r>
            <a:r>
              <a:rPr lang="ru-RU" sz="1200" b="1" dirty="0"/>
              <a:t>— 326 с. </a:t>
            </a:r>
            <a:endParaRPr lang="ru-RU" sz="1200" b="1" dirty="0" smtClean="0"/>
          </a:p>
          <a:p>
            <a:pPr algn="just"/>
            <a:endParaRPr lang="ru-RU" sz="1200" b="1" dirty="0"/>
          </a:p>
          <a:p>
            <a:pPr algn="just"/>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72" y="336267"/>
            <a:ext cx="1936547" cy="298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195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9511" y="2204864"/>
            <a:ext cx="7128792" cy="1569660"/>
          </a:xfrm>
          <a:prstGeom prst="rect">
            <a:avLst/>
          </a:prstGeom>
        </p:spPr>
        <p:txBody>
          <a:bodyPr wrap="square">
            <a:spAutoFit/>
          </a:bodyPr>
          <a:lstStyle/>
          <a:p>
            <a:pPr algn="ctr"/>
            <a:r>
              <a:rPr lang="ru-RU" sz="3200" b="1" dirty="0"/>
              <a:t>ОП.06 </a:t>
            </a:r>
            <a:endParaRPr lang="ru-RU" sz="3200" b="1" dirty="0" smtClean="0"/>
          </a:p>
          <a:p>
            <a:pPr algn="ctr"/>
            <a:r>
              <a:rPr lang="ru-RU" sz="3200" b="1" dirty="0" smtClean="0"/>
              <a:t>ИСТОРИЯ </a:t>
            </a:r>
            <a:r>
              <a:rPr lang="ru-RU" sz="3200" b="1" dirty="0"/>
              <a:t>ИЗОБРАЗИТЕЛЬНОГО ИСКУССТВА</a:t>
            </a:r>
          </a:p>
        </p:txBody>
      </p:sp>
    </p:spTree>
    <p:extLst>
      <p:ext uri="{BB962C8B-B14F-4D97-AF65-F5344CB8AC3E}">
        <p14:creationId xmlns:p14="http://schemas.microsoft.com/office/powerpoint/2010/main" val="268351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2862322"/>
          </a:xfrm>
          <a:prstGeom prst="rect">
            <a:avLst/>
          </a:prstGeom>
        </p:spPr>
        <p:txBody>
          <a:bodyPr wrap="square">
            <a:spAutoFit/>
          </a:bodyPr>
          <a:lstStyle/>
          <a:p>
            <a:pPr algn="just"/>
            <a:r>
              <a:rPr lang="ru-RU" sz="1200" b="1" dirty="0"/>
              <a:t>Плошкин В. В. Материаловедение : учебник для СПО / В. В. Плошкин. — </a:t>
            </a:r>
            <a:r>
              <a:rPr lang="ru-RU" sz="1200" b="1" dirty="0" smtClean="0"/>
              <a:t>4-е </a:t>
            </a:r>
            <a:r>
              <a:rPr lang="ru-RU" sz="1200" b="1" dirty="0"/>
              <a:t>изд., перераб. и доп. — Москва : Юрайт, </a:t>
            </a:r>
            <a:r>
              <a:rPr lang="ru-RU" sz="1200" b="1" dirty="0" smtClean="0"/>
              <a:t>2024. </a:t>
            </a:r>
            <a:r>
              <a:rPr lang="ru-RU" sz="1200" b="1" dirty="0"/>
              <a:t>— </a:t>
            </a:r>
            <a:r>
              <a:rPr lang="ru-RU" sz="1200" b="1" dirty="0" smtClean="0"/>
              <a:t>434 </a:t>
            </a:r>
            <a:r>
              <a:rPr lang="ru-RU" sz="1200" b="1" dirty="0"/>
              <a:t>с. — (Профессиональное образование</a:t>
            </a:r>
            <a:r>
              <a:rPr lang="ru-RU" sz="1200" b="1" dirty="0" smtClean="0"/>
              <a:t>).</a:t>
            </a:r>
          </a:p>
          <a:p>
            <a:pPr algn="just"/>
            <a:endParaRPr lang="ru-RU" sz="1200" b="1" dirty="0" smtClean="0"/>
          </a:p>
          <a:p>
            <a:pPr algn="just"/>
            <a:r>
              <a:rPr lang="ru-RU" sz="1200" b="1" dirty="0" smtClean="0"/>
              <a:t> </a:t>
            </a:r>
            <a:r>
              <a:rPr lang="ru-RU" sz="1200" dirty="0"/>
              <a:t>В издании рассмотрено кристаллическое строение металлов, воздействие на их структуру и свойства процессов кристаллизации, пластической деформации и рекристаллизации, описаны фазы, образующиеся в сплавах. Представлены основы современного металлургического производства, механические свойства металлов и сплавов, процессы термической и химико-термической обработки стали и др. Рассмотрены конструкционные, инструментальные, нержавеющие и жаропрочные стали, сплавы с особыми физическими свойствами и сплавы на основе цветных металлов, неметаллические и композиционные машиностроительные материалы, особенности нанокристаллических материалов. Освещены вопросы стандартизации, сертификации и управления качеством материалов.</a:t>
            </a:r>
            <a:endParaRPr lang="ru-RU" sz="1200" b="1" dirty="0"/>
          </a:p>
        </p:txBody>
      </p:sp>
      <p:sp>
        <p:nvSpPr>
          <p:cNvPr id="4" name="Прямоугольник 3"/>
          <p:cNvSpPr/>
          <p:nvPr/>
        </p:nvSpPr>
        <p:spPr>
          <a:xfrm>
            <a:off x="2411760" y="3638593"/>
            <a:ext cx="6552728" cy="2308324"/>
          </a:xfrm>
          <a:prstGeom prst="rect">
            <a:avLst/>
          </a:prstGeom>
        </p:spPr>
        <p:txBody>
          <a:bodyPr wrap="square">
            <a:spAutoFit/>
          </a:bodyPr>
          <a:lstStyle/>
          <a:p>
            <a:pPr algn="just"/>
            <a:r>
              <a:rPr lang="ru-RU" sz="1200" b="1" dirty="0"/>
              <a:t>Бондаренко Г. Г.  Материаловедение : учебник для СПО / Г. Г. Бондаренко, Т. А. Кабанова, В. В. Рыбалко ; под редакцией Г. Г. Бондаренко. — </a:t>
            </a:r>
            <a:r>
              <a:rPr lang="ru-RU" sz="1200" b="1" dirty="0" smtClean="0"/>
              <a:t>3-е </a:t>
            </a:r>
            <a:r>
              <a:rPr lang="ru-RU" sz="1200" b="1" dirty="0" err="1"/>
              <a:t>изд</a:t>
            </a:r>
            <a:r>
              <a:rPr lang="ru-RU" sz="1200" b="1" dirty="0" smtClean="0"/>
              <a:t>.,</a:t>
            </a:r>
            <a:r>
              <a:rPr lang="ru-RU" sz="1200" b="1" dirty="0" err="1" smtClean="0"/>
              <a:t>перераб</a:t>
            </a:r>
            <a:r>
              <a:rPr lang="ru-RU" sz="1200" b="1" dirty="0" smtClean="0"/>
              <a:t>. И доп.— </a:t>
            </a:r>
            <a:r>
              <a:rPr lang="ru-RU" sz="1200" b="1" dirty="0"/>
              <a:t>Москва : Издательство Юрайт, </a:t>
            </a:r>
            <a:r>
              <a:rPr lang="ru-RU" sz="1200" b="1" dirty="0" smtClean="0"/>
              <a:t>2024. </a:t>
            </a:r>
            <a:r>
              <a:rPr lang="ru-RU" sz="1200" b="1" dirty="0"/>
              <a:t>— </a:t>
            </a:r>
            <a:r>
              <a:rPr lang="ru-RU" sz="1200" b="1" dirty="0" smtClean="0"/>
              <a:t>381 </a:t>
            </a:r>
            <a:r>
              <a:rPr lang="ru-RU" sz="1200" b="1" dirty="0"/>
              <a:t>с. — (Профессиональное образование). </a:t>
            </a:r>
            <a:endParaRPr lang="ru-RU" sz="1200" b="1" dirty="0" smtClean="0"/>
          </a:p>
          <a:p>
            <a:pPr algn="just"/>
            <a:endParaRPr lang="ru-RU" sz="1200" b="1" dirty="0"/>
          </a:p>
          <a:p>
            <a:pPr algn="just"/>
            <a:r>
              <a:rPr lang="ru-RU" sz="1200" dirty="0"/>
              <a:t>Курс написан профессорами Московского государственного института электроники и математики Национального исследовательского университета «Высшая школа экономики». Приведены сведения о строении, свойствах и методах получения материалов. Рассмотрены важные на сегодняшний день вопросы обеспечения и управления качеством производства технических материалов, а также влияние на рабочие характеристики материалов режимов их производства.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46" y="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2"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2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8915" y="267729"/>
            <a:ext cx="6557928" cy="2677656"/>
          </a:xfrm>
          <a:prstGeom prst="rect">
            <a:avLst/>
          </a:prstGeom>
        </p:spPr>
        <p:txBody>
          <a:bodyPr wrap="square">
            <a:spAutoFit/>
          </a:bodyPr>
          <a:lstStyle/>
          <a:p>
            <a:pPr algn="just"/>
            <a:r>
              <a:rPr lang="ru-RU" sz="1200" b="1" dirty="0"/>
              <a:t>Агратина Е. Е.  История зарубежного и русского искусства ХХ века : учебник и практикум для СПО / Е. Е. Агратина. </a:t>
            </a:r>
            <a:r>
              <a:rPr lang="ru-RU" sz="1200" b="1" dirty="0" smtClean="0"/>
              <a:t>—2-е изд. - </a:t>
            </a:r>
            <a:r>
              <a:rPr lang="ru-RU" sz="1200" b="1" dirty="0"/>
              <a:t>Москва : Издательство Юрайт, </a:t>
            </a:r>
            <a:r>
              <a:rPr lang="ru-RU" sz="1200" b="1" dirty="0" smtClean="0"/>
              <a:t>2024. </a:t>
            </a:r>
            <a:r>
              <a:rPr lang="ru-RU" sz="1200" b="1" dirty="0"/>
              <a:t>— 317 с. — (Профессиональное образование</a:t>
            </a:r>
            <a:r>
              <a:rPr lang="ru-RU" sz="1200" b="1" dirty="0" smtClean="0"/>
              <a:t>).</a:t>
            </a:r>
          </a:p>
          <a:p>
            <a:pPr algn="just"/>
            <a:endParaRPr lang="ru-RU" sz="1200" b="1" dirty="0"/>
          </a:p>
          <a:p>
            <a:pPr algn="just"/>
            <a:r>
              <a:rPr lang="ru-RU" sz="1200" b="1" dirty="0"/>
              <a:t> </a:t>
            </a:r>
            <a:r>
              <a:rPr lang="ru-RU" sz="1200" dirty="0"/>
              <a:t>Учебник и практикум посвящен зарубежному и отечественному изобразительному искусству XX столетия. Центральное место в книге уделено новаторским художественным явлениям — авангарду, модернизму и постмодернизму. Охарактеризовано творчество ведущих художников минувшего века, рассмотрены основные стили и направления в живописи, скульптуре и графике. К изданию прилагаются вопросы и задания, а также библиографический список. Живой язык, логичное и последовательное изложение материала делают настоящее издание привлекательным не только для целевой студенческой аудитории, но и для всех интересующихся мировым искусством XX века.</a:t>
            </a:r>
          </a:p>
        </p:txBody>
      </p:sp>
      <p:sp>
        <p:nvSpPr>
          <p:cNvPr id="4" name="Прямоугольник 3"/>
          <p:cNvSpPr/>
          <p:nvPr/>
        </p:nvSpPr>
        <p:spPr>
          <a:xfrm>
            <a:off x="2338914" y="3791389"/>
            <a:ext cx="6552771" cy="2677656"/>
          </a:xfrm>
          <a:prstGeom prst="rect">
            <a:avLst/>
          </a:prstGeom>
        </p:spPr>
        <p:txBody>
          <a:bodyPr wrap="square">
            <a:spAutoFit/>
          </a:bodyPr>
          <a:lstStyle/>
          <a:p>
            <a:pPr algn="just"/>
            <a:r>
              <a:rPr lang="ru-RU" sz="1200" b="1" dirty="0"/>
              <a:t>Ильина Т. В.  История искусства : учебник для СПО / Т. В. Ильина. — 2-е изд., стер. — Москва : Издательство Юрайт, </a:t>
            </a:r>
            <a:r>
              <a:rPr lang="ru-RU" sz="1200" b="1" dirty="0" smtClean="0"/>
              <a:t>2024. </a:t>
            </a:r>
            <a:r>
              <a:rPr lang="ru-RU" sz="1200" b="1" dirty="0"/>
              <a:t>— 203 с. — (Профессиональное образование</a:t>
            </a:r>
            <a:r>
              <a:rPr lang="ru-RU" sz="1200" b="1" dirty="0" smtClean="0"/>
              <a:t>).</a:t>
            </a:r>
          </a:p>
          <a:p>
            <a:pPr algn="just"/>
            <a:endParaRPr lang="ru-RU" sz="1200" b="1" dirty="0"/>
          </a:p>
          <a:p>
            <a:pPr algn="just"/>
            <a:r>
              <a:rPr lang="ru-RU" sz="1200" b="1" dirty="0"/>
              <a:t> </a:t>
            </a:r>
            <a:r>
              <a:rPr lang="ru-RU" sz="1200" dirty="0"/>
              <a:t>Курс формирует компетенции учащихся в объеме, предусмотренном требованиями стандарта среднего (полного) общего образования по мировой художественной культуре. Современное искусствознание многолико, неоднородно и сочетает в себе различные школы и методологические принципы. Оно имеет древние корни, а история искусства как наука - длительную историю. История изобразительного искусства изучает историю графики, живописи, скульптуры, а также архитектуры и декоративно-прикладного искусства. "Также" — поскольку архитектуре и прикладным искусствам помимо черт, роднящих их с живописью, графикой и скульптурой, свойственны еще утилитарность и </a:t>
            </a:r>
            <a:r>
              <a:rPr lang="ru-RU" sz="1200" dirty="0" smtClean="0"/>
              <a:t>функциональность. </a:t>
            </a:r>
            <a:endParaRPr lang="ru-RU" sz="1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447435"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128741" cy="332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392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2308324"/>
          </a:xfrm>
          <a:prstGeom prst="rect">
            <a:avLst/>
          </a:prstGeom>
        </p:spPr>
        <p:txBody>
          <a:bodyPr wrap="square">
            <a:spAutoFit/>
          </a:bodyPr>
          <a:lstStyle/>
          <a:p>
            <a:pPr algn="just"/>
            <a:r>
              <a:rPr lang="ru-RU" sz="1200" b="1" dirty="0"/>
              <a:t>Сокольникова Н. М. История изобразительного искусства: учебник и практикум для СПО / Н. М. Сокольникова . — 2-е изд., испр. и доп. — Москва : Издательство Юрайт, </a:t>
            </a:r>
            <a:r>
              <a:rPr lang="ru-RU" sz="1200" b="1" dirty="0" smtClean="0"/>
              <a:t>2024. </a:t>
            </a:r>
            <a:r>
              <a:rPr lang="ru-RU" sz="1200" b="1" dirty="0"/>
              <a:t>— 405, [32] с. цв. вкл. — (Профессиональное образование). </a:t>
            </a:r>
            <a:endParaRPr lang="ru-RU" sz="1200" b="1" dirty="0" smtClean="0"/>
          </a:p>
          <a:p>
            <a:pPr algn="just"/>
            <a:endParaRPr lang="ru-RU" sz="1200" b="1" dirty="0"/>
          </a:p>
          <a:p>
            <a:pPr algn="just"/>
            <a:r>
              <a:rPr lang="ru-RU" sz="1200" dirty="0"/>
              <a:t>Учебник представляет собой систематизированный курс по истории стилей в зарубежном и русском искусстве с древнейших времен до начала ХХ в., знакомит с идейно-стилистическими особенностями каждого этапа исторического процесса, с характерными тенденциями в творчестве выдающихся мастеров. Акцент делается на наиболее важных явлениях в художественной культуре Древнего Египта и Востока, античных Греции и Рима, в романском и готическом искусстве, искусстве Возрождения, барокко, рококо, классицизма, романтизма, реализма, импрессионизма, модерна.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5211"/>
            <a:ext cx="2520280" cy="375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4077072"/>
            <a:ext cx="6480720" cy="1569660"/>
          </a:xfrm>
          <a:prstGeom prst="rect">
            <a:avLst/>
          </a:prstGeom>
        </p:spPr>
        <p:txBody>
          <a:bodyPr wrap="square">
            <a:spAutoFit/>
          </a:bodyPr>
          <a:lstStyle/>
          <a:p>
            <a:pPr algn="just"/>
            <a:r>
              <a:rPr lang="ru-RU" sz="1200" b="1" dirty="0"/>
              <a:t>Царева Т. Б. История изобразительного искусства : учебное пособие / Т. Б. Царева. — Москва : КноРус, 2022. — 196 с. — (Среднее профессиональное образование</a:t>
            </a:r>
            <a:r>
              <a:rPr lang="ru-RU" sz="1200" b="1" dirty="0" smtClean="0"/>
              <a:t>).</a:t>
            </a:r>
          </a:p>
          <a:p>
            <a:pPr algn="just"/>
            <a:endParaRPr lang="ru-RU" sz="1200" b="1" dirty="0"/>
          </a:p>
          <a:p>
            <a:pPr algn="just"/>
            <a:r>
              <a:rPr lang="ru-RU" sz="1200" b="1" dirty="0"/>
              <a:t> </a:t>
            </a:r>
            <a:r>
              <a:rPr lang="ru-RU" sz="1200" dirty="0"/>
              <a:t>Раскрывается история становления изобразительного искусства в контексте изменения мировоззрения людей, этапов развития мировой культуры и цивилизации в целом. Подчеркивается своеобразие художественного процесса на важнейших отрезках истории.</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2" y="3645024"/>
            <a:ext cx="2004814" cy="305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461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322300"/>
            <a:ext cx="6624736" cy="2862322"/>
          </a:xfrm>
          <a:prstGeom prst="rect">
            <a:avLst/>
          </a:prstGeom>
        </p:spPr>
        <p:txBody>
          <a:bodyPr wrap="square">
            <a:spAutoFit/>
          </a:bodyPr>
          <a:lstStyle/>
          <a:p>
            <a:pPr algn="just"/>
            <a:r>
              <a:rPr lang="ru-RU" sz="1200" b="1" dirty="0"/>
              <a:t>Ильина Т. В.  История отечественного искусства. От крещения Руси до начала третьего тысячелетия : учебник для СПО / Т. В. Ильина, М. С. Фомина. — 6-е изд., перераб. и доп. — Москва : Издательство Юрайт, </a:t>
            </a:r>
            <a:r>
              <a:rPr lang="ru-RU" sz="1200" b="1" dirty="0" smtClean="0"/>
              <a:t>2024. </a:t>
            </a:r>
            <a:r>
              <a:rPr lang="ru-RU" sz="1200" b="1" dirty="0"/>
              <a:t>— 354 с. — (Профессиональное образование). </a:t>
            </a:r>
            <a:endParaRPr lang="ru-RU" sz="1200" b="1" dirty="0" smtClean="0"/>
          </a:p>
          <a:p>
            <a:pPr algn="just"/>
            <a:endParaRPr lang="ru-RU" sz="1200" b="1" dirty="0"/>
          </a:p>
          <a:p>
            <a:pPr algn="just"/>
            <a:r>
              <a:rPr lang="ru-RU" sz="1200" dirty="0"/>
              <a:t>В данном учебнике помимо систематически изложенных сведений по истории отечественного искусства показано его своеобразие. Авторы представили его работами тех мастеров, которые наиболее полно и ярко отразили черты и смысл той или иной эпохи в истории отечественного искусства, и старались максимально учесть новую литературу по данному вопросу, чтобы дать наиболее полную картину его развития. Ограниченный объем учебника обусловил самый тщательный отбор материала, как вещественного, так и изобразительного. Текст избавлен от излишней детализации, второстепенных сведений, внимание сосредоточено на самых важных явлениях в отечественной художественной культуре, отражающих основные проблемы времени.</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 y="-27384"/>
            <a:ext cx="215291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79738" y="3539118"/>
            <a:ext cx="6678488" cy="1938992"/>
          </a:xfrm>
          <a:prstGeom prst="rect">
            <a:avLst/>
          </a:prstGeom>
        </p:spPr>
        <p:txBody>
          <a:bodyPr wrap="square">
            <a:spAutoFit/>
          </a:bodyPr>
          <a:lstStyle/>
          <a:p>
            <a:pPr algn="just"/>
            <a:r>
              <a:rPr lang="ru-RU" sz="1200" b="1" dirty="0"/>
              <a:t>Ильина Т. В.  История искусства Западной Европы. От Античности до наших дней : учебник для СПО / Т. В. Ильина, М. С. Фомина. — 7-е изд., перераб. и доп. — Москва : Издательство Юрайт, </a:t>
            </a:r>
            <a:r>
              <a:rPr lang="ru-RU" sz="1200" b="1" dirty="0" smtClean="0"/>
              <a:t>2024. </a:t>
            </a:r>
            <a:r>
              <a:rPr lang="ru-RU" sz="1200" b="1" dirty="0"/>
              <a:t>— </a:t>
            </a:r>
            <a:r>
              <a:rPr lang="ru-RU" sz="1200" b="1" dirty="0" smtClean="0"/>
              <a:t>385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рассматриваются процессы развития живописи и скульптуры, архитектуры и прикладного искусства Западной Европы от Античности до наших дней. Материал сопровождается иллюстрациями наиболее характерными произведениями искусства той или иной эпохи и списком рекомендованной литературы для расширения представления об изложенном материале.</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4" y="3177858"/>
            <a:ext cx="2343281" cy="368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31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8504" y="336010"/>
            <a:ext cx="6606480" cy="1938992"/>
          </a:xfrm>
          <a:prstGeom prst="rect">
            <a:avLst/>
          </a:prstGeom>
        </p:spPr>
        <p:txBody>
          <a:bodyPr wrap="square">
            <a:spAutoFit/>
          </a:bodyPr>
          <a:lstStyle/>
          <a:p>
            <a:pPr algn="just"/>
            <a:r>
              <a:rPr lang="ru-RU" sz="1200" b="1" dirty="0"/>
              <a:t>Заварихин С. П.  Архитектура первой половины XX века : учебник для СПО / С. П. Заварихин. — 2-е изд., испр. и доп. — Москва : Издательство Юрайт, </a:t>
            </a:r>
            <a:r>
              <a:rPr lang="ru-RU" sz="1200" b="1" dirty="0" smtClean="0"/>
              <a:t>2024. </a:t>
            </a:r>
            <a:r>
              <a:rPr lang="ru-RU" sz="1200" b="1" dirty="0"/>
              <a:t>— 223 с. — (Профессиональное образование). </a:t>
            </a:r>
            <a:endParaRPr lang="ru-RU" sz="1200" b="1" dirty="0" smtClean="0"/>
          </a:p>
          <a:p>
            <a:pPr algn="just"/>
            <a:endParaRPr lang="ru-RU" sz="1200" b="1" dirty="0"/>
          </a:p>
          <a:p>
            <a:pPr algn="just"/>
            <a:r>
              <a:rPr lang="ru-RU" sz="1200" dirty="0"/>
              <a:t>В представленном учебнике представлена панорама развития архитектуры в первой половине XX века. В нем отечественная (в том числе советская) архитектура рассматривается в широком контексте мирового зодчества. Основной теоретический материал учебника дополнен многочисленными иллюстрациями, развернутыми подписями к ним, хронологическими «лентами времени» и краткими биографиями выдающихся зодчих столетия.</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99392"/>
            <a:ext cx="2357709"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86233"/>
            <a:ext cx="6678488" cy="1938992"/>
          </a:xfrm>
          <a:prstGeom prst="rect">
            <a:avLst/>
          </a:prstGeom>
        </p:spPr>
        <p:txBody>
          <a:bodyPr wrap="square">
            <a:spAutoFit/>
          </a:bodyPr>
          <a:lstStyle/>
          <a:p>
            <a:pPr algn="just"/>
            <a:r>
              <a:rPr lang="ru-RU" sz="1200" b="1" dirty="0"/>
              <a:t>Заварихин С. П.  Архитектура второй половины XX века : учебник для СПО / С. П. Заварихин. — 2-е изд., испр. и доп. — Москва : Издательство Юрайт, </a:t>
            </a:r>
            <a:r>
              <a:rPr lang="ru-RU" sz="1200" b="1" dirty="0" smtClean="0"/>
              <a:t>2024. </a:t>
            </a:r>
            <a:r>
              <a:rPr lang="ru-RU" sz="1200" b="1" dirty="0"/>
              <a:t>— 238 с. — (Профессиональное образование</a:t>
            </a:r>
            <a:r>
              <a:rPr lang="ru-RU" sz="1200" b="1" dirty="0" smtClean="0"/>
              <a:t>).</a:t>
            </a:r>
          </a:p>
          <a:p>
            <a:pPr algn="just"/>
            <a:endParaRPr lang="ru-RU" sz="1200" b="1" dirty="0"/>
          </a:p>
          <a:p>
            <a:pPr algn="just"/>
            <a:r>
              <a:rPr lang="ru-RU" sz="1200" dirty="0"/>
              <a:t> В учебнике представлена панорама развития архитектуры во второй половине XX века. В нем отечественная (в том числе советская) архитектура рассматривается в широком контексте мирового зодчества. Основной теоретический материал учебника дополнен многочисленными иллюстрациями, развернутыми подписями к ним, хронологическими «лентами времени» и краткими биографиями выдающихся зодчих столетия.</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212976"/>
            <a:ext cx="235771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888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5123" y="238950"/>
            <a:ext cx="6678488" cy="2862322"/>
          </a:xfrm>
          <a:prstGeom prst="rect">
            <a:avLst/>
          </a:prstGeom>
        </p:spPr>
        <p:txBody>
          <a:bodyPr wrap="square">
            <a:spAutoFit/>
          </a:bodyPr>
          <a:lstStyle/>
          <a:p>
            <a:pPr algn="just"/>
            <a:r>
              <a:rPr lang="ru-RU" sz="1200" b="1" dirty="0"/>
              <a:t>Основы теории и истории искусств. Изобразительное искусство. Театр. Кино : учебное пособие / Т. С. Паниотова, Г. А. Коробова, Л. И. Корсикова [и др.] ; под редакцией Т. С. Паниотовой. — </a:t>
            </a:r>
            <a:r>
              <a:rPr lang="ru-RU" sz="1200" b="1" dirty="0" smtClean="0"/>
              <a:t>9-е </a:t>
            </a:r>
            <a:r>
              <a:rPr lang="ru-RU" sz="1200" b="1" dirty="0"/>
              <a:t>изд., стер. — Санкт-Петербург : Планета музыки, </a:t>
            </a:r>
            <a:r>
              <a:rPr lang="ru-RU" sz="1200" b="1" dirty="0" smtClean="0"/>
              <a:t>2024. </a:t>
            </a:r>
            <a:r>
              <a:rPr lang="ru-RU" sz="1200" b="1" dirty="0"/>
              <a:t>— 456 с</a:t>
            </a:r>
            <a:r>
              <a:rPr lang="ru-RU" sz="1200" b="1" dirty="0" smtClean="0"/>
              <a:t>. </a:t>
            </a:r>
            <a:r>
              <a:rPr lang="ru-RU" sz="1200" b="1" dirty="0"/>
              <a:t>— (Среднее профессиональное образование).</a:t>
            </a:r>
            <a:endParaRPr lang="ru-RU" sz="1200" b="1" dirty="0" smtClean="0"/>
          </a:p>
          <a:p>
            <a:pPr algn="just"/>
            <a:endParaRPr lang="ru-RU" sz="1200" b="1" dirty="0"/>
          </a:p>
          <a:p>
            <a:pPr algn="just"/>
            <a:r>
              <a:rPr lang="ru-RU" sz="1200" dirty="0"/>
              <a:t>В учебном пособии под одной обложкой представлены теория и история разных искусств: изобразительного искусства, театра, кино. Искусства существуют не в замкнутом пространстве — они вписаны в определенный социокультурный контекст и постоянно взаимодействуют друг с другом. Поэтому лишь взятые вместе, они становятся формой художественного самосознания человечества, той культурной связкой, благодаря которой осуществляется диалог эпох. В качестве основного принципа подачи материала избран примененный к художественному познанию принцип единства исторического и логического, благодаря которому развитие искусства последовательно прослеживается как хронологически, так и на примерах творчества наиболее значимых его представителей.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7824"/>
            <a:ext cx="2016224" cy="31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135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2628781"/>
            <a:ext cx="6552728" cy="1384995"/>
          </a:xfrm>
          <a:prstGeom prst="rect">
            <a:avLst/>
          </a:prstGeom>
        </p:spPr>
        <p:txBody>
          <a:bodyPr wrap="square">
            <a:spAutoFit/>
          </a:bodyPr>
          <a:lstStyle/>
          <a:p>
            <a:pPr algn="ctr"/>
            <a:r>
              <a:rPr lang="ru-RU" sz="2800" b="1" dirty="0"/>
              <a:t>ОП.07 </a:t>
            </a:r>
            <a:endParaRPr lang="ru-RU" sz="2800" b="1" dirty="0" smtClean="0"/>
          </a:p>
          <a:p>
            <a:pPr algn="ctr"/>
            <a:r>
              <a:rPr lang="ru-RU" sz="2800" b="1" dirty="0" smtClean="0"/>
              <a:t>БЕЗОПАСНОСТЬ </a:t>
            </a:r>
            <a:r>
              <a:rPr lang="ru-RU" sz="2800" b="1" dirty="0"/>
              <a:t>ЖИЗНЕДЕЯТЕЛЬНОСТИ</a:t>
            </a:r>
          </a:p>
        </p:txBody>
      </p:sp>
    </p:spTree>
    <p:extLst>
      <p:ext uri="{BB962C8B-B14F-4D97-AF65-F5344CB8AC3E}">
        <p14:creationId xmlns:p14="http://schemas.microsoft.com/office/powerpoint/2010/main" val="425507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БЕЗОПАСНОСТЬ ЖИЗНЕДЕЯТЕЛЬНОСТИ Под общ. ред. Соломина В.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1" y="-99392"/>
            <a:ext cx="2389680"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01279" y="425763"/>
            <a:ext cx="6733119" cy="2123658"/>
          </a:xfrm>
          <a:prstGeom prst="rect">
            <a:avLst/>
          </a:prstGeom>
        </p:spPr>
        <p:txBody>
          <a:bodyPr wrap="square">
            <a:spAutoFit/>
          </a:bodyPr>
          <a:lstStyle/>
          <a:p>
            <a:pPr algn="just"/>
            <a:r>
              <a:rPr lang="ru-RU" sz="1200" b="1" dirty="0"/>
              <a:t>Безопасность жизнедеятельности</a:t>
            </a:r>
            <a:r>
              <a:rPr lang="ru-RU" sz="1200" dirty="0"/>
              <a:t> </a:t>
            </a:r>
            <a:r>
              <a:rPr lang="ru-RU" sz="1200" b="1" dirty="0"/>
              <a:t>: учебник и практикум для СПО / С. В. Абрамова [и др.] ; под общей редакцией В. П. Соломина. — Москва : Издательство Юрайт, </a:t>
            </a:r>
            <a:r>
              <a:rPr lang="ru-RU" sz="1200" b="1" dirty="0" smtClean="0"/>
              <a:t>2024. </a:t>
            </a:r>
            <a:r>
              <a:rPr lang="ru-RU" sz="1200" b="1" dirty="0"/>
              <a:t>— 399 с. — (Профессиональное образование). </a:t>
            </a:r>
            <a:endParaRPr lang="ru-RU" sz="1200" b="1" dirty="0" smtClean="0"/>
          </a:p>
          <a:p>
            <a:pPr algn="just"/>
            <a:endParaRPr lang="ru-RU" sz="1200"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sp>
        <p:nvSpPr>
          <p:cNvPr id="5" name="Прямоугольник 4"/>
          <p:cNvSpPr/>
          <p:nvPr/>
        </p:nvSpPr>
        <p:spPr>
          <a:xfrm>
            <a:off x="2283079" y="3671325"/>
            <a:ext cx="6664222" cy="2492990"/>
          </a:xfrm>
          <a:prstGeom prst="rect">
            <a:avLst/>
          </a:prstGeom>
        </p:spPr>
        <p:txBody>
          <a:bodyPr wrap="square">
            <a:spAutoFit/>
          </a:bodyPr>
          <a:lstStyle/>
          <a:p>
            <a:pPr algn="just"/>
            <a:r>
              <a:rPr lang="ru-RU" sz="1200" b="1" dirty="0">
                <a:solidFill>
                  <a:prstClr val="white"/>
                </a:solidFill>
              </a:rPr>
              <a:t>Беляков Г. И.</a:t>
            </a:r>
            <a:r>
              <a:rPr lang="ru-RU" sz="1200" i="1" dirty="0">
                <a:solidFill>
                  <a:prstClr val="white"/>
                </a:solidFill>
              </a:rPr>
              <a:t> </a:t>
            </a:r>
            <a:r>
              <a:rPr lang="ru-RU" sz="1200" dirty="0">
                <a:solidFill>
                  <a:prstClr val="white"/>
                </a:solidFill>
              </a:rPr>
              <a:t> </a:t>
            </a:r>
            <a:r>
              <a:rPr lang="ru-RU" sz="1200" b="1" dirty="0">
                <a:solidFill>
                  <a:prstClr val="white"/>
                </a:solidFill>
              </a:rPr>
              <a:t>Основы обеспечения жизнедеятельности и выживание в чрезвычайных ситуациях : учебник для СПО / Г. И. Беляков. — </a:t>
            </a:r>
            <a:r>
              <a:rPr lang="ru-RU" sz="1200" b="1" dirty="0" smtClean="0">
                <a:solidFill>
                  <a:prstClr val="white"/>
                </a:solidFill>
              </a:rPr>
              <a:t>4-е </a:t>
            </a:r>
            <a:r>
              <a:rPr lang="ru-RU" sz="1200" b="1" dirty="0">
                <a:solidFill>
                  <a:prstClr val="white"/>
                </a:solidFill>
              </a:rPr>
              <a:t>изд., перераб. и доп. — Москва : Издательство Юрайт, </a:t>
            </a:r>
            <a:r>
              <a:rPr lang="ru-RU" sz="1200" b="1" dirty="0" smtClean="0">
                <a:solidFill>
                  <a:prstClr val="white"/>
                </a:solidFill>
              </a:rPr>
              <a:t>2024.</a:t>
            </a:r>
            <a:r>
              <a:rPr lang="ru-RU" sz="1200" b="1" dirty="0">
                <a:solidFill>
                  <a:prstClr val="white"/>
                </a:solidFill>
              </a:rPr>
              <a:t> — </a:t>
            </a:r>
            <a:r>
              <a:rPr lang="ru-RU" sz="1200" b="1" dirty="0" smtClean="0">
                <a:solidFill>
                  <a:prstClr val="white"/>
                </a:solidFill>
              </a:rPr>
              <a:t>641</a:t>
            </a:r>
            <a:r>
              <a:rPr lang="ru-RU" sz="1200" b="1" dirty="0">
                <a:solidFill>
                  <a:prstClr val="white"/>
                </a:solidFill>
              </a:rPr>
              <a:t> с. — (Профессиональное образование). </a:t>
            </a:r>
            <a:endParaRPr lang="ru-RU" sz="1200" b="1" dirty="0" smtClean="0">
              <a:solidFill>
                <a:prstClr val="white"/>
              </a:solidFill>
            </a:endParaRPr>
          </a:p>
          <a:p>
            <a:pPr algn="just"/>
            <a:endParaRPr lang="ru-RU" sz="1200" dirty="0">
              <a:solidFill>
                <a:prstClr val="white"/>
              </a:solidFill>
            </a:endParaRPr>
          </a:p>
          <a:p>
            <a:pPr algn="just"/>
            <a:r>
              <a:rPr lang="ru-RU" sz="1200" dirty="0">
                <a:solidFill>
                  <a:prstClr val="white"/>
                </a:solidFill>
              </a:rPr>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7" y="314617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928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11760" y="188640"/>
            <a:ext cx="6552728" cy="2862322"/>
          </a:xfrm>
          <a:prstGeom prst="rect">
            <a:avLst/>
          </a:prstGeom>
        </p:spPr>
        <p:txBody>
          <a:bodyPr wrap="square">
            <a:spAutoFit/>
          </a:bodyPr>
          <a:lstStyle/>
          <a:p>
            <a:pPr algn="just"/>
            <a:r>
              <a:rPr lang="ru-RU" sz="1200" b="1" dirty="0"/>
              <a:t>Белов С. В.</a:t>
            </a:r>
            <a:r>
              <a:rPr lang="ru-RU" sz="1200" dirty="0"/>
              <a:t>  </a:t>
            </a:r>
            <a:r>
              <a:rPr lang="ru-RU" sz="1200" b="1" dirty="0"/>
              <a:t>Безопасность жизнедеятельности и защита окружающей среды (техносферная безопасность) </a:t>
            </a:r>
            <a:r>
              <a:rPr lang="ru-RU" sz="1200" b="1" dirty="0" smtClean="0"/>
              <a:t> </a:t>
            </a:r>
            <a:r>
              <a:rPr lang="ru-RU" sz="1200" b="1" dirty="0"/>
              <a:t>учебник для СПО / С. В. Белов. — </a:t>
            </a:r>
            <a:r>
              <a:rPr lang="ru-RU" sz="1200" b="1" dirty="0" smtClean="0"/>
              <a:t>6-е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636 </a:t>
            </a:r>
            <a:r>
              <a:rPr lang="ru-RU" sz="1200" b="1" dirty="0"/>
              <a:t>с. — (Профессиональное образование). </a:t>
            </a:r>
            <a:endParaRPr lang="ru-RU" sz="1200" b="1" dirty="0" smtClean="0"/>
          </a:p>
          <a:p>
            <a:pPr algn="just"/>
            <a:endParaRPr lang="ru-RU" sz="1200" b="1" dirty="0"/>
          </a:p>
          <a:p>
            <a:pPr algn="just"/>
            <a:r>
              <a:rPr lang="ru-RU" sz="1200" dirty="0"/>
              <a:t>Настоящая книга это пятое издание учебника, признанного лучшим в области безопасности жизнедеятельности и защиты окружающей среды. В нем автор в большей степени делает акцент не на защитную деятельность человека, а на создание им качественной техносферы. В учебнике в достаточно полном объеме раскрыты все темы по БЖД и ЗОС: основы учения о человеко- и природозащитной деятельности, современный мир опасностей (естественных, антропогенных, техногенных и др.), проблемы техносферной безопасности, защита человека от различных видов опасностей, а также их мониторинг и контроль как в глобальном масштабе, так и в пределах РФ, государственное управление БЖД и ЗОС.</a:t>
            </a:r>
          </a:p>
        </p:txBody>
      </p:sp>
      <p:pic>
        <p:nvPicPr>
          <p:cNvPr id="6" name="Picture 4" descr="Безопасность жизне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45024"/>
            <a:ext cx="2088232" cy="309634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11760" y="3618137"/>
            <a:ext cx="6595716" cy="2492990"/>
          </a:xfrm>
          <a:prstGeom prst="rect">
            <a:avLst/>
          </a:prstGeom>
        </p:spPr>
        <p:txBody>
          <a:bodyPr wrap="square">
            <a:spAutoFit/>
          </a:bodyPr>
          <a:lstStyle/>
          <a:p>
            <a:pPr algn="just"/>
            <a:r>
              <a:rPr lang="ru-RU" sz="1200" b="1" dirty="0">
                <a:solidFill>
                  <a:prstClr val="white"/>
                </a:solidFill>
              </a:rPr>
              <a:t>Микрюков В. Ю.</a:t>
            </a:r>
            <a:r>
              <a:rPr lang="ru-RU" sz="1200" dirty="0">
                <a:solidFill>
                  <a:prstClr val="white"/>
                </a:solidFill>
              </a:rPr>
              <a:t> </a:t>
            </a:r>
            <a:r>
              <a:rPr lang="ru-RU" sz="1200" b="1" dirty="0">
                <a:solidFill>
                  <a:prstClr val="white"/>
                </a:solidFill>
              </a:rPr>
              <a:t>Безопасность жизнедеятельности : учебник / В. Ю. Микрюков. — Москва : Кнорус, </a:t>
            </a:r>
            <a:r>
              <a:rPr lang="ru-RU" sz="1200" b="1" dirty="0" smtClean="0">
                <a:solidFill>
                  <a:prstClr val="white"/>
                </a:solidFill>
              </a:rPr>
              <a:t>2024. </a:t>
            </a:r>
            <a:r>
              <a:rPr lang="ru-RU" sz="1200" b="1" dirty="0">
                <a:solidFill>
                  <a:prstClr val="white"/>
                </a:solidFill>
              </a:rPr>
              <a:t>— </a:t>
            </a:r>
            <a:r>
              <a:rPr lang="ru-RU" sz="1200" b="1" dirty="0" smtClean="0">
                <a:solidFill>
                  <a:prstClr val="white"/>
                </a:solidFill>
              </a:rPr>
              <a:t>282</a:t>
            </a:r>
            <a:r>
              <a:rPr lang="ru-RU" sz="1200" b="1" dirty="0">
                <a:solidFill>
                  <a:prstClr val="white"/>
                </a:solidFill>
              </a:rPr>
              <a:t> с. — (Среднее профессиональное образование). </a:t>
            </a:r>
            <a:endParaRPr lang="ru-RU" sz="1200" b="1" dirty="0" smtClean="0">
              <a:solidFill>
                <a:prstClr val="white"/>
              </a:solidFill>
            </a:endParaRPr>
          </a:p>
          <a:p>
            <a:pPr algn="just"/>
            <a:endParaRPr lang="ru-RU" sz="1200" dirty="0">
              <a:solidFill>
                <a:prstClr val="white"/>
              </a:solidFill>
            </a:endParaRPr>
          </a:p>
          <a:p>
            <a:pPr algn="just"/>
            <a:r>
              <a:rPr lang="ru-RU" sz="1200" dirty="0">
                <a:solidFill>
                  <a:prstClr val="white"/>
                </a:solidFill>
              </a:rPr>
              <a:t>Состоит 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71400"/>
            <a:ext cx="2448272" cy="371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68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83768" y="157794"/>
            <a:ext cx="6480720" cy="2677656"/>
          </a:xfrm>
          <a:prstGeom prst="rect">
            <a:avLst/>
          </a:prstGeom>
        </p:spPr>
        <p:txBody>
          <a:bodyPr wrap="square">
            <a:spAutoFit/>
          </a:bodyPr>
          <a:lstStyle/>
          <a:p>
            <a:pPr algn="just"/>
            <a:r>
              <a:rPr lang="ru-RU" sz="1200" b="1" dirty="0">
                <a:solidFill>
                  <a:prstClr val="white"/>
                </a:solidFill>
              </a:rPr>
              <a:t>Косолапова Н. В.</a:t>
            </a:r>
            <a:r>
              <a:rPr lang="ru-RU" sz="1200" dirty="0">
                <a:solidFill>
                  <a:prstClr val="white"/>
                </a:solidFill>
              </a:rPr>
              <a:t> </a:t>
            </a:r>
            <a:r>
              <a:rPr lang="ru-RU" sz="1200" b="1" dirty="0">
                <a:solidFill>
                  <a:prstClr val="white"/>
                </a:solidFill>
              </a:rPr>
              <a:t>Безопасность жизнедеятельности : учебник / Н</a:t>
            </a:r>
            <a:r>
              <a:rPr lang="ru-RU" sz="1200" b="1" dirty="0" smtClean="0">
                <a:solidFill>
                  <a:prstClr val="white"/>
                </a:solidFill>
              </a:rPr>
              <a:t>. В</a:t>
            </a:r>
            <a:r>
              <a:rPr lang="ru-RU" sz="1200" b="1" dirty="0">
                <a:solidFill>
                  <a:prstClr val="white"/>
                </a:solidFill>
              </a:rPr>
              <a:t>. Косолапова, Н</a:t>
            </a:r>
            <a:r>
              <a:rPr lang="ru-RU" sz="1200" b="1" dirty="0" smtClean="0">
                <a:solidFill>
                  <a:prstClr val="white"/>
                </a:solidFill>
              </a:rPr>
              <a:t>. А</a:t>
            </a:r>
            <a:r>
              <a:rPr lang="ru-RU" sz="1200" b="1" dirty="0">
                <a:solidFill>
                  <a:prstClr val="white"/>
                </a:solidFill>
              </a:rPr>
              <a:t>. Прокопенко. — Москва : КНОРУС, </a:t>
            </a:r>
            <a:r>
              <a:rPr lang="ru-RU" sz="1200" b="1" dirty="0" smtClean="0">
                <a:solidFill>
                  <a:prstClr val="white"/>
                </a:solidFill>
              </a:rPr>
              <a:t>2024. </a:t>
            </a:r>
            <a:r>
              <a:rPr lang="ru-RU" sz="1200" b="1" dirty="0">
                <a:solidFill>
                  <a:prstClr val="white"/>
                </a:solidFill>
              </a:rPr>
              <a:t>— </a:t>
            </a:r>
            <a:r>
              <a:rPr lang="ru-RU" sz="1200" b="1" dirty="0" smtClean="0">
                <a:solidFill>
                  <a:prstClr val="white"/>
                </a:solidFill>
              </a:rPr>
              <a:t>222</a:t>
            </a:r>
            <a:r>
              <a:rPr lang="ru-RU" sz="1200" b="1" dirty="0">
                <a:solidFill>
                  <a:prstClr val="white"/>
                </a:solidFill>
              </a:rPr>
              <a:t> с. — (Среднее профессиональное образование). </a:t>
            </a:r>
            <a:endParaRPr lang="ru-RU" sz="1200" b="1" dirty="0" smtClean="0">
              <a:solidFill>
                <a:prstClr val="white"/>
              </a:solidFill>
            </a:endParaRPr>
          </a:p>
          <a:p>
            <a:pPr algn="just"/>
            <a:endParaRPr lang="ru-RU" sz="1200" dirty="0">
              <a:solidFill>
                <a:prstClr val="white"/>
              </a:solidFill>
            </a:endParaRPr>
          </a:p>
          <a:p>
            <a:pPr algn="just"/>
            <a:r>
              <a:rPr lang="ru-RU" sz="1200" dirty="0">
                <a:solidFill>
                  <a:prstClr val="white"/>
                </a:solidFill>
              </a:rPr>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0027"/>
            <a:ext cx="2160240" cy="320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2447764" y="3331002"/>
            <a:ext cx="6516724" cy="3416320"/>
          </a:xfrm>
          <a:prstGeom prst="rect">
            <a:avLst/>
          </a:prstGeom>
        </p:spPr>
        <p:txBody>
          <a:bodyPr wrap="square">
            <a:spAutoFit/>
          </a:bodyPr>
          <a:lstStyle/>
          <a:p>
            <a:pPr algn="just"/>
            <a:r>
              <a:rPr lang="ru-RU" sz="1200" b="1" dirty="0"/>
              <a:t>Косолапова Н. В.</a:t>
            </a:r>
            <a:r>
              <a:rPr lang="ru-RU" sz="1200" dirty="0"/>
              <a:t> </a:t>
            </a:r>
            <a:r>
              <a:rPr lang="ru-RU" sz="1200" b="1" dirty="0"/>
              <a:t>Безопасность жизнедеятельности. Практикум : учебное пособие / Н</a:t>
            </a:r>
            <a:r>
              <a:rPr lang="ru-RU" sz="1200" b="1" dirty="0" smtClean="0"/>
              <a:t>. В</a:t>
            </a:r>
            <a:r>
              <a:rPr lang="ru-RU" sz="1200" b="1" dirty="0"/>
              <a:t>. Косолапова, Н</a:t>
            </a:r>
            <a:r>
              <a:rPr lang="ru-RU" sz="1200" b="1" dirty="0" smtClean="0"/>
              <a:t>. А</a:t>
            </a:r>
            <a:r>
              <a:rPr lang="ru-RU" sz="1200" b="1" dirty="0"/>
              <a:t>. Прокопенко. — Москва : Кнорус, </a:t>
            </a:r>
            <a:r>
              <a:rPr lang="ru-RU" sz="1200" b="1" dirty="0" smtClean="0"/>
              <a:t>2024. </a:t>
            </a:r>
            <a:r>
              <a:rPr lang="ru-RU" sz="1200" b="1" dirty="0"/>
              <a:t>— </a:t>
            </a:r>
            <a:r>
              <a:rPr lang="ru-RU" sz="1200" b="1" dirty="0" smtClean="0"/>
              <a:t>160 с</a:t>
            </a:r>
            <a:r>
              <a:rPr lang="ru-RU" sz="1200" b="1" dirty="0"/>
              <a:t>. — (Среднее профессиональное образование</a:t>
            </a:r>
            <a:r>
              <a:rPr lang="ru-RU" sz="1200" b="1" dirty="0" smtClean="0"/>
              <a:t>).</a:t>
            </a:r>
          </a:p>
          <a:p>
            <a:pPr algn="just"/>
            <a:endParaRPr lang="ru-RU" sz="1200" dirty="0"/>
          </a:p>
          <a:p>
            <a:pPr algn="just"/>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a:t>
            </a:r>
            <a:r>
              <a:rPr lang="ru-RU" sz="1200" dirty="0" smtClean="0"/>
              <a:t>основных </a:t>
            </a:r>
            <a:r>
              <a:rPr lang="ru-RU" sz="1200" dirty="0"/>
              <a:t>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r>
              <a:rPr lang="ru-RU" sz="1200" dirty="0" smtClean="0"/>
              <a:t> </a:t>
            </a:r>
            <a:endParaRPr lang="ru-RU" sz="1200" dirty="0"/>
          </a:p>
        </p:txBody>
      </p:sp>
    </p:spTree>
    <p:extLst>
      <p:ext uri="{BB962C8B-B14F-4D97-AF65-F5344CB8AC3E}">
        <p14:creationId xmlns:p14="http://schemas.microsoft.com/office/powerpoint/2010/main" val="765537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14" y="132473"/>
            <a:ext cx="2088232"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00456" y="270972"/>
            <a:ext cx="6636040" cy="2308324"/>
          </a:xfrm>
          <a:prstGeom prst="rect">
            <a:avLst/>
          </a:prstGeom>
        </p:spPr>
        <p:txBody>
          <a:bodyPr wrap="square">
            <a:spAutoFit/>
          </a:bodyPr>
          <a:lstStyle/>
          <a:p>
            <a:pPr algn="just"/>
            <a:r>
              <a:rPr lang="ru-RU" sz="1200" b="1" dirty="0">
                <a:solidFill>
                  <a:prstClr val="white"/>
                </a:solidFill>
              </a:rPr>
              <a:t>Обеспечение безопасности при чрезвычайных ситуациях</a:t>
            </a:r>
            <a:r>
              <a:rPr lang="ru-RU" sz="1200" dirty="0">
                <a:solidFill>
                  <a:prstClr val="white"/>
                </a:solidFill>
              </a:rPr>
              <a:t> </a:t>
            </a:r>
            <a:r>
              <a:rPr lang="ru-RU" sz="1200" b="1" dirty="0">
                <a:solidFill>
                  <a:prstClr val="white"/>
                </a:solidFill>
              </a:rPr>
              <a:t>: учебник / В. А. Бондаренко, С. И. Евтушенко, В. А. Лепихова [и др.]. — 2-е изд. — Москва : РИОР : Инфра-М, </a:t>
            </a:r>
            <a:r>
              <a:rPr lang="ru-RU" sz="1200" b="1" dirty="0" smtClean="0">
                <a:solidFill>
                  <a:prstClr val="white"/>
                </a:solidFill>
              </a:rPr>
              <a:t>2024. </a:t>
            </a:r>
            <a:r>
              <a:rPr lang="ru-RU" sz="1200" b="1" dirty="0">
                <a:solidFill>
                  <a:prstClr val="white"/>
                </a:solidFill>
              </a:rPr>
              <a:t>— 224 с. — (Среднее профессиональное образование). </a:t>
            </a:r>
            <a:endParaRPr lang="ru-RU" sz="1200" b="1" dirty="0" smtClean="0">
              <a:solidFill>
                <a:prstClr val="white"/>
              </a:solidFill>
            </a:endParaRPr>
          </a:p>
          <a:p>
            <a:pPr algn="just"/>
            <a:endParaRPr lang="ru-RU" sz="1200" dirty="0">
              <a:solidFill>
                <a:prstClr val="white"/>
              </a:solidFill>
            </a:endParaRPr>
          </a:p>
          <a:p>
            <a:pPr algn="just"/>
            <a:r>
              <a:rPr lang="ru-RU" sz="1200" dirty="0" smtClean="0">
                <a:solidFill>
                  <a:prstClr val="white"/>
                </a:solidFill>
              </a:rPr>
              <a:t>Рассмотрены </a:t>
            </a:r>
            <a:r>
              <a:rPr lang="ru-RU" sz="1200" dirty="0">
                <a:solidFill>
                  <a:prstClr val="white"/>
                </a:solidFill>
              </a:rPr>
              <a:t>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9" y="3501008"/>
            <a:ext cx="2047875"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3573016"/>
            <a:ext cx="6408712" cy="2492990"/>
          </a:xfrm>
          <a:prstGeom prst="rect">
            <a:avLst/>
          </a:prstGeom>
        </p:spPr>
        <p:txBody>
          <a:bodyPr wrap="square">
            <a:spAutoFit/>
          </a:bodyPr>
          <a:lstStyle/>
          <a:p>
            <a:pPr lvl="0" algn="just"/>
            <a:r>
              <a:rPr lang="ru-RU" sz="1200" b="1" dirty="0">
                <a:solidFill>
                  <a:prstClr val="white"/>
                </a:solidFill>
              </a:rPr>
              <a:t>Бондаренко В. А. Безопасность жизнедеятельности. Практикум : учебное пособие / В. А. Бондаренко, С. И. Евтушенко, В. А. Лепихова. – Москва : ИЦ РИОР, НИЦ ИНФРА-М, 2023. — 150 с. — (Среднее профессиональное образование).</a:t>
            </a:r>
          </a:p>
          <a:p>
            <a:pPr lvl="0" algn="just"/>
            <a:endParaRPr lang="ru-RU" sz="1200" b="1" dirty="0">
              <a:solidFill>
                <a:prstClr val="white"/>
              </a:solidFill>
            </a:endParaRPr>
          </a:p>
          <a:p>
            <a:pPr lvl="0" algn="just"/>
            <a:r>
              <a:rPr lang="ru-RU" sz="1200" dirty="0">
                <a:solidFill>
                  <a:prstClr val="white"/>
                </a:solidFill>
              </a:rPr>
              <a:t>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p>
        </p:txBody>
      </p:sp>
    </p:spTree>
    <p:extLst>
      <p:ext uri="{BB962C8B-B14F-4D97-AF65-F5344CB8AC3E}">
        <p14:creationId xmlns:p14="http://schemas.microsoft.com/office/powerpoint/2010/main" val="5034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78488" cy="2308324"/>
          </a:xfrm>
          <a:prstGeom prst="rect">
            <a:avLst/>
          </a:prstGeom>
        </p:spPr>
        <p:txBody>
          <a:bodyPr wrap="square">
            <a:spAutoFit/>
          </a:bodyPr>
          <a:lstStyle/>
          <a:p>
            <a:pPr algn="just"/>
            <a:r>
              <a:rPr lang="ru-RU" sz="1200" b="1" dirty="0"/>
              <a:t>Володина Е. Б. Материаловедение: дизайн, архитектура : учебное пособие : в 2 томах. Том 1 / Е.Б. Володина. — Москва : ИНФРА-М, </a:t>
            </a:r>
            <a:r>
              <a:rPr lang="ru-RU" sz="1200" b="1" dirty="0" smtClean="0"/>
              <a:t>2024. </a:t>
            </a:r>
            <a:r>
              <a:rPr lang="ru-RU" sz="1200" b="1" dirty="0"/>
              <a:t>— 388 с. — (Среднее профессиональное образование). </a:t>
            </a:r>
            <a:endParaRPr lang="ru-RU" sz="1200" b="1" dirty="0" smtClean="0"/>
          </a:p>
          <a:p>
            <a:pPr algn="just"/>
            <a:endParaRPr lang="ru-RU" sz="1200" b="1" dirty="0"/>
          </a:p>
          <a:p>
            <a:pPr algn="just"/>
            <a:r>
              <a:rPr lang="ru-RU" sz="1200" dirty="0"/>
              <a:t>Первый том учебного пособия описывает основные группы строительных и отделочных материалов и изделий, их структуру и свойства. Особое внимание уделено актуальным отделочным материалам, а также их экологическим и эстетическим особенностям,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sp>
        <p:nvSpPr>
          <p:cNvPr id="4" name="Прямоугольник 3"/>
          <p:cNvSpPr/>
          <p:nvPr/>
        </p:nvSpPr>
        <p:spPr>
          <a:xfrm>
            <a:off x="2286000" y="3501007"/>
            <a:ext cx="6606480" cy="2677656"/>
          </a:xfrm>
          <a:prstGeom prst="rect">
            <a:avLst/>
          </a:prstGeom>
        </p:spPr>
        <p:txBody>
          <a:bodyPr wrap="square">
            <a:spAutoFit/>
          </a:bodyPr>
          <a:lstStyle/>
          <a:p>
            <a:pPr algn="just"/>
            <a:r>
              <a:rPr lang="ru-RU" sz="1200" b="1" dirty="0"/>
              <a:t>Володина Е. Б. Материаловедение: дизайн, архитектура : учебное пособие : в 2 томах. Том 2 / Е.Б. Володина. — Москва : ИНФРА-М, </a:t>
            </a:r>
            <a:r>
              <a:rPr lang="ru-RU" sz="1200" b="1" dirty="0" smtClean="0"/>
              <a:t>2024. </a:t>
            </a:r>
            <a:r>
              <a:rPr lang="ru-RU" sz="1200" b="1" dirty="0"/>
              <a:t>— 432 с. — (Среднее профессиональное образование). </a:t>
            </a:r>
            <a:endParaRPr lang="ru-RU" sz="1200" b="1" dirty="0" smtClean="0"/>
          </a:p>
          <a:p>
            <a:pPr algn="just"/>
            <a:endParaRPr lang="ru-RU" sz="1200" b="1" dirty="0"/>
          </a:p>
          <a:p>
            <a:pPr algn="just"/>
            <a:r>
              <a:rPr lang="ru-RU" sz="1200" dirty="0"/>
              <a:t>Второй том учебного пособия содержит сведения об отделочных материалах, изделиях и инженерных системах применительно к дизайну интерьеров современного здания. Особое внимание уделено актуальным отделочным материалам, а также их экологическим и эстетическим характеристикам,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Объем изучаемого материала определяется преподавателем в соответствии с рабочей программой. </a:t>
            </a:r>
          </a:p>
        </p:txBody>
      </p:sp>
      <p:sp>
        <p:nvSpPr>
          <p:cNvPr id="3" name="AutoShape 2" descr="https://znanium.com/cover/1861/186185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1200" dirty="0"/>
          </a:p>
        </p:txBody>
      </p:sp>
      <p:sp>
        <p:nvSpPr>
          <p:cNvPr id="5" name="AutoShape 4" descr="https://znanium.com/cover/1861/1861858.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12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4173"/>
            <a:ext cx="19372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 y="3429000"/>
            <a:ext cx="1905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523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66897" y="1052736"/>
            <a:ext cx="6597589" cy="2677656"/>
          </a:xfrm>
          <a:prstGeom prst="rect">
            <a:avLst/>
          </a:prstGeom>
        </p:spPr>
        <p:txBody>
          <a:bodyPr wrap="square">
            <a:spAutoFit/>
          </a:bodyPr>
          <a:lstStyle/>
          <a:p>
            <a:pPr algn="just"/>
            <a:r>
              <a:rPr lang="ru-RU" sz="1200" b="1" dirty="0">
                <a:solidFill>
                  <a:prstClr val="white"/>
                </a:solidFill>
              </a:rPr>
              <a:t>Резчиков Е. А.</a:t>
            </a:r>
            <a:r>
              <a:rPr lang="ru-RU" sz="1200" i="1" dirty="0">
                <a:solidFill>
                  <a:prstClr val="white"/>
                </a:solidFill>
              </a:rPr>
              <a:t> </a:t>
            </a:r>
            <a:r>
              <a:rPr lang="ru-RU" sz="1200" dirty="0">
                <a:solidFill>
                  <a:prstClr val="white"/>
                </a:solidFill>
              </a:rPr>
              <a:t> </a:t>
            </a:r>
            <a:r>
              <a:rPr lang="ru-RU" sz="1200" b="1" dirty="0">
                <a:solidFill>
                  <a:prstClr val="white"/>
                </a:solidFill>
              </a:rPr>
              <a:t>Безопасность жизнедеятельности : учебник для СПО / Е. А. Резчиков, А. В. Рязанцева. — </a:t>
            </a:r>
            <a:r>
              <a:rPr lang="ru-RU" sz="1200" b="1" dirty="0" smtClean="0">
                <a:solidFill>
                  <a:prstClr val="white"/>
                </a:solidFill>
              </a:rPr>
              <a:t>3-е </a:t>
            </a:r>
            <a:r>
              <a:rPr lang="ru-RU" sz="1200" b="1" dirty="0">
                <a:solidFill>
                  <a:prstClr val="white"/>
                </a:solidFill>
              </a:rPr>
              <a:t>изд., перераб. и доп. — Москва : Издательство Юрайт, </a:t>
            </a:r>
            <a:r>
              <a:rPr lang="ru-RU" sz="1200" b="1" dirty="0" smtClean="0">
                <a:solidFill>
                  <a:prstClr val="white"/>
                </a:solidFill>
              </a:rPr>
              <a:t>2024.</a:t>
            </a:r>
            <a:r>
              <a:rPr lang="ru-RU" sz="1200" b="1" dirty="0">
                <a:solidFill>
                  <a:prstClr val="white"/>
                </a:solidFill>
              </a:rPr>
              <a:t> — </a:t>
            </a:r>
            <a:r>
              <a:rPr lang="ru-RU" sz="1200" b="1" dirty="0" smtClean="0">
                <a:solidFill>
                  <a:prstClr val="white"/>
                </a:solidFill>
              </a:rPr>
              <a:t>634</a:t>
            </a:r>
            <a:r>
              <a:rPr lang="ru-RU" sz="1200" b="1" dirty="0">
                <a:solidFill>
                  <a:prstClr val="white"/>
                </a:solidFill>
              </a:rPr>
              <a:t> с. — (Профессиональное образование). </a:t>
            </a:r>
            <a:endParaRPr lang="ru-RU" sz="1200" b="1" dirty="0" smtClean="0">
              <a:solidFill>
                <a:prstClr val="white"/>
              </a:solidFill>
            </a:endParaRPr>
          </a:p>
          <a:p>
            <a:pPr algn="just"/>
            <a:endParaRPr lang="ru-RU" sz="1200" dirty="0">
              <a:solidFill>
                <a:prstClr val="white"/>
              </a:solidFill>
            </a:endParaRPr>
          </a:p>
          <a:p>
            <a:pPr algn="just"/>
            <a:r>
              <a:rPr lang="ru-RU" sz="1200" dirty="0" smtClean="0">
                <a:solidFill>
                  <a:prstClr val="white"/>
                </a:solidFill>
              </a:rPr>
              <a:t>Данный </a:t>
            </a:r>
            <a:r>
              <a:rPr lang="ru-RU" sz="1200" dirty="0">
                <a:solidFill>
                  <a:prstClr val="white"/>
                </a:solidFill>
              </a:rPr>
              <a:t>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a:t>
            </a:r>
            <a:r>
              <a:rPr lang="ru-RU" sz="1200" dirty="0" smtClean="0">
                <a:solidFill>
                  <a:prstClr val="white"/>
                </a:solidFill>
              </a:rPr>
              <a:t>При </a:t>
            </a:r>
            <a:r>
              <a:rPr lang="ru-RU" sz="1200" dirty="0">
                <a:solidFill>
                  <a:prstClr val="white"/>
                </a:solidFill>
              </a:rPr>
              <a:t>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2483768"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595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59632" y="2628781"/>
            <a:ext cx="7272808" cy="1384995"/>
          </a:xfrm>
          <a:prstGeom prst="rect">
            <a:avLst/>
          </a:prstGeom>
        </p:spPr>
        <p:txBody>
          <a:bodyPr wrap="square">
            <a:spAutoFit/>
          </a:bodyPr>
          <a:lstStyle/>
          <a:p>
            <a:pPr algn="ctr"/>
            <a:r>
              <a:rPr lang="ru-RU" sz="2800" b="1" dirty="0" smtClean="0"/>
              <a:t>ОП.08 </a:t>
            </a:r>
          </a:p>
          <a:p>
            <a:pPr algn="ctr"/>
            <a:r>
              <a:rPr lang="ru-RU" sz="2800" b="1" dirty="0" smtClean="0"/>
              <a:t>ОСНОВЫ </a:t>
            </a:r>
            <a:r>
              <a:rPr lang="ru-RU" sz="2800" b="1" dirty="0"/>
              <a:t>ЧЕРЧЕНИЯ И НАЧЕРТАТЕЛЬНОЙ ГЕОМЕТРИИ</a:t>
            </a:r>
          </a:p>
        </p:txBody>
      </p:sp>
    </p:spTree>
    <p:extLst>
      <p:ext uri="{BB962C8B-B14F-4D97-AF65-F5344CB8AC3E}">
        <p14:creationId xmlns:p14="http://schemas.microsoft.com/office/powerpoint/2010/main" val="852786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4454" y="116632"/>
            <a:ext cx="6662042" cy="2492990"/>
          </a:xfrm>
          <a:prstGeom prst="rect">
            <a:avLst/>
          </a:prstGeom>
        </p:spPr>
        <p:txBody>
          <a:bodyPr wrap="square">
            <a:spAutoFit/>
          </a:bodyPr>
          <a:lstStyle/>
          <a:p>
            <a:pPr algn="just"/>
            <a:r>
              <a:rPr lang="ru-RU" sz="1200" b="1" dirty="0"/>
              <a:t>Чекмарев А. А.</a:t>
            </a:r>
            <a:r>
              <a:rPr lang="ru-RU" sz="1200" i="1" dirty="0"/>
              <a:t> </a:t>
            </a:r>
            <a:r>
              <a:rPr lang="ru-RU" sz="1200" dirty="0"/>
              <a:t> </a:t>
            </a:r>
            <a:r>
              <a:rPr lang="ru-RU" sz="1200" b="1" dirty="0"/>
              <a:t>Начертательная геометрия и черчение : учебник для СПО / А. А. Чекмарев. — 7-е изд., испр. и доп. — Москва : Издательство Юрайт, </a:t>
            </a:r>
            <a:r>
              <a:rPr lang="ru-RU" sz="1200" b="1" dirty="0" smtClean="0"/>
              <a:t>2024.</a:t>
            </a:r>
            <a:r>
              <a:rPr lang="ru-RU" sz="1200" b="1" dirty="0"/>
              <a:t> — 423 с. — (Профессиональное образование). </a:t>
            </a:r>
            <a:endParaRPr lang="ru-RU" sz="1200" b="1" dirty="0" smtClean="0"/>
          </a:p>
          <a:p>
            <a:pPr algn="just"/>
            <a:endParaRPr lang="ru-RU" sz="1200" b="1" dirty="0"/>
          </a:p>
          <a:p>
            <a:pPr algn="just"/>
            <a:r>
              <a:rPr lang="ru-RU" sz="1200" dirty="0"/>
              <a:t>В учебнике изложены основы начертательной геометрии в непосредственной связи с основами технического рисунка и черчения, основы машиностроительного черчения, правила выполнения схем. Рассмотрены элементы строительного и топографического черчения, основы использования персональных электронных вычислительных машин для решения графических задач. В процессе изучения начертательной геометрии и черчения студенты освоят основные положения Единой системы конструкторской документации (ЕСКД) и системы проектной документации для строительства (СПДС), а также современные системы автоматизированного выполнения чертежей.</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05" y="3573016"/>
            <a:ext cx="212553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74454" y="3861048"/>
            <a:ext cx="6624736" cy="1569660"/>
          </a:xfrm>
          <a:prstGeom prst="rect">
            <a:avLst/>
          </a:prstGeom>
        </p:spPr>
        <p:txBody>
          <a:bodyPr wrap="square">
            <a:spAutoFit/>
          </a:bodyPr>
          <a:lstStyle/>
          <a:p>
            <a:pPr algn="just"/>
            <a:r>
              <a:rPr lang="ru-RU" sz="1200" b="1" dirty="0"/>
              <a:t>Короев Ю. И. Начертательная геометрия : учебник / Ю. И. Короев. — Москва : КноРус, </a:t>
            </a:r>
            <a:r>
              <a:rPr lang="ru-RU" sz="1200" b="1" dirty="0" smtClean="0"/>
              <a:t>2023. </a:t>
            </a:r>
            <a:r>
              <a:rPr lang="ru-RU" sz="1200" b="1" dirty="0"/>
              <a:t>— 422 с. — (Среднее профессиональное образование). </a:t>
            </a:r>
            <a:endParaRPr lang="ru-RU" sz="1200" b="1" dirty="0" smtClean="0"/>
          </a:p>
          <a:p>
            <a:pPr algn="just"/>
            <a:endParaRPr lang="ru-RU" sz="1200" dirty="0"/>
          </a:p>
          <a:p>
            <a:pPr algn="just"/>
            <a:r>
              <a:rPr lang="ru-RU" sz="1200" dirty="0"/>
              <a:t>Изложены теоретические основы и практическое приложение методов изображений, которые применяются в архитектурном проектировании: ортогональные проекции, аксонометрия, перспектива и приемы построения теней в этих проекциях. Содержит вопросы для самопроверки и задачи с примерами решений.</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9392"/>
            <a:ext cx="259228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607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82" y="188640"/>
            <a:ext cx="2104774" cy="31260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6831" y="404664"/>
            <a:ext cx="6567655" cy="1938992"/>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2023. </a:t>
            </a:r>
            <a:r>
              <a:rPr lang="ru-RU" sz="1200" b="1" dirty="0"/>
              <a:t>— 284 с. — (Среднее профессиональное образование</a:t>
            </a:r>
            <a:r>
              <a:rPr lang="ru-RU" sz="1200" b="1" dirty="0" smtClean="0"/>
              <a:t>).</a:t>
            </a:r>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br>
              <a:rPr lang="ru-RU" sz="1200" dirty="0"/>
            </a:br>
            <a:r>
              <a:rPr lang="ru-RU" sz="1200" dirty="0"/>
              <a:t>Соответствует ФГОС СПО последнего поколения.</a:t>
            </a:r>
            <a:endParaRPr lang="ru-RU" sz="1200" b="1" dirty="0"/>
          </a:p>
        </p:txBody>
      </p:sp>
      <p:sp>
        <p:nvSpPr>
          <p:cNvPr id="5" name="Прямоугольник 4"/>
          <p:cNvSpPr/>
          <p:nvPr/>
        </p:nvSpPr>
        <p:spPr>
          <a:xfrm>
            <a:off x="2396831" y="3861048"/>
            <a:ext cx="6566101" cy="1938992"/>
          </a:xfrm>
          <a:prstGeom prst="rect">
            <a:avLst/>
          </a:prstGeom>
        </p:spPr>
        <p:txBody>
          <a:bodyPr wrap="square">
            <a:spAutoFit/>
          </a:bodyPr>
          <a:lstStyle/>
          <a:p>
            <a:pPr algn="just"/>
            <a:r>
              <a:rPr lang="ru-RU" sz="1200" b="1" dirty="0"/>
              <a:t>Константинов А. В.</a:t>
            </a:r>
            <a:r>
              <a:rPr lang="ru-RU" sz="1200" i="1" dirty="0"/>
              <a:t> </a:t>
            </a:r>
            <a:r>
              <a:rPr lang="ru-RU" sz="1200" dirty="0"/>
              <a:t> </a:t>
            </a:r>
            <a:r>
              <a:rPr lang="ru-RU" sz="1200" b="1" dirty="0"/>
              <a:t>Начертательная геометрия : учебное пособие для СПО / А. В. Константинов. </a:t>
            </a:r>
            <a:r>
              <a:rPr lang="ru-RU" sz="1200" b="1" dirty="0" smtClean="0"/>
              <a:t>—2-е изд., перераб. и доп.- </a:t>
            </a:r>
            <a:r>
              <a:rPr lang="ru-RU" sz="1200" b="1" dirty="0"/>
              <a:t>Москва : Издательство Юрайт, </a:t>
            </a:r>
            <a:r>
              <a:rPr lang="ru-RU" sz="1200" b="1" dirty="0" smtClean="0"/>
              <a:t>2024.</a:t>
            </a:r>
            <a:r>
              <a:rPr lang="ru-RU" sz="1200" b="1" dirty="0"/>
              <a:t> — </a:t>
            </a:r>
            <a:r>
              <a:rPr lang="ru-RU" sz="1200" b="1" dirty="0" smtClean="0"/>
              <a:t>401</a:t>
            </a:r>
            <a:r>
              <a:rPr lang="ru-RU" sz="1200" b="1" dirty="0"/>
              <a:t> с. — (Профессиональное образование). </a:t>
            </a:r>
            <a:endParaRPr lang="ru-RU" sz="1200" b="1" dirty="0" smtClean="0"/>
          </a:p>
          <a:p>
            <a:pPr algn="just"/>
            <a:endParaRPr lang="ru-RU" sz="1200" dirty="0"/>
          </a:p>
          <a:p>
            <a:pPr algn="just"/>
            <a:r>
              <a:rPr lang="ru-RU" sz="1200" dirty="0"/>
              <a:t>Учебный материал объясняется очень подробно, в виде лекций-рассказов, с большим количеством примеров, иллюстраций. Автор поставил цель по возможности сократить математические выкладки, доказательства, формулы и рассказать содержание предмета так, чтобы оно могло быть понято учащимися гуманитарных специальностей, не имеющих углубленной математической подготовки. </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43280"/>
            <a:ext cx="2592288" cy="368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343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60194"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55750" y="548680"/>
            <a:ext cx="6508737" cy="1754326"/>
          </a:xfrm>
          <a:prstGeom prst="rect">
            <a:avLst/>
          </a:prstGeom>
        </p:spPr>
        <p:txBody>
          <a:bodyPr wrap="square">
            <a:spAutoFit/>
          </a:bodyPr>
          <a:lstStyle/>
          <a:p>
            <a:pPr algn="just"/>
            <a:r>
              <a:rPr lang="ru-RU" sz="1200" b="1" dirty="0"/>
              <a:t>Константинов А. В.</a:t>
            </a:r>
            <a:r>
              <a:rPr lang="ru-RU" sz="1200" i="1" dirty="0"/>
              <a:t> </a:t>
            </a:r>
            <a:r>
              <a:rPr lang="ru-RU" sz="1200" b="1" dirty="0"/>
              <a:t> Начертательная геометрия. Сборник заданий : учебное пособие для СПО / А. В. Константинов. — 2-е изд., испр. и доп. — Москва : Издательство Юрайт, </a:t>
            </a:r>
            <a:r>
              <a:rPr lang="ru-RU" sz="1200" b="1" dirty="0" smtClean="0"/>
              <a:t>2024.</a:t>
            </a:r>
            <a:r>
              <a:rPr lang="ru-RU" sz="1200" b="1" dirty="0"/>
              <a:t> — 623 с. — (Профессиональное образование). </a:t>
            </a:r>
            <a:endParaRPr lang="ru-RU" sz="1200" b="1" dirty="0" smtClean="0"/>
          </a:p>
          <a:p>
            <a:pPr algn="just"/>
            <a:endParaRPr lang="ru-RU" sz="1200" dirty="0"/>
          </a:p>
          <a:p>
            <a:pPr algn="just"/>
            <a:r>
              <a:rPr lang="ru-RU" sz="1200" dirty="0"/>
              <a:t>Вашему вниманию предлагается сборник индивидуальных заданий по начертательной геометрии, содержащий 25 вариантов с 12 заданиями в каждом. Графические условия задач размещены на страницах таким образом, что позволяют решать задачи непосредственно в книге, превращая ее в рабочую тетрадь, или на ксерокопиях заданий. </a:t>
            </a:r>
          </a:p>
        </p:txBody>
      </p:sp>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38306"/>
            <a:ext cx="2112169" cy="320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55751" y="3861048"/>
            <a:ext cx="6336704" cy="1384995"/>
          </a:xfrm>
          <a:prstGeom prst="rect">
            <a:avLst/>
          </a:prstGeom>
        </p:spPr>
        <p:txBody>
          <a:bodyPr wrap="square">
            <a:spAutoFit/>
          </a:bodyPr>
          <a:lstStyle/>
          <a:p>
            <a:pPr algn="just"/>
            <a:r>
              <a:rPr lang="ru-RU" sz="1200" b="1" dirty="0"/>
              <a:t>Березина Н. А.</a:t>
            </a:r>
            <a:r>
              <a:rPr lang="ru-RU" sz="1200" dirty="0"/>
              <a:t> </a:t>
            </a:r>
            <a:r>
              <a:rPr lang="ru-RU" sz="1200" b="1" dirty="0"/>
              <a:t>Инженерная графика : учебное пособие / Н.А. Березина. —</a:t>
            </a:r>
            <a:r>
              <a:rPr lang="ru-RU" sz="1200" b="1" dirty="0" smtClean="0"/>
              <a:t> </a:t>
            </a:r>
            <a:r>
              <a:rPr lang="ru-RU" sz="1200" b="1" dirty="0"/>
              <a:t>Москва : Альфа-М, НИЦ ИНФРА-М, </a:t>
            </a:r>
            <a:r>
              <a:rPr lang="ru-RU" sz="1200" b="1" dirty="0" smtClean="0"/>
              <a:t>2024. </a:t>
            </a:r>
            <a:r>
              <a:rPr lang="ru-RU" sz="1200" b="1" dirty="0"/>
              <a:t>—</a:t>
            </a:r>
            <a:r>
              <a:rPr lang="ru-RU" sz="1200" b="1" dirty="0" smtClean="0"/>
              <a:t> 270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Рассматриваются 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p>
        </p:txBody>
      </p:sp>
    </p:spTree>
    <p:extLst>
      <p:ext uri="{BB962C8B-B14F-4D97-AF65-F5344CB8AC3E}">
        <p14:creationId xmlns:p14="http://schemas.microsoft.com/office/powerpoint/2010/main" val="4174941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628781"/>
            <a:ext cx="7272808" cy="954107"/>
          </a:xfrm>
          <a:prstGeom prst="rect">
            <a:avLst/>
          </a:prstGeom>
        </p:spPr>
        <p:txBody>
          <a:bodyPr wrap="square">
            <a:spAutoFit/>
          </a:bodyPr>
          <a:lstStyle/>
          <a:p>
            <a:pPr algn="ctr"/>
            <a:r>
              <a:rPr lang="ru-RU" sz="2800" b="1" dirty="0" smtClean="0"/>
              <a:t>ОП.09 </a:t>
            </a:r>
          </a:p>
          <a:p>
            <a:pPr algn="ctr"/>
            <a:r>
              <a:rPr lang="ru-RU" sz="2800" b="1" dirty="0"/>
              <a:t>ИНТЕРЬЕРНАЯ ПЕРСПЕКТИВА</a:t>
            </a:r>
          </a:p>
        </p:txBody>
      </p:sp>
    </p:spTree>
    <p:extLst>
      <p:ext uri="{BB962C8B-B14F-4D97-AF65-F5344CB8AC3E}">
        <p14:creationId xmlns:p14="http://schemas.microsoft.com/office/powerpoint/2010/main" val="2639757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 y="-99392"/>
            <a:ext cx="2333938" cy="367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59" y="188640"/>
            <a:ext cx="6480721" cy="1754326"/>
          </a:xfrm>
          <a:prstGeom prst="rect">
            <a:avLst/>
          </a:prstGeom>
        </p:spPr>
        <p:txBody>
          <a:bodyPr wrap="square">
            <a:spAutoFit/>
          </a:bodyPr>
          <a:lstStyle/>
          <a:p>
            <a:pPr algn="just"/>
            <a:r>
              <a:rPr lang="ru-RU" sz="1200" b="1" dirty="0"/>
              <a:t>Скакова А. Г.</a:t>
            </a:r>
            <a:r>
              <a:rPr lang="ru-RU" sz="1200" i="1" dirty="0"/>
              <a:t> </a:t>
            </a:r>
            <a:r>
              <a:rPr lang="ru-RU" sz="1200" dirty="0"/>
              <a:t> </a:t>
            </a:r>
            <a:r>
              <a:rPr lang="ru-RU" sz="1200" b="1" dirty="0"/>
              <a:t>Рисунок и живопись : учебник для СПО / А. Г. Скакова. — Москва : Издательство Юрайт, </a:t>
            </a:r>
            <a:r>
              <a:rPr lang="ru-RU" sz="1200" b="1" dirty="0" smtClean="0"/>
              <a:t>2024.</a:t>
            </a:r>
            <a:r>
              <a:rPr lang="ru-RU" sz="1200" b="1" dirty="0"/>
              <a:t> — 164 с. — (Профессиональное образование). </a:t>
            </a:r>
            <a:endParaRPr lang="ru-RU" sz="1200" b="1" dirty="0" smtClean="0"/>
          </a:p>
          <a:p>
            <a:pPr algn="just"/>
            <a:endParaRPr lang="ru-RU" sz="1200" dirty="0"/>
          </a:p>
          <a:p>
            <a:pPr algn="just"/>
            <a:r>
              <a:rPr lang="ru-RU" sz="1200" dirty="0"/>
              <a:t>В учебнике представлены основы живописи и рисунка, материал последовательно изложен по основным разделам - основы перспективы, тоновая графика, живопись и цветная графика, изображение ландшафта, архитектурных деталей и интерьера и др. В каждом разделе присутствуют задания, выполнение которых поможет студентам лучше усвоить композицию, технику рисунка и приемы живописи. </a:t>
            </a:r>
          </a:p>
        </p:txBody>
      </p:sp>
      <p:sp>
        <p:nvSpPr>
          <p:cNvPr id="5" name="Прямоугольник 4"/>
          <p:cNvSpPr/>
          <p:nvPr/>
        </p:nvSpPr>
        <p:spPr>
          <a:xfrm>
            <a:off x="2411759" y="3694885"/>
            <a:ext cx="6579259" cy="2308324"/>
          </a:xfrm>
          <a:prstGeom prst="rect">
            <a:avLst/>
          </a:prstGeom>
        </p:spPr>
        <p:txBody>
          <a:bodyPr wrap="square">
            <a:spAutoFit/>
          </a:bodyPr>
          <a:lstStyle/>
          <a:p>
            <a:pPr algn="just"/>
            <a:r>
              <a:rPr lang="ru-RU" sz="1200" b="1" dirty="0"/>
              <a:t>Жабинский В. И.</a:t>
            </a:r>
            <a:r>
              <a:rPr lang="ru-RU" sz="1200" dirty="0"/>
              <a:t> </a:t>
            </a:r>
            <a:r>
              <a:rPr lang="ru-RU" sz="1200" b="1" dirty="0"/>
              <a:t>Рисунок : учебное пособие / В. И. Жабинский, А. В. Винтова. — Москва : НИЦ ИНФРА - М, </a:t>
            </a:r>
            <a:r>
              <a:rPr lang="ru-RU" sz="1200" b="1" dirty="0" smtClean="0"/>
              <a:t>2024. </a:t>
            </a:r>
            <a:r>
              <a:rPr lang="ru-RU" sz="1200" b="1" dirty="0"/>
              <a:t>— 256 с. — (Среднее профессиональное образование). </a:t>
            </a:r>
            <a:endParaRPr lang="ru-RU" sz="1200" b="1" dirty="0" smtClean="0"/>
          </a:p>
          <a:p>
            <a:pPr algn="just"/>
            <a:endParaRPr lang="ru-RU" sz="1200" b="1" dirty="0"/>
          </a:p>
          <a:p>
            <a:pPr algn="just"/>
            <a:r>
              <a:rPr lang="ru-RU" sz="1200" dirty="0"/>
              <a:t>Учебное пособие составлено с учетом профиля подготовки техников по специальности 07.02.01 «Архитектура» и предназначено в помощь учащимся для освоения теоретического материала и выполнения практических работ. Подробно рассматриваются законы линейной перспективы, композиции, конструктивного построения рисунка, распределения светотени, колористики — весь комплекс теоретических сведений и практических рекомендаций, необходимых для овладения изобразительно-выразительными средствами рисунка.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29" y="3618929"/>
            <a:ext cx="2134616" cy="305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080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197700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76282" y="260648"/>
            <a:ext cx="6688205" cy="1938992"/>
          </a:xfrm>
          <a:prstGeom prst="rect">
            <a:avLst/>
          </a:prstGeom>
        </p:spPr>
        <p:txBody>
          <a:bodyPr wrap="square">
            <a:spAutoFit/>
          </a:bodyPr>
          <a:lstStyle/>
          <a:p>
            <a:pPr algn="just"/>
            <a:r>
              <a:rPr lang="ru-RU" sz="1200" b="1" dirty="0"/>
              <a:t>Пресняков М. А.</a:t>
            </a:r>
            <a:r>
              <a:rPr lang="ru-RU" sz="1200" dirty="0"/>
              <a:t> </a:t>
            </a:r>
            <a:r>
              <a:rPr lang="ru-RU" sz="1200" b="1" dirty="0"/>
              <a:t>Перспектива : учебное  пособие / М. А. Пресняков. — Москва : ФОРУМ : ИНФРА - М, 2022. — 112 с. — (Среднее профессиональное образование).  </a:t>
            </a:r>
            <a:endParaRPr lang="ru-RU" sz="1200" b="1" dirty="0" smtClean="0"/>
          </a:p>
          <a:p>
            <a:pPr algn="just"/>
            <a:endParaRPr lang="ru-RU" sz="1200" dirty="0"/>
          </a:p>
          <a:p>
            <a:pPr algn="just"/>
            <a:r>
              <a:rPr lang="ru-RU" sz="1200" dirty="0"/>
              <a:t>Учебное пособие содержит основные принципы и правила классической прямой линейной перспективы, рассматриваемые на основе простейших примеров.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учащихся художественных школ, школ искусств, художественных колледжей и училищ, а также для всех интересующихся основами изобразительной грамоты.</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22269"/>
            <a:ext cx="2448272"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78187" y="3501008"/>
            <a:ext cx="6758309" cy="3046988"/>
          </a:xfrm>
          <a:prstGeom prst="rect">
            <a:avLst/>
          </a:prstGeom>
        </p:spPr>
        <p:txBody>
          <a:bodyPr wrap="square">
            <a:spAutoFit/>
          </a:bodyPr>
          <a:lstStyle/>
          <a:p>
            <a:pPr algn="just"/>
            <a:r>
              <a:rPr lang="ru-RU" sz="1200" b="1" dirty="0"/>
              <a:t>Заварихин С. П.  Архитектура: композиция и форма : учебник / С. П. Заварихин. — Москва : Издательство Юрайт, </a:t>
            </a:r>
            <a:r>
              <a:rPr lang="ru-RU" sz="1200" b="1" dirty="0" smtClean="0"/>
              <a:t>2024. </a:t>
            </a:r>
            <a:r>
              <a:rPr lang="ru-RU" sz="1200" b="1" dirty="0"/>
              <a:t>— 186 с. </a:t>
            </a:r>
            <a:endParaRPr lang="ru-RU" sz="1200" b="1" dirty="0" smtClean="0"/>
          </a:p>
          <a:p>
            <a:pPr algn="just"/>
            <a:endParaRPr lang="ru-RU" sz="1200" b="1" dirty="0"/>
          </a:p>
          <a:p>
            <a:pPr algn="just"/>
            <a:r>
              <a:rPr lang="ru-RU" sz="1200" dirty="0"/>
              <a:t>Учебник посвящен важнейшим категориям теории архитектуры — композиции и форме. Рассматриваются их взаимоотношения, разновидности, средства выражения, эволюция развития. Подробно анализируется зависимость архитектурной формы от функции, конструкции, контекста. Затрагиваются проблемы стилистики в архитектуре. Впервые кратко прослеживается характер принципиальных изменений архитектурных форм и композиций с древнейших времен до современности; приводятся схема укрупненной периодизации истории архитектуры и схема формотворческих концепций ХХ в. По-новому, с позиций зрительного восприятия, рассматриваются композиции экстерьерных и интерьерных пространств. Учитывая сложность освоения большого и разнообразного материала учебника, автор максимально компактно излагает общие положения каждой темы, а конкретные примеры анализирует в емких комментариях к рисункам.</a:t>
            </a:r>
          </a:p>
        </p:txBody>
      </p:sp>
    </p:spTree>
    <p:extLst>
      <p:ext uri="{BB962C8B-B14F-4D97-AF65-F5344CB8AC3E}">
        <p14:creationId xmlns:p14="http://schemas.microsoft.com/office/powerpoint/2010/main" val="2778566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6268"/>
            <a:ext cx="6534472" cy="1938992"/>
          </a:xfrm>
          <a:prstGeom prst="rect">
            <a:avLst/>
          </a:prstGeom>
        </p:spPr>
        <p:txBody>
          <a:bodyPr wrap="square">
            <a:spAutoFit/>
          </a:bodyPr>
          <a:lstStyle/>
          <a:p>
            <a:pPr algn="just"/>
            <a:r>
              <a:rPr lang="ru-RU" sz="1200" b="1" dirty="0"/>
              <a:t>Гажур А</a:t>
            </a:r>
            <a:r>
              <a:rPr lang="ru-RU" sz="1200" b="1" dirty="0" smtClean="0"/>
              <a:t>. А</a:t>
            </a:r>
            <a:r>
              <a:rPr lang="ru-RU" sz="1200" b="1" dirty="0"/>
              <a:t>. Промышленный дизайн (Дизайн для инжиниринга) : учебник / А</a:t>
            </a:r>
            <a:r>
              <a:rPr lang="ru-RU" sz="1200" b="1" dirty="0" smtClean="0"/>
              <a:t>. А</a:t>
            </a:r>
            <a:r>
              <a:rPr lang="ru-RU" sz="1200" b="1" dirty="0"/>
              <a:t>. Гажур. — Москва : КноРус, </a:t>
            </a:r>
            <a:r>
              <a:rPr lang="ru-RU" sz="1200" b="1" dirty="0" smtClean="0"/>
              <a:t>2023. </a:t>
            </a:r>
            <a:r>
              <a:rPr lang="ru-RU" sz="1200" b="1" dirty="0"/>
              <a:t>— 326 с. </a:t>
            </a:r>
            <a:endParaRPr lang="ru-RU" sz="1200" b="1" dirty="0" smtClean="0"/>
          </a:p>
          <a:p>
            <a:pPr algn="just"/>
            <a:endParaRPr lang="ru-RU" sz="1200" b="1" dirty="0"/>
          </a:p>
          <a:p>
            <a:pPr algn="just"/>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88" y="336267"/>
            <a:ext cx="1981532" cy="298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789040"/>
            <a:ext cx="6534472" cy="2492990"/>
          </a:xfrm>
          <a:prstGeom prst="rect">
            <a:avLst/>
          </a:prstGeom>
        </p:spPr>
        <p:txBody>
          <a:bodyPr wrap="square">
            <a:spAutoFit/>
          </a:bodyPr>
          <a:lstStyle/>
          <a:p>
            <a:pPr algn="just"/>
            <a:r>
              <a:rPr lang="ru-RU" sz="1200" b="1" dirty="0"/>
              <a:t>Федотова И. В. Правила дизайна интерьера. 1000 советов как сделать ремонт без дизайнера / И. В. Федотова. — Москва : Эксмо, 2021. — 304 с</a:t>
            </a:r>
            <a:r>
              <a:rPr lang="ru-RU" sz="1200" b="1" dirty="0" smtClean="0"/>
              <a:t>.</a:t>
            </a:r>
          </a:p>
          <a:p>
            <a:pPr algn="just"/>
            <a:endParaRPr lang="ru-RU" sz="1200" b="1" dirty="0"/>
          </a:p>
          <a:p>
            <a:pPr algn="just"/>
            <a:r>
              <a:rPr lang="ru-RU" sz="1200" dirty="0"/>
              <a:t> Дизайн интерьера состоит из сотен правил и миллиона мелочей. Но нет ни одного ресурса, где они были бы описаны. Многие даже не сформулированы, приходится искать информацию по крупицам. Еще до начала ремонта можно сойти с ума от разрозненной информации и попыток рассчитать бюджет.</a:t>
            </a:r>
          </a:p>
          <a:p>
            <a:pPr algn="just"/>
            <a:r>
              <a:rPr lang="ru-RU" sz="1200" dirty="0"/>
              <a:t> </a:t>
            </a:r>
            <a:r>
              <a:rPr lang="ru-RU" sz="1200" dirty="0" smtClean="0"/>
              <a:t>На </a:t>
            </a:r>
            <a:r>
              <a:rPr lang="ru-RU" sz="1200" dirty="0"/>
              <a:t>чем можно и нельзя экономить в </a:t>
            </a:r>
            <a:r>
              <a:rPr lang="ru-RU" sz="1200" dirty="0" smtClean="0"/>
              <a:t>ремонте? Как </a:t>
            </a:r>
            <a:r>
              <a:rPr lang="ru-RU" sz="1200" dirty="0"/>
              <a:t>правильно выбрать стиль?</a:t>
            </a:r>
          </a:p>
          <a:p>
            <a:pPr algn="just"/>
            <a:r>
              <a:rPr lang="ru-RU" sz="1200" dirty="0"/>
              <a:t>Как в каждой комнате сочетать шторы, мебель и розетки?</a:t>
            </a:r>
          </a:p>
          <a:p>
            <a:pPr algn="just"/>
            <a:r>
              <a:rPr lang="ru-RU" sz="1200" dirty="0" smtClean="0"/>
              <a:t>Дизайнер </a:t>
            </a:r>
            <a:r>
              <a:rPr lang="ru-RU" sz="1200" dirty="0"/>
              <a:t>интерьера Иоланта Федотова создала систему правил, которая позволит правильно сделать дизайн-проект дома.</a:t>
            </a:r>
          </a:p>
          <a:p>
            <a:pPr algn="just"/>
            <a:r>
              <a:rPr lang="ru-RU" sz="1200" dirty="0"/>
              <a:t>Забудьте о разочаровании неудачным интерьером в квартире и бессмысленных </a:t>
            </a:r>
            <a:r>
              <a:rPr lang="ru-RU" sz="1200" dirty="0" smtClean="0"/>
              <a:t>тратах</a:t>
            </a:r>
            <a:endParaRPr lang="ru-RU"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87" y="3667382"/>
            <a:ext cx="1977709" cy="285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985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628781"/>
            <a:ext cx="7272808" cy="954107"/>
          </a:xfrm>
          <a:prstGeom prst="rect">
            <a:avLst/>
          </a:prstGeom>
        </p:spPr>
        <p:txBody>
          <a:bodyPr wrap="square">
            <a:spAutoFit/>
          </a:bodyPr>
          <a:lstStyle/>
          <a:p>
            <a:pPr algn="ctr"/>
            <a:r>
              <a:rPr lang="ru-RU" sz="2800" b="1" dirty="0" smtClean="0"/>
              <a:t>ОП.10 </a:t>
            </a:r>
          </a:p>
          <a:p>
            <a:pPr algn="ctr"/>
            <a:r>
              <a:rPr lang="ru-RU" sz="2800" b="1" dirty="0"/>
              <a:t>МЕТОДОЛОГИЯ ДИЗАЙНА</a:t>
            </a:r>
          </a:p>
        </p:txBody>
      </p:sp>
    </p:spTree>
    <p:extLst>
      <p:ext uri="{BB962C8B-B14F-4D97-AF65-F5344CB8AC3E}">
        <p14:creationId xmlns:p14="http://schemas.microsoft.com/office/powerpoint/2010/main" val="297753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4454" y="476672"/>
            <a:ext cx="6590034" cy="1938992"/>
          </a:xfrm>
          <a:prstGeom prst="rect">
            <a:avLst/>
          </a:prstGeom>
        </p:spPr>
        <p:txBody>
          <a:bodyPr wrap="square">
            <a:spAutoFit/>
          </a:bodyPr>
          <a:lstStyle/>
          <a:p>
            <a:pPr algn="just"/>
            <a:r>
              <a:rPr lang="ru-RU" sz="1200" b="1" dirty="0"/>
              <a:t>Воронцов В</a:t>
            </a:r>
            <a:r>
              <a:rPr lang="ru-RU" sz="1200" b="1" dirty="0" smtClean="0"/>
              <a:t>. М</a:t>
            </a:r>
            <a:r>
              <a:rPr lang="ru-RU" sz="1200" b="1" dirty="0"/>
              <a:t>. Архитектурное материаловедение : учебник для СПО / В</a:t>
            </a:r>
            <a:r>
              <a:rPr lang="ru-RU" sz="1200" b="1" dirty="0" smtClean="0"/>
              <a:t>. М</a:t>
            </a:r>
            <a:r>
              <a:rPr lang="ru-RU" sz="1200" b="1" dirty="0"/>
              <a:t>. Воронцов. — 2-е изд., стер. — Санкт-Петербург : Лань, </a:t>
            </a:r>
            <a:r>
              <a:rPr lang="ru-RU" sz="1200" b="1" dirty="0" smtClean="0"/>
              <a:t>2022. </a:t>
            </a:r>
            <a:r>
              <a:rPr lang="ru-RU" sz="1200" b="1" dirty="0"/>
              <a:t>— 408 с. — (Среднее профессиональное образование). </a:t>
            </a:r>
            <a:endParaRPr lang="ru-RU" sz="1200" b="1" dirty="0" smtClean="0"/>
          </a:p>
          <a:p>
            <a:pPr algn="just"/>
            <a:endParaRPr lang="ru-RU" sz="1200" b="1" dirty="0"/>
          </a:p>
          <a:p>
            <a:pPr algn="just"/>
            <a:r>
              <a:rPr lang="ru-RU" sz="1200" dirty="0"/>
              <a:t>В книге излагаются основные технико-эксплуатационные характеристики строительных материалов и изделий, их классификационные признаки, свойства и области применения. Подробно описаны области использования основных строительных материалов в объектах современной архитектуры и перспективы в будущем. Основной акцент уделяется эффективным материалам, обладающим комплексом функциональных, эстетических и экономических показателей.</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39" cy="319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74454" y="3645025"/>
            <a:ext cx="6590034" cy="2492990"/>
          </a:xfrm>
          <a:prstGeom prst="rect">
            <a:avLst/>
          </a:prstGeom>
        </p:spPr>
        <p:txBody>
          <a:bodyPr wrap="square">
            <a:spAutoFit/>
          </a:bodyPr>
          <a:lstStyle/>
          <a:p>
            <a:pPr algn="just"/>
            <a:r>
              <a:rPr lang="ru-RU" sz="1200" b="1" dirty="0"/>
              <a:t>Логанина В. И.  Архитектурно-дизайнерское материаловедение : учебное пособие для вузов / В. И. Логанина, С. Н. Кислицына. — 2-е изд. — Москва : Издательство Юрайт, </a:t>
            </a:r>
            <a:r>
              <a:rPr lang="ru-RU" sz="1200" b="1" dirty="0" smtClean="0"/>
              <a:t>2024. </a:t>
            </a:r>
            <a:r>
              <a:rPr lang="ru-RU" sz="1200" b="1" dirty="0"/>
              <a:t>— 183 с. </a:t>
            </a:r>
            <a:endParaRPr lang="ru-RU" sz="1200" b="1" dirty="0" smtClean="0"/>
          </a:p>
          <a:p>
            <a:pPr algn="just"/>
            <a:endParaRPr lang="ru-RU" sz="1200" b="1" dirty="0" smtClean="0"/>
          </a:p>
          <a:p>
            <a:pPr algn="just"/>
            <a:r>
              <a:rPr lang="ru-RU" sz="1200" dirty="0"/>
              <a:t>Целью данного курса является ознакомление студентов с классификацией, номенклатурой, свойствами и основами производства строительных и отделочных материалов и опытом их применения в архитектурно-строительной, дизайнерской и реставрационной практике. Рассмотрены вопросы выбора материала с соответствующими свойствами для отделываемых поверхностей с учетом эксплуатационной среды; правильной обработки и укладки его в сооружение; замены материалов без ухудшения качества отделочных работ. Для различных материалов описаны меры по защите их от коррозии, по организации их правильного транспортирования и хранения.</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4700"/>
            <a:ext cx="2592288" cy="372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254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36" y="166356"/>
            <a:ext cx="2071601" cy="304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88640"/>
            <a:ext cx="6552728" cy="1569660"/>
          </a:xfrm>
          <a:prstGeom prst="rect">
            <a:avLst/>
          </a:prstGeom>
        </p:spPr>
        <p:txBody>
          <a:bodyPr wrap="square">
            <a:spAutoFit/>
          </a:bodyPr>
          <a:lstStyle/>
          <a:p>
            <a:pPr algn="just"/>
            <a:r>
              <a:rPr lang="ru-RU" sz="1200" b="1" dirty="0"/>
              <a:t>Лобанов Е</a:t>
            </a:r>
            <a:r>
              <a:rPr lang="ru-RU" sz="1200" b="1" dirty="0" smtClean="0"/>
              <a:t>. Ю</a:t>
            </a:r>
            <a:r>
              <a:rPr lang="ru-RU" sz="1200" b="1" dirty="0"/>
              <a:t>.</a:t>
            </a:r>
            <a:r>
              <a:rPr lang="ru-RU" sz="1200" dirty="0"/>
              <a:t> </a:t>
            </a:r>
            <a:r>
              <a:rPr lang="ru-RU" sz="1200" b="1" dirty="0"/>
              <a:t>Дизайн-проектирование : учебник / Е</a:t>
            </a:r>
            <a:r>
              <a:rPr lang="ru-RU" sz="1200" b="1" dirty="0" smtClean="0"/>
              <a:t>. Ю</a:t>
            </a:r>
            <a:r>
              <a:rPr lang="ru-RU" sz="1200" b="1" dirty="0"/>
              <a:t>. Лобанов. — Москва : Юстиция, </a:t>
            </a:r>
            <a:r>
              <a:rPr lang="ru-RU" sz="1200" b="1" dirty="0" smtClean="0"/>
              <a:t>2023. </a:t>
            </a:r>
            <a:r>
              <a:rPr lang="ru-RU" sz="1200" b="1" dirty="0"/>
              <a:t>— 202 с. — (Среднее профессиональное образование</a:t>
            </a:r>
            <a:r>
              <a:rPr lang="ru-RU" sz="1200" b="1" dirty="0" smtClean="0"/>
              <a:t>).</a:t>
            </a:r>
          </a:p>
          <a:p>
            <a:pPr algn="just"/>
            <a:endParaRPr lang="ru-RU" sz="1200" dirty="0"/>
          </a:p>
          <a:p>
            <a:pPr algn="just"/>
            <a:r>
              <a:rPr lang="ru-RU" sz="1200" dirty="0"/>
              <a:t>Разработан по материалам кафедры дизайна оборудования в средовых объектах и Колледжа технологии, моделирования и управления в соответствии с требованиями ФГОС. Содержит иллюстративный материал по архитектурным, дизайнерским и градостроительным проектам ХХ века и снабжён выдержками из текстов книг и статей архитекторов-дизайнеров указанного периода.</a:t>
            </a:r>
          </a:p>
        </p:txBody>
      </p:sp>
      <p:sp>
        <p:nvSpPr>
          <p:cNvPr id="6" name="Прямоугольник 5"/>
          <p:cNvSpPr/>
          <p:nvPr/>
        </p:nvSpPr>
        <p:spPr>
          <a:xfrm>
            <a:off x="2411760" y="3494328"/>
            <a:ext cx="6585876" cy="304698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Усатая Т. В. Дизайн-проектирование: учебник / Т. В. Усатая, Л. В. Дерябина. — Москва : ИЦ «Академия», 2020. — 288 с., [16] с. цв. ил. — (Профессиональное образование</a:t>
            </a:r>
            <a:r>
              <a:rPr lang="ru-RU" sz="1200" b="1" dirty="0" smtClean="0"/>
              <a:t>).</a:t>
            </a:r>
            <a:r>
              <a:rPr lang="ru-RU" sz="1200" b="1" dirty="0"/>
              <a:t> </a:t>
            </a:r>
            <a:r>
              <a:rPr lang="ru-RU" sz="1200" b="1" dirty="0" smtClean="0"/>
              <a:t> </a:t>
            </a:r>
          </a:p>
          <a:p>
            <a:pPr algn="just"/>
            <a:endParaRPr lang="ru-RU" sz="1200" dirty="0"/>
          </a:p>
          <a:p>
            <a:pPr algn="just"/>
            <a:r>
              <a:rPr lang="ru-RU" sz="1200" dirty="0" smtClean="0"/>
              <a:t>Учебное </a:t>
            </a:r>
            <a:r>
              <a:rPr lang="ru-RU" sz="1200" dirty="0"/>
              <a:t>издание предназначено для изучения профессионального модуля «Разработка технического задания на продукт графического дизайна» (МДК.01.01 «Дизайн-проектирование</a:t>
            </a:r>
            <a:r>
              <a:rPr lang="ru-RU" sz="1200" dirty="0" smtClean="0"/>
              <a:t>»). Предложены </a:t>
            </a:r>
            <a:r>
              <a:rPr lang="ru-RU" sz="1200" dirty="0"/>
              <a:t>разделы по графическому дизайну: рассмотрены современные тенденции развития и роли дизайна, основные закономерности и принципы композиции, работа с цветом и формой в дизайне. Отдельные разделы посвящены вопросам стилизации, средствам и приемам типографики в композиции. </a:t>
            </a:r>
            <a:endParaRPr lang="ru-RU" sz="1200" dirty="0" smtClean="0"/>
          </a:p>
          <a:p>
            <a:pPr algn="just"/>
            <a:r>
              <a:rPr lang="ru-RU" sz="1200" dirty="0" smtClean="0"/>
              <a:t>Поскольку </a:t>
            </a:r>
            <a:r>
              <a:rPr lang="ru-RU" sz="1200" dirty="0"/>
              <a:t>графический дизайнер сегодня специализируется на оформлении окружающей среды в том числе и средствами компьютерной графики, отдельные главы посвящены изучению основных программных средств, необходимых графическому дизайнеру: Adobe Photoshop, Adobe Illustrator и CorelDRAW</a:t>
            </a:r>
            <a:r>
              <a:rPr lang="ru-RU" sz="1200" dirty="0" smtClean="0"/>
              <a:t>.</a:t>
            </a:r>
            <a:endParaRPr lang="ru-RU" sz="1200" dirty="0"/>
          </a:p>
        </p:txBody>
      </p:sp>
      <p:pic>
        <p:nvPicPr>
          <p:cNvPr id="7" name="Picture 4" descr="https://fkniga.ru/media/product/07/0704/KA-003121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35" y="3429000"/>
            <a:ext cx="2044465" cy="311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88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76/1876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3703"/>
            <a:ext cx="2088232" cy="314128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2" y="404664"/>
            <a:ext cx="6624736" cy="1384995"/>
          </a:xfrm>
          <a:prstGeom prst="rect">
            <a:avLst/>
          </a:prstGeom>
        </p:spPr>
        <p:txBody>
          <a:bodyPr wrap="square">
            <a:spAutoFit/>
          </a:bodyPr>
          <a:lstStyle/>
          <a:p>
            <a:pPr algn="just"/>
            <a:r>
              <a:rPr lang="ru-RU" sz="1200" b="1" dirty="0" smtClean="0"/>
              <a:t>Коротеева </a:t>
            </a:r>
            <a:r>
              <a:rPr lang="ru-RU" sz="1200" b="1" dirty="0"/>
              <a:t>Л. </a:t>
            </a:r>
            <a:r>
              <a:rPr lang="ru-RU" sz="1200" b="1" dirty="0" smtClean="0"/>
              <a:t>И. Основы </a:t>
            </a:r>
            <a:r>
              <a:rPr lang="ru-RU" sz="1200" b="1" dirty="0"/>
              <a:t>художественного конструирования : учебник / Л. И. Коротеева, А. П. Яскин. — Москва : НИЦ ИНФРА - М, </a:t>
            </a:r>
            <a:r>
              <a:rPr lang="ru-RU" sz="1200" b="1" dirty="0" smtClean="0"/>
              <a:t>2024. </a:t>
            </a:r>
            <a:r>
              <a:rPr lang="ru-RU" sz="1200" b="1" dirty="0"/>
              <a:t>— 304 с</a:t>
            </a:r>
            <a:r>
              <a:rPr lang="ru-RU" sz="1200" b="1" dirty="0" smtClean="0"/>
              <a:t>.</a:t>
            </a:r>
          </a:p>
          <a:p>
            <a:pPr algn="just"/>
            <a:endParaRPr lang="ru-RU" sz="1200" dirty="0" smtClean="0"/>
          </a:p>
          <a:p>
            <a:pPr algn="just"/>
            <a:r>
              <a:rPr lang="ru-RU" sz="12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sp>
        <p:nvSpPr>
          <p:cNvPr id="5" name="Прямоугольник 4"/>
          <p:cNvSpPr/>
          <p:nvPr/>
        </p:nvSpPr>
        <p:spPr>
          <a:xfrm>
            <a:off x="2339751" y="4120502"/>
            <a:ext cx="6624737" cy="1938992"/>
          </a:xfrm>
          <a:prstGeom prst="rect">
            <a:avLst/>
          </a:prstGeom>
        </p:spPr>
        <p:txBody>
          <a:bodyPr wrap="square">
            <a:spAutoFit/>
          </a:bodyPr>
          <a:lstStyle/>
          <a:p>
            <a:pPr algn="just"/>
            <a:r>
              <a:rPr lang="ru-RU" sz="1200" b="1" dirty="0"/>
              <a:t>Гажур А</a:t>
            </a:r>
            <a:r>
              <a:rPr lang="ru-RU" sz="1200" b="1" dirty="0" smtClean="0"/>
              <a:t>. А</a:t>
            </a:r>
            <a:r>
              <a:rPr lang="ru-RU" sz="1200" b="1" dirty="0"/>
              <a:t>. Промышленный дизайн (Дизайн для инжиниринга) : учебник / А</a:t>
            </a:r>
            <a:r>
              <a:rPr lang="ru-RU" sz="1200" b="1" dirty="0" smtClean="0"/>
              <a:t>. А</a:t>
            </a:r>
            <a:r>
              <a:rPr lang="ru-RU" sz="1200" b="1" dirty="0"/>
              <a:t>. Гажур. — Москва : КноРус, </a:t>
            </a:r>
            <a:r>
              <a:rPr lang="ru-RU" sz="1200" b="1" dirty="0" smtClean="0"/>
              <a:t>2024. </a:t>
            </a:r>
            <a:r>
              <a:rPr lang="ru-RU" sz="1200" b="1" dirty="0"/>
              <a:t>— 326 с. </a:t>
            </a:r>
            <a:endParaRPr lang="ru-RU" sz="1200" b="1" dirty="0" smtClean="0"/>
          </a:p>
          <a:p>
            <a:pPr algn="just"/>
            <a:endParaRPr lang="ru-RU" sz="1200" b="1" dirty="0"/>
          </a:p>
          <a:p>
            <a:pPr algn="just"/>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9" y="3573016"/>
            <a:ext cx="2088232" cy="305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475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 y="-52568"/>
            <a:ext cx="2275293" cy="348156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76981" y="183275"/>
            <a:ext cx="6579957" cy="2862322"/>
          </a:xfrm>
          <a:prstGeom prst="rect">
            <a:avLst/>
          </a:prstGeom>
        </p:spPr>
        <p:txBody>
          <a:bodyPr wrap="square">
            <a:spAutoFit/>
          </a:bodyPr>
          <a:lstStyle/>
          <a:p>
            <a:pPr algn="just"/>
            <a:r>
              <a:rPr lang="ru-RU" sz="1200" b="1" dirty="0"/>
              <a:t>Павловская  Е. О. Основы 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200" b="1" dirty="0" smtClean="0"/>
              <a:t>2024. </a:t>
            </a:r>
            <a:r>
              <a:rPr lang="ru-RU" sz="1200" b="1" dirty="0"/>
              <a:t>— 119 с. — (Профессиональное образование</a:t>
            </a:r>
            <a:r>
              <a:rPr lang="ru-RU" sz="1200" b="1" dirty="0" smtClean="0"/>
              <a:t>).</a:t>
            </a:r>
          </a:p>
          <a:p>
            <a:pPr algn="just"/>
            <a:endParaRPr lang="ru-RU" sz="1200" dirty="0"/>
          </a:p>
          <a:p>
            <a:pPr algn="just"/>
            <a:r>
              <a:rPr lang="ru-RU" sz="12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pic>
        <p:nvPicPr>
          <p:cNvPr id="4" name="Picture 2" descr="Обложка книги ДИЗАЙН-ПРОЕКТИРОВАНИЕ: СТИЛИЗАЦИЯ Шокорова Л.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154506"/>
            <a:ext cx="2808312" cy="387489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76982" y="3503220"/>
            <a:ext cx="6659514" cy="3046988"/>
          </a:xfrm>
          <a:prstGeom prst="rect">
            <a:avLst/>
          </a:prstGeom>
        </p:spPr>
        <p:txBody>
          <a:bodyPr wrap="square">
            <a:spAutoFit/>
          </a:bodyPr>
          <a:lstStyle/>
          <a:p>
            <a:pPr algn="just"/>
            <a:r>
              <a:rPr lang="ru-RU" sz="1200" b="1" dirty="0"/>
              <a:t>Шокорова Л</a:t>
            </a:r>
            <a:r>
              <a:rPr lang="ru-RU" sz="1200" b="1" dirty="0" smtClean="0"/>
              <a:t>. В</a:t>
            </a:r>
            <a:r>
              <a:rPr lang="ru-RU" sz="1200" b="1" dirty="0"/>
              <a:t>. Дизайн-проектирование. Стилизация: учебное пособие для СПО / Л.В. Шокорова. — 2-е изд., перераб. и доп. — Москва : Издательство Юрайт, </a:t>
            </a:r>
            <a:r>
              <a:rPr lang="ru-RU" sz="1200" b="1" dirty="0" smtClean="0"/>
              <a:t>2024. </a:t>
            </a:r>
            <a:r>
              <a:rPr lang="ru-RU" sz="1200" b="1" dirty="0"/>
              <a:t>— 74 с. — (Профессиональное образование). </a:t>
            </a:r>
            <a:endParaRPr lang="ru-RU" sz="1200" b="1" dirty="0" smtClean="0"/>
          </a:p>
          <a:p>
            <a:pPr algn="just"/>
            <a:endParaRPr lang="ru-RU" sz="1200" dirty="0"/>
          </a:p>
          <a:p>
            <a:pPr algn="just"/>
            <a:r>
              <a:rPr lang="ru-RU" sz="1200" dirty="0"/>
              <a:t>Учебное пособие «Дизайн-проектирование: стилизация» предназначено для систематизации теоретических установок в изучении основ декоративной композиции. Овладение навыками декоративного изображения на основе творческой переработки, видоизменения и преобразования реалистических объектов позволит будущим специалистам в области дизайна профессионально проектировать предметно-пространственные комплексы окружающей среды — предметы и изделия культурно-бытового назначения. Пособие построено на гармоничном сочетании теоретического материала и практических заданий, дающих наиболее полное представление о решении поставленных задач и способах выполнения самостоятельных творческих работ. Теоретический материал проиллюстрирован примерами мирового классического искусства и большим количеством студенческих работ.</a:t>
            </a:r>
          </a:p>
        </p:txBody>
      </p:sp>
    </p:spTree>
    <p:extLst>
      <p:ext uri="{BB962C8B-B14F-4D97-AF65-F5344CB8AC3E}">
        <p14:creationId xmlns:p14="http://schemas.microsoft.com/office/powerpoint/2010/main" val="1285681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916832"/>
            <a:ext cx="7632848" cy="2246769"/>
          </a:xfrm>
          <a:prstGeom prst="rect">
            <a:avLst/>
          </a:prstGeom>
        </p:spPr>
        <p:txBody>
          <a:bodyPr wrap="square">
            <a:spAutoFit/>
          </a:bodyPr>
          <a:lstStyle/>
          <a:p>
            <a:pPr algn="ctr"/>
            <a:r>
              <a:rPr lang="ru-RU" sz="2800" b="1" dirty="0" smtClean="0"/>
              <a:t>ПМ.01 </a:t>
            </a:r>
          </a:p>
          <a:p>
            <a:pPr algn="ctr"/>
            <a:r>
              <a:rPr lang="ru-RU" sz="2800" b="1" dirty="0" smtClean="0"/>
              <a:t>РАЗРАБОТКА </a:t>
            </a:r>
            <a:r>
              <a:rPr lang="ru-RU" sz="2800" b="1" dirty="0"/>
              <a:t>ДИЗАЙНЕРСКИХ ПРОЕКТОВ ПРОМЫШЛЕННОЙ ПРОДУКЦИИ, ПРЕДМЕТНО-ПРОСТРАНСТВЕННЫХ КОМПЛЕКСОВ</a:t>
            </a:r>
          </a:p>
        </p:txBody>
      </p:sp>
    </p:spTree>
    <p:extLst>
      <p:ext uri="{BB962C8B-B14F-4D97-AF65-F5344CB8AC3E}">
        <p14:creationId xmlns:p14="http://schemas.microsoft.com/office/powerpoint/2010/main" val="3596234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3" y="620688"/>
            <a:ext cx="6696745" cy="1800493"/>
          </a:xfrm>
          <a:prstGeom prst="rect">
            <a:avLst/>
          </a:prstGeom>
        </p:spPr>
        <p:txBody>
          <a:bodyPr wrap="square">
            <a:spAutoFit/>
          </a:bodyPr>
          <a:lstStyle/>
          <a:p>
            <a:pPr algn="just"/>
            <a:r>
              <a:rPr lang="ru-RU" sz="1200" b="1" dirty="0" smtClean="0"/>
              <a:t>Шокорова </a:t>
            </a:r>
            <a:r>
              <a:rPr lang="ru-RU" sz="1200" b="1" dirty="0"/>
              <a:t>Л.В. Дизайн-проектирование. Стилизация: учебное пособие для СПО / Л.В. Шокорова.- 2-е изд., перераб. и доп.- Москва : Издательство Юрайт, </a:t>
            </a:r>
            <a:r>
              <a:rPr lang="ru-RU" sz="1200" b="1" dirty="0" smtClean="0"/>
              <a:t>2024.-74 </a:t>
            </a:r>
            <a:r>
              <a:rPr lang="ru-RU" sz="1200" b="1" dirty="0"/>
              <a:t>с. : 36 с. цв. вкл.- (Профессиональное образование</a:t>
            </a:r>
            <a:r>
              <a:rPr lang="ru-RU" sz="1200" b="1" dirty="0" smtClean="0"/>
              <a:t>).</a:t>
            </a:r>
          </a:p>
          <a:p>
            <a:pPr algn="just"/>
            <a:endParaRPr lang="ru-RU" sz="1200" b="1" dirty="0" smtClean="0"/>
          </a:p>
          <a:p>
            <a:pPr algn="just"/>
            <a:r>
              <a:rPr lang="ru-RU" sz="1200" dirty="0"/>
              <a:t>Учебное пособие «Дизайн-проектирование: стилизация» предназначено для систематизации теоретических установок в изучении основ декоративной композиции. Овладение навыками декоративного изображения на основе творческой переработки…</a:t>
            </a:r>
            <a:endParaRPr lang="ru-RU" sz="1200" dirty="0" smtClean="0"/>
          </a:p>
          <a:p>
            <a:endParaRPr lang="ru-RU" sz="1500" dirty="0"/>
          </a:p>
        </p:txBody>
      </p:sp>
      <p:pic>
        <p:nvPicPr>
          <p:cNvPr id="3" name="Picture 2" descr="C:\Users\wsm-321-2-01\Desktop\8A1DAB20-B6E1-4C9F-96DF-594950DE6E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2592288" cy="37264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67744" y="3638553"/>
            <a:ext cx="6582352" cy="2677656"/>
          </a:xfrm>
          <a:prstGeom prst="rect">
            <a:avLst/>
          </a:prstGeom>
        </p:spPr>
        <p:txBody>
          <a:bodyPr wrap="square">
            <a:spAutoFit/>
          </a:bodyPr>
          <a:lstStyle/>
          <a:p>
            <a:pPr algn="just"/>
            <a:r>
              <a:rPr lang="ru-RU" sz="1200" b="1" dirty="0" smtClean="0"/>
              <a:t>Панкина М. В.</a:t>
            </a:r>
            <a:r>
              <a:rPr lang="ru-RU" sz="1200" b="1" i="1" dirty="0"/>
              <a:t> </a:t>
            </a:r>
            <a:r>
              <a:rPr lang="ru-RU" sz="1200" b="1" dirty="0"/>
              <a:t> Экологический дизайн : учебное пособие для вузов / М. В. Панкина, С. В. Захарова. — 2-е изд., испр. и доп. — Москва : Издательство Юрайт, </a:t>
            </a:r>
            <a:r>
              <a:rPr lang="ru-RU" sz="1200" b="1" dirty="0" smtClean="0"/>
              <a:t>2024.</a:t>
            </a:r>
            <a:r>
              <a:rPr lang="ru-RU" sz="1200" b="1" dirty="0"/>
              <a:t> — 197 с. </a:t>
            </a:r>
            <a:endParaRPr lang="ru-RU" sz="1200" b="1" dirty="0" smtClean="0"/>
          </a:p>
          <a:p>
            <a:pPr algn="just"/>
            <a:endParaRPr lang="ru-RU" sz="1200" dirty="0"/>
          </a:p>
          <a:p>
            <a:pPr algn="just"/>
            <a:r>
              <a:rPr lang="ru-RU" sz="1200" dirty="0"/>
              <a:t>В учебном пособии определено понятие экологического дизайна как актуального общественного и научного явления, систематизированы истоки экологического дизайна, выделены и обобщены его функции, принципы и приемы. Представленное издание способствует формированию ценностных представлений о гармоничном взаимодействии человека и окружающей среды, осмыслению актуальных проектных тенденций и концепций современного дизайна, повышению профессиональной компетентности будущих дизайнеров. Теоретические материалы могут служить методологической основой для педагогических разработок в дизайн-образовании и дальнейших исследований теории дизайна.</a:t>
            </a:r>
          </a:p>
        </p:txBody>
      </p:sp>
      <p:pic>
        <p:nvPicPr>
          <p:cNvPr id="5" name="Picture 2" descr="C:\Users\wsm-321-2-01\Desktop\C7FFB822-26E4-4D1B-ADEF-6CC0C8B294D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82" y="3328101"/>
            <a:ext cx="2445534" cy="362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42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6" y="40175"/>
            <a:ext cx="2260196" cy="35283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9708" y="188640"/>
            <a:ext cx="6517230" cy="2862322"/>
          </a:xfrm>
          <a:prstGeom prst="rect">
            <a:avLst/>
          </a:prstGeom>
        </p:spPr>
        <p:txBody>
          <a:bodyPr wrap="square">
            <a:spAutoFit/>
          </a:bodyPr>
          <a:lstStyle/>
          <a:p>
            <a:pPr algn="just"/>
            <a:r>
              <a:rPr lang="ru-RU" sz="1200" b="1" dirty="0"/>
              <a:t>Павловская  Е. О. Основы 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200" b="1" dirty="0" smtClean="0"/>
              <a:t>2024. </a:t>
            </a:r>
            <a:r>
              <a:rPr lang="ru-RU" sz="1200" b="1" dirty="0"/>
              <a:t>— 119 с. — (Профессиональное образование</a:t>
            </a:r>
            <a:r>
              <a:rPr lang="ru-RU" sz="1200" b="1" dirty="0" smtClean="0"/>
              <a:t>).</a:t>
            </a:r>
          </a:p>
          <a:p>
            <a:pPr algn="just"/>
            <a:endParaRPr lang="ru-RU" sz="1200" dirty="0"/>
          </a:p>
          <a:p>
            <a:pPr algn="just"/>
            <a:r>
              <a:rPr lang="ru-RU" sz="12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sp>
        <p:nvSpPr>
          <p:cNvPr id="6" name="Прямоугольник 5"/>
          <p:cNvSpPr/>
          <p:nvPr/>
        </p:nvSpPr>
        <p:spPr>
          <a:xfrm>
            <a:off x="2439708" y="3861048"/>
            <a:ext cx="6380764" cy="2492990"/>
          </a:xfrm>
          <a:prstGeom prst="rect">
            <a:avLst/>
          </a:prstGeom>
        </p:spPr>
        <p:txBody>
          <a:bodyPr wrap="square">
            <a:spAutoFit/>
          </a:bodyPr>
          <a:lstStyle/>
          <a:p>
            <a:pPr lvl="0" algn="just"/>
            <a:r>
              <a:rPr lang="ru-RU" sz="1200" b="1" dirty="0">
                <a:solidFill>
                  <a:prstClr val="white"/>
                </a:solidFill>
              </a:rPr>
              <a:t>Усатая Т. В. Дизайн-проектирование: учебник / Т. В. Усатая, Л. В. Дерябина. – Москва : ИЦ «Академия», 2020. – 288 с., [16] с. </a:t>
            </a:r>
            <a:r>
              <a:rPr lang="ru-RU" sz="1200" b="1" dirty="0" smtClean="0">
                <a:solidFill>
                  <a:prstClr val="white"/>
                </a:solidFill>
              </a:rPr>
              <a:t>цв</a:t>
            </a:r>
            <a:r>
              <a:rPr lang="ru-RU" sz="1200" b="1" dirty="0">
                <a:solidFill>
                  <a:prstClr val="white"/>
                </a:solidFill>
              </a:rPr>
              <a:t>. ил. – (Профессиональное образование).  </a:t>
            </a:r>
          </a:p>
          <a:p>
            <a:pPr lvl="0" algn="just"/>
            <a:endParaRPr lang="ru-RU" sz="1200" dirty="0">
              <a:solidFill>
                <a:prstClr val="white"/>
              </a:solidFill>
            </a:endParaRPr>
          </a:p>
          <a:p>
            <a:pPr lvl="0" algn="just"/>
            <a:r>
              <a:rPr lang="ru-RU" sz="1200" dirty="0">
                <a:solidFill>
                  <a:prstClr val="white"/>
                </a:solidFill>
              </a:rPr>
              <a:t>Предложены разделы по графическому дизайну: рассмотрены современные тенденции развития и роли дизайна, основные закономерности и принципы композиции, работа с цветом и формой в дизайне. Отдельные разделы посвящены вопросам стилизации, средствам и приемам </a:t>
            </a:r>
            <a:r>
              <a:rPr lang="ru-RU" sz="1200" dirty="0" smtClean="0">
                <a:solidFill>
                  <a:prstClr val="white"/>
                </a:solidFill>
              </a:rPr>
              <a:t>типографики </a:t>
            </a:r>
            <a:r>
              <a:rPr lang="ru-RU" sz="1200" dirty="0">
                <a:solidFill>
                  <a:prstClr val="white"/>
                </a:solidFill>
              </a:rPr>
              <a:t>в композиции. Поскольку графический дизайнер сегодня специализируется на оформлении окружающей среды в том числе и средствами компьютерной графики, отдельные главы посвящены изучению основных программных средств, необходимых графическому дизайнеру: Adobe Photoshop, Adobe </a:t>
            </a:r>
            <a:r>
              <a:rPr lang="ru-RU" sz="1200" dirty="0" smtClean="0">
                <a:solidFill>
                  <a:prstClr val="white"/>
                </a:solidFill>
              </a:rPr>
              <a:t>Illustrator </a:t>
            </a:r>
            <a:r>
              <a:rPr lang="ru-RU" sz="1200" dirty="0">
                <a:solidFill>
                  <a:prstClr val="white"/>
                </a:solidFill>
              </a:rPr>
              <a:t>и CorelDRAW.</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17" y="3658192"/>
            <a:ext cx="2119755" cy="289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181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11760" y="332656"/>
            <a:ext cx="6554738" cy="1846659"/>
          </a:xfrm>
          <a:prstGeom prst="rect">
            <a:avLst/>
          </a:prstGeom>
        </p:spPr>
        <p:txBody>
          <a:bodyPr wrap="square">
            <a:spAutoFit/>
          </a:bodyPr>
          <a:lstStyle/>
          <a:p>
            <a:pPr lvl="0" algn="just">
              <a:defRPr/>
            </a:pPr>
            <a:r>
              <a:rPr lang="ru-RU" sz="1200" b="1" kern="0" dirty="0" smtClean="0">
                <a:solidFill>
                  <a:prstClr val="white"/>
                </a:solidFill>
              </a:rPr>
              <a:t>Лобанов</a:t>
            </a:r>
            <a:r>
              <a:rPr lang="ru-RU" sz="1200" b="1" kern="0" dirty="0">
                <a:solidFill>
                  <a:prstClr val="white"/>
                </a:solidFill>
              </a:rPr>
              <a:t>, Е.Ю., Дизайн-проектирование : учебник / Е.Ю. Лобанов. — Москва : Юстиция, </a:t>
            </a:r>
            <a:r>
              <a:rPr lang="ru-RU" sz="1200" b="1" kern="0" dirty="0" smtClean="0">
                <a:solidFill>
                  <a:prstClr val="white"/>
                </a:solidFill>
              </a:rPr>
              <a:t>2023. </a:t>
            </a:r>
            <a:r>
              <a:rPr lang="ru-RU" sz="1200" b="1" kern="0" dirty="0">
                <a:solidFill>
                  <a:prstClr val="white"/>
                </a:solidFill>
              </a:rPr>
              <a:t>— 202 с. </a:t>
            </a:r>
            <a:r>
              <a:rPr lang="ru-RU" sz="1200" b="1" kern="0" dirty="0" smtClean="0">
                <a:solidFill>
                  <a:prstClr val="white"/>
                </a:solidFill>
              </a:rPr>
              <a:t>— (Среднее профессиональное образование). </a:t>
            </a:r>
          </a:p>
          <a:p>
            <a:pPr lvl="0" algn="just">
              <a:defRPr/>
            </a:pPr>
            <a:endParaRPr lang="ru-RU" sz="1200" kern="0" dirty="0" smtClean="0">
              <a:solidFill>
                <a:prstClr val="white"/>
              </a:solidFill>
            </a:endParaRPr>
          </a:p>
          <a:p>
            <a:pPr lvl="0" algn="just">
              <a:defRPr/>
            </a:pPr>
            <a:r>
              <a:rPr lang="ru-RU" sz="1200" dirty="0"/>
              <a:t>Разработан по материалам кафедры дизайна оборудования в средовых объектах и Колледжа технологии, </a:t>
            </a:r>
            <a:r>
              <a:rPr lang="ru-RU" sz="1200" dirty="0" smtClean="0"/>
              <a:t>моделирования </a:t>
            </a:r>
            <a:r>
              <a:rPr lang="ru-RU" sz="1200" dirty="0"/>
              <a:t>и управления в соответствии с требованиями ФГОС. Содержит иллюстративный материал по архитектурным, дизайнерским и градостроительным проектам ХХ века и снабжен выдержками из текстов книг и статей архитекторов-дизайнеров указанного периода.</a:t>
            </a:r>
            <a:br>
              <a:rPr lang="ru-RU" sz="1200" dirty="0"/>
            </a:br>
            <a:endParaRPr lang="ru-RU" kern="0" dirty="0">
              <a:solidFill>
                <a:prstClr val="white"/>
              </a:solidFill>
            </a:endParaRPr>
          </a:p>
        </p:txBody>
      </p:sp>
      <p:pic>
        <p:nvPicPr>
          <p:cNvPr id="2050" name="Picture 2" descr="Дизайн-проектирова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016223" cy="2952327"/>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6991"/>
            <a:ext cx="2009466" cy="303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356991"/>
            <a:ext cx="6336704" cy="2308324"/>
          </a:xfrm>
          <a:prstGeom prst="rect">
            <a:avLst/>
          </a:prstGeom>
        </p:spPr>
        <p:txBody>
          <a:bodyPr wrap="square">
            <a:spAutoFit/>
          </a:bodyPr>
          <a:lstStyle/>
          <a:p>
            <a:pPr lvl="0" algn="just">
              <a:defRPr/>
            </a:pPr>
            <a:r>
              <a:rPr lang="ru-RU" sz="1200" b="1" kern="0" dirty="0" smtClean="0">
                <a:solidFill>
                  <a:prstClr val="white"/>
                </a:solidFill>
              </a:rPr>
              <a:t>Гажур </a:t>
            </a:r>
            <a:r>
              <a:rPr lang="ru-RU" sz="1200" b="1" kern="0" dirty="0">
                <a:solidFill>
                  <a:prstClr val="white"/>
                </a:solidFill>
              </a:rPr>
              <a:t>А.А., Промышленный дизайн (Дизайн для инжиниринга) : учебник / А.А. </a:t>
            </a:r>
            <a:r>
              <a:rPr lang="ru-RU" sz="1200" b="1" kern="0" dirty="0" smtClean="0">
                <a:solidFill>
                  <a:prstClr val="white"/>
                </a:solidFill>
              </a:rPr>
              <a:t>Гажур</a:t>
            </a:r>
            <a:r>
              <a:rPr lang="ru-RU" sz="1200" b="1" kern="0" dirty="0">
                <a:solidFill>
                  <a:prstClr val="white"/>
                </a:solidFill>
              </a:rPr>
              <a:t>. — Москва : </a:t>
            </a:r>
            <a:r>
              <a:rPr lang="ru-RU" sz="1200" b="1" kern="0" dirty="0" smtClean="0">
                <a:solidFill>
                  <a:prstClr val="white"/>
                </a:solidFill>
              </a:rPr>
              <a:t>КноРус</a:t>
            </a:r>
            <a:r>
              <a:rPr lang="ru-RU" sz="1200" b="1" kern="0" dirty="0">
                <a:solidFill>
                  <a:prstClr val="white"/>
                </a:solidFill>
              </a:rPr>
              <a:t>, 2023. — 326 с. — (Среднее профессиональное образование). </a:t>
            </a:r>
          </a:p>
          <a:p>
            <a:pPr lvl="0" algn="just">
              <a:defRPr/>
            </a:pPr>
            <a:endParaRPr lang="ru-RU" sz="1200" kern="0" dirty="0">
              <a:solidFill>
                <a:prstClr val="white"/>
              </a:solidFill>
            </a:endParaRPr>
          </a:p>
          <a:p>
            <a:pPr lvl="0" algn="just">
              <a:defRPr/>
            </a:pPr>
            <a:r>
              <a:rPr lang="ru-RU" sz="1200" dirty="0">
                <a:solidFill>
                  <a:prstClr val="white"/>
                </a:solidFill>
              </a:rPr>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a:t>
            </a:r>
            <a:r>
              <a:rPr lang="ru-RU" sz="1200" dirty="0" smtClean="0">
                <a:solidFill>
                  <a:prstClr val="white"/>
                </a:solidFill>
              </a:rPr>
              <a:t>будущего.</a:t>
            </a:r>
            <a:r>
              <a:rPr lang="ru-RU" sz="1200" dirty="0">
                <a:solidFill>
                  <a:prstClr val="white"/>
                </a:solidFill>
              </a:rPr>
              <a:t> </a:t>
            </a:r>
            <a:r>
              <a:rPr lang="ru-RU" sz="1200" dirty="0" smtClean="0">
                <a:solidFill>
                  <a:prstClr val="white"/>
                </a:solidFill>
              </a:rPr>
              <a:t>Для учащихся </a:t>
            </a:r>
            <a:r>
              <a:rPr lang="ru-RU" sz="1200" dirty="0">
                <a:solidFill>
                  <a:prstClr val="white"/>
                </a:solidFill>
              </a:rPr>
              <a:t>средних специальных учебных заведений, колледжей, лицеев.</a:t>
            </a:r>
            <a:endParaRPr lang="ru-RU" sz="1200" kern="0" dirty="0">
              <a:solidFill>
                <a:prstClr val="white"/>
              </a:solidFill>
            </a:endParaRPr>
          </a:p>
        </p:txBody>
      </p:sp>
    </p:spTree>
    <p:extLst>
      <p:ext uri="{BB962C8B-B14F-4D97-AF65-F5344CB8AC3E}">
        <p14:creationId xmlns:p14="http://schemas.microsoft.com/office/powerpoint/2010/main" val="2354413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ложка книги ДИЗАЙН-ПРОЕКТИРОВАНИЕ Алексеев А. Г.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 y="-171400"/>
            <a:ext cx="2646294" cy="367009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444101"/>
            <a:ext cx="6517414" cy="2308324"/>
          </a:xfrm>
          <a:prstGeom prst="rect">
            <a:avLst/>
          </a:prstGeom>
        </p:spPr>
        <p:txBody>
          <a:bodyPr wrap="square">
            <a:spAutoFit/>
          </a:bodyPr>
          <a:lstStyle/>
          <a:p>
            <a:pPr algn="just"/>
            <a:r>
              <a:rPr lang="ru-RU" sz="1200" b="1" dirty="0"/>
              <a:t>Алексеев А. Г.</a:t>
            </a:r>
            <a:r>
              <a:rPr lang="ru-RU" sz="1200" b="1" i="1" dirty="0"/>
              <a:t> </a:t>
            </a:r>
            <a:r>
              <a:rPr lang="ru-RU" sz="1200" b="1" dirty="0"/>
              <a:t> Дизайн-проектирование : учебное пособие для СПО / А. Г. Алексеев. — 2-е изд. — Москва : Издательство Юрайт, </a:t>
            </a:r>
            <a:r>
              <a:rPr lang="ru-RU" sz="1200" b="1" dirty="0" smtClean="0"/>
              <a:t>2024.</a:t>
            </a:r>
            <a:r>
              <a:rPr lang="ru-RU" sz="1200" b="1" dirty="0"/>
              <a:t> — 90 с. — (Профессиональное образование</a:t>
            </a:r>
            <a:r>
              <a:rPr lang="ru-RU" sz="1200" b="1" dirty="0" smtClean="0"/>
              <a:t>).</a:t>
            </a:r>
          </a:p>
          <a:p>
            <a:pPr algn="just"/>
            <a:endParaRPr lang="ru-RU" sz="1200" dirty="0"/>
          </a:p>
          <a:p>
            <a:pPr algn="just"/>
            <a:r>
              <a:rPr lang="ru-RU" sz="1200" dirty="0" smtClean="0"/>
              <a:t>В </a:t>
            </a:r>
            <a:r>
              <a:rPr lang="ru-RU" sz="1200" dirty="0"/>
              <a:t>книге просто и доступно рассмотрен весьма широкий спектр дизайнерской работы — от осветительных приборов и мебели до дизайна авто, самые основы с иллюстрациями и практическими заданиями.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Пособие предназначено для студентов образовательных учреждений среднего профессионального образования, изучающих дисциплину «Дизайн-проектирование».</a:t>
            </a:r>
          </a:p>
        </p:txBody>
      </p:sp>
      <p:sp>
        <p:nvSpPr>
          <p:cNvPr id="6" name="Прямоугольник 5"/>
          <p:cNvSpPr/>
          <p:nvPr/>
        </p:nvSpPr>
        <p:spPr>
          <a:xfrm>
            <a:off x="2483768" y="3498696"/>
            <a:ext cx="6408712" cy="2751975"/>
          </a:xfrm>
          <a:prstGeom prst="rect">
            <a:avLst/>
          </a:prstGeom>
        </p:spPr>
        <p:txBody>
          <a:bodyPr wrap="square">
            <a:spAutoFit/>
          </a:bodyPr>
          <a:lstStyle/>
          <a:p>
            <a:pPr lvl="0" algn="just"/>
            <a:r>
              <a:rPr lang="ru-RU" sz="1200" b="1" dirty="0">
                <a:solidFill>
                  <a:prstClr val="white"/>
                </a:solidFill>
              </a:rPr>
              <a:t>Хворостов Д. А. 3D </a:t>
            </a:r>
            <a:r>
              <a:rPr lang="ru-RU" sz="1200" b="1" dirty="0" smtClean="0">
                <a:solidFill>
                  <a:prstClr val="white"/>
                </a:solidFill>
              </a:rPr>
              <a:t>Studio </a:t>
            </a:r>
            <a:r>
              <a:rPr lang="ru-RU" sz="1200" b="1" dirty="0">
                <a:solidFill>
                  <a:prstClr val="white"/>
                </a:solidFill>
              </a:rPr>
              <a:t>Max + VRay + Corona. Проектирование дизайна среды : учебное пособие / Д.А. Хворостов. — 2-е изд., </a:t>
            </a:r>
            <a:r>
              <a:rPr lang="ru-RU" sz="1200" b="1" dirty="0" smtClean="0">
                <a:solidFill>
                  <a:prstClr val="white"/>
                </a:solidFill>
              </a:rPr>
              <a:t>перераб</a:t>
            </a:r>
            <a:r>
              <a:rPr lang="ru-RU" sz="1200" b="1" dirty="0">
                <a:solidFill>
                  <a:prstClr val="white"/>
                </a:solidFill>
              </a:rPr>
              <a:t>. и доп. — Москва : ИНФРА-М, 2024. — 333 с. </a:t>
            </a:r>
          </a:p>
          <a:p>
            <a:pPr lvl="0" algn="just"/>
            <a:endParaRPr lang="ru-RU" sz="1200" b="1" dirty="0">
              <a:solidFill>
                <a:prstClr val="white"/>
              </a:solidFill>
            </a:endParaRPr>
          </a:p>
          <a:p>
            <a:pPr lvl="0" algn="just"/>
            <a:r>
              <a:rPr lang="ru-RU" sz="1200" dirty="0">
                <a:solidFill>
                  <a:prstClr val="white"/>
                </a:solidFill>
              </a:rPr>
              <a:t>В учебном пособии даны практические советы по применению профессиональной программы Autodesk 3D Studio Max и визуализаторов VRay и Corona Renderer для работы с проектной графикой в художественных и </a:t>
            </a:r>
            <a:r>
              <a:rPr lang="ru-RU" sz="1200" dirty="0" smtClean="0">
                <a:solidFill>
                  <a:prstClr val="white"/>
                </a:solidFill>
              </a:rPr>
              <a:t>дизайнерских </a:t>
            </a:r>
            <a:r>
              <a:rPr lang="ru-RU" sz="1200" dirty="0">
                <a:solidFill>
                  <a:prstClr val="white"/>
                </a:solidFill>
              </a:rPr>
              <a:t>вузах. Рассмотрены вопросы проектирования предметно-пространственной среды в целом и отдельных ее компонентов: зданий, интерьеров, предметов мебели, аксессуаров, источников освещения. Содержащиеся в пособии рекомендации по использованию компьютерных программ помогут при освоении приемов работы с трехмерной графикой во время изучения курсов, связанных с проектной, интерьерной, ландшафтной и архитектурной проблематикой. </a:t>
            </a:r>
            <a:endParaRPr lang="ru-RU" sz="1200" b="1" dirty="0">
              <a:solidFill>
                <a:prstClr val="white"/>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73544"/>
            <a:ext cx="2012316"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417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7784" y="518509"/>
            <a:ext cx="6264696" cy="1754326"/>
          </a:xfrm>
          <a:prstGeom prst="rect">
            <a:avLst/>
          </a:prstGeom>
        </p:spPr>
        <p:txBody>
          <a:bodyPr wrap="square">
            <a:spAutoFit/>
          </a:bodyPr>
          <a:lstStyle/>
          <a:p>
            <a:pPr algn="just"/>
            <a:r>
              <a:rPr lang="ru-RU" sz="1200" b="1" dirty="0"/>
              <a:t>Федоров В. В. Планировка и застройка населенных мест : учебное пособие / В.В. Федоров. — Москва : ИНФРА-М, </a:t>
            </a:r>
            <a:r>
              <a:rPr lang="ru-RU" sz="1200" b="1" dirty="0" smtClean="0"/>
              <a:t>2023. </a:t>
            </a:r>
            <a:r>
              <a:rPr lang="ru-RU" sz="1200" b="1" dirty="0"/>
              <a:t>— 133 с. </a:t>
            </a:r>
            <a:endParaRPr lang="ru-RU" sz="1200" b="1" dirty="0" smtClean="0"/>
          </a:p>
          <a:p>
            <a:pPr algn="just"/>
            <a:endParaRPr lang="ru-RU" sz="1200" dirty="0"/>
          </a:p>
          <a:p>
            <a:pPr algn="just"/>
            <a:r>
              <a:rPr lang="ru-RU" sz="1200" dirty="0"/>
              <a:t>Рассматриваются теоретические основы формирования урбанизированных территорий, система расселения, зонирование застраиваемых территорий, городская инженерно-транспортная и социальная инфраструктуры. Раскрываются основные вопросы пространственной организации населенных мест с учетом влияния природных и антропогенных условий на характер освоения территорий и выбор проектных решений. </a:t>
            </a:r>
          </a:p>
        </p:txBody>
      </p:sp>
      <p:pic>
        <p:nvPicPr>
          <p:cNvPr id="5" name="Picture 4" descr="https://znanium.com/cover/1862/18620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895320" cy="281288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627784" y="3212976"/>
            <a:ext cx="6264696" cy="3416320"/>
          </a:xfrm>
          <a:prstGeom prst="rect">
            <a:avLst/>
          </a:prstGeom>
        </p:spPr>
        <p:txBody>
          <a:bodyPr wrap="square">
            <a:spAutoFit/>
          </a:bodyPr>
          <a:lstStyle/>
          <a:p>
            <a:pPr lvl="0" algn="just"/>
            <a:r>
              <a:rPr lang="ru-RU" sz="1200" b="1" dirty="0" smtClean="0">
                <a:solidFill>
                  <a:prstClr val="white"/>
                </a:solidFill>
              </a:rPr>
              <a:t>Гельфонд </a:t>
            </a:r>
            <a:r>
              <a:rPr lang="ru-RU" sz="1200" b="1" dirty="0">
                <a:solidFill>
                  <a:prstClr val="white"/>
                </a:solidFill>
              </a:rPr>
              <a:t>А. Л. </a:t>
            </a:r>
            <a:r>
              <a:rPr lang="ru-RU" sz="1200" b="1" dirty="0" smtClean="0">
                <a:solidFill>
                  <a:prstClr val="white"/>
                </a:solidFill>
              </a:rPr>
              <a:t>Архитектурное </a:t>
            </a:r>
            <a:r>
              <a:rPr lang="ru-RU" sz="1200" b="1" dirty="0">
                <a:solidFill>
                  <a:prstClr val="white"/>
                </a:solidFill>
              </a:rPr>
              <a:t>проектирование общественных зданий : учебник / А. Л. </a:t>
            </a:r>
            <a:r>
              <a:rPr lang="ru-RU" sz="1200" b="1" dirty="0" smtClean="0">
                <a:solidFill>
                  <a:prstClr val="white"/>
                </a:solidFill>
              </a:rPr>
              <a:t>Гельфонд</a:t>
            </a:r>
            <a:r>
              <a:rPr lang="ru-RU" sz="1200" b="1" dirty="0">
                <a:solidFill>
                  <a:prstClr val="white"/>
                </a:solidFill>
              </a:rPr>
              <a:t>. – Москва : НИЦ ИНФРА - М, 2024. - 373 с. </a:t>
            </a:r>
          </a:p>
          <a:p>
            <a:pPr lvl="0" algn="just"/>
            <a:endParaRPr lang="ru-RU" sz="1200" dirty="0">
              <a:solidFill>
                <a:prstClr val="white"/>
              </a:solidFill>
            </a:endParaRPr>
          </a:p>
          <a:p>
            <a:pPr lvl="0" algn="just"/>
            <a:r>
              <a:rPr lang="ru-RU" sz="1200" dirty="0">
                <a:solidFill>
                  <a:prstClr val="white"/>
                </a:solidFill>
              </a:rPr>
              <a:t>Учебник посвящен основным принципам формирования архитектуры общественных зданий различного типа. Рассматривает социальные, экономические, </a:t>
            </a:r>
            <a:r>
              <a:rPr lang="ru-RU" sz="1200" dirty="0" smtClean="0">
                <a:solidFill>
                  <a:prstClr val="white"/>
                </a:solidFill>
              </a:rPr>
              <a:t>градостроительные</a:t>
            </a:r>
            <a:r>
              <a:rPr lang="ru-RU" sz="1200" dirty="0">
                <a:solidFill>
                  <a:prstClr val="white"/>
                </a:solidFill>
              </a:rPr>
              <a:t>, функциональные, планировочные, конструктивные, композиционно-художественные основы проектирования, а также нормативные требования к проектированию общественных зданий. Настоящий курс охватывает материал от изучения структурных узлов здания и отдельных его элементов до сооружения в целом и направлен на то, чтобы максимально ознакомить студента с потребностями реального архитектурного проектирования. Большое внимание уделено всем актуальным в настоящее время типам зданий: учебно-воспитательным учреждениям; музейно-выставочным, спортивным сооружениям; учреждениям торговли и общественного питания; сооружениям по обслуживанию автомобилей; зрелищным сооружениям; кредитно-финансовым учреждениям; офисам; бюро; деловым центрам, а также многофункциональным комплексам.</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04" y="3425711"/>
            <a:ext cx="1905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863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znanium.com/cover/1863/1863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94" y="68444"/>
            <a:ext cx="2148535" cy="324035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116632"/>
            <a:ext cx="6336704" cy="3046988"/>
          </a:xfrm>
          <a:prstGeom prst="rect">
            <a:avLst/>
          </a:prstGeom>
        </p:spPr>
        <p:txBody>
          <a:bodyPr wrap="square">
            <a:spAutoFit/>
          </a:bodyPr>
          <a:lstStyle/>
          <a:p>
            <a:pPr algn="just"/>
            <a:r>
              <a:rPr lang="ru-RU" sz="1200" b="1" dirty="0"/>
              <a:t>Потаев Г. А. Композиция в архитектуре и градостроительстве : учебное пособие / Г.А. Потаев. — М. : ФОРУМ : ИНФРА-М, </a:t>
            </a:r>
            <a:r>
              <a:rPr lang="ru-RU" sz="1200" b="1" dirty="0" smtClean="0"/>
              <a:t>2023. </a:t>
            </a:r>
            <a:r>
              <a:rPr lang="ru-RU" sz="1200" b="1" dirty="0"/>
              <a:t>— 304 с. : цв. ил. — (Среднее профессиональное образование</a:t>
            </a:r>
            <a:r>
              <a:rPr lang="ru-RU" sz="1200" b="1" dirty="0" smtClean="0"/>
              <a:t>). </a:t>
            </a:r>
          </a:p>
          <a:p>
            <a:pPr algn="just"/>
            <a:endParaRPr lang="ru-RU" sz="1200" b="1" dirty="0"/>
          </a:p>
          <a:p>
            <a:pPr algn="just"/>
            <a:r>
              <a:rPr lang="ru-RU" sz="1200" dirty="0"/>
              <a:t>В учебном пособии изложены научно-методические основы и практические рекомендации по созданию архитектурных и градостроительных ансамблей; рассматриваются композиционные средства формирования урбанизированных и архитектурно-ландшафтных пространств; приводятся закономерности и приемы построения архитектурно-пространственных композиций, примеры решения композиционных задач. В основе включенных в пособие материалов лежит анализ современных тенденций преобразования и развития городов, лучших построек лидеров мировой архитектуры и градостроительства в Великобритании, Франции, Германии, Швейцарии, Италии, Испании, Японии, Китае, США, ОАЭ. Предназначено для студентов учреждений среднего профессионального образования, обучающихся по специальности 07.02.01 «Архитектура»</a:t>
            </a:r>
          </a:p>
        </p:txBody>
      </p:sp>
      <p:sp>
        <p:nvSpPr>
          <p:cNvPr id="6" name="Прямоугольник 5"/>
          <p:cNvSpPr/>
          <p:nvPr/>
        </p:nvSpPr>
        <p:spPr>
          <a:xfrm>
            <a:off x="2555776" y="3307637"/>
            <a:ext cx="6336704" cy="3600986"/>
          </a:xfrm>
          <a:prstGeom prst="rect">
            <a:avLst/>
          </a:prstGeom>
        </p:spPr>
        <p:txBody>
          <a:bodyPr wrap="square">
            <a:spAutoFit/>
          </a:bodyPr>
          <a:lstStyle/>
          <a:p>
            <a:pPr lvl="0" algn="just"/>
            <a:r>
              <a:rPr lang="ru-RU" sz="1200" b="1" dirty="0" smtClean="0">
                <a:solidFill>
                  <a:prstClr val="white"/>
                </a:solidFill>
              </a:rPr>
              <a:t>Потаев </a:t>
            </a:r>
            <a:r>
              <a:rPr lang="ru-RU" sz="1200" b="1" dirty="0">
                <a:solidFill>
                  <a:prstClr val="white"/>
                </a:solidFill>
              </a:rPr>
              <a:t>Г. А. Ландшафтная архитектура и дизайн : учебное пособие / Г. А. </a:t>
            </a:r>
            <a:r>
              <a:rPr lang="ru-RU" sz="1200" b="1" dirty="0" smtClean="0">
                <a:solidFill>
                  <a:prstClr val="white"/>
                </a:solidFill>
              </a:rPr>
              <a:t>Потаев</a:t>
            </a:r>
            <a:r>
              <a:rPr lang="ru-RU" sz="1200" b="1" dirty="0">
                <a:solidFill>
                  <a:prstClr val="white"/>
                </a:solidFill>
              </a:rPr>
              <a:t>. — Москва : ФОРУМ : ИНФРА-М, 2023. — 368 с. — (Среднее профессиональное образование).  </a:t>
            </a:r>
          </a:p>
          <a:p>
            <a:pPr lvl="0" algn="just"/>
            <a:endParaRPr lang="ru-RU" sz="1200" dirty="0">
              <a:solidFill>
                <a:prstClr val="white"/>
              </a:solidFill>
            </a:endParaRPr>
          </a:p>
          <a:p>
            <a:pPr lvl="0" algn="just"/>
            <a:r>
              <a:rPr lang="ru-RU" sz="1200" dirty="0">
                <a:solidFill>
                  <a:prstClr val="white"/>
                </a:solidFill>
              </a:rPr>
              <a:t>В учебном пособии приведены методические положения и даны практические рекомендации по формированию и развитию озелененных территорий городов, пригородных зон, систем городского и сельского расселения; по архитектурно-ландшафтной организации открытых пространств общественных центров, жилых, производственных, городских и загородных ландшафтно-рекреационных территорий. Рассмотрены методические подходы, принципы и методы проектирования объектов ландшафтной архитектуры и дизайна; современные художественные средства, закономерности и приемы архитектурно-ландшафтной композиции. Пособие предназначено для студентов учреждений среднего профессионального образования, обучающихся по специальности 35.02.12 «Садово-парковое и ландшафтное строительство», преподавателей и специалистов в области архитектуры, ландшафтной архитектуры, дизайна и всех, кто интересуется вопросами благоустройства и озеленения открытых пространств населенных мест.</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94" y="3486498"/>
            <a:ext cx="2148535"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77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678488" cy="1938992"/>
          </a:xfrm>
          <a:prstGeom prst="rect">
            <a:avLst/>
          </a:prstGeom>
        </p:spPr>
        <p:txBody>
          <a:bodyPr wrap="square">
            <a:spAutoFit/>
          </a:bodyPr>
          <a:lstStyle/>
          <a:p>
            <a:pPr algn="just"/>
            <a:r>
              <a:rPr lang="ru-RU" sz="1200" b="1" dirty="0"/>
              <a:t>Красовский П. С. Строительные материалы : учебное пособие / П. С. Красовский. — Москва : Форум : НИЦ ИНФРА - М, </a:t>
            </a:r>
            <a:r>
              <a:rPr lang="ru-RU" sz="1200" b="1" dirty="0" smtClean="0"/>
              <a:t>2023. </a:t>
            </a:r>
            <a:r>
              <a:rPr lang="ru-RU" sz="1200" b="1" dirty="0"/>
              <a:t>— 256 с. — (Среднее профессиональное образование). </a:t>
            </a:r>
            <a:endParaRPr lang="ru-RU" sz="1200" b="1" dirty="0" smtClean="0"/>
          </a:p>
          <a:p>
            <a:pPr algn="just"/>
            <a:endParaRPr lang="ru-RU" sz="1200" b="1" dirty="0"/>
          </a:p>
          <a:p>
            <a:pPr algn="just"/>
            <a:r>
              <a:rPr lang="ru-RU" sz="1200" dirty="0"/>
              <a:t>Учебное пособие является элементом методического обеспечения специализированного модуля «Строительные материалы», входящего в перечень основных образовательных программ бакалавров, магистров и специалистов. Описаны 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 </a:t>
            </a:r>
          </a:p>
        </p:txBody>
      </p:sp>
      <p:sp>
        <p:nvSpPr>
          <p:cNvPr id="3" name="Прямоугольник 2"/>
          <p:cNvSpPr/>
          <p:nvPr/>
        </p:nvSpPr>
        <p:spPr>
          <a:xfrm>
            <a:off x="2339752" y="3717032"/>
            <a:ext cx="6480720" cy="1754326"/>
          </a:xfrm>
          <a:prstGeom prst="rect">
            <a:avLst/>
          </a:prstGeom>
        </p:spPr>
        <p:txBody>
          <a:bodyPr wrap="square">
            <a:spAutoFit/>
          </a:bodyPr>
          <a:lstStyle/>
          <a:p>
            <a:pPr algn="just"/>
            <a:r>
              <a:rPr lang="ru-RU" sz="1200" b="1" dirty="0"/>
              <a:t>Черепахин А. А. Материаловедение : учебник / И. И. Колтунов, В. А. Кузнецов, А. А. Черепахин. — Москва : КноРус, </a:t>
            </a:r>
            <a:r>
              <a:rPr lang="ru-RU" sz="1200" b="1" dirty="0" smtClean="0"/>
              <a:t>2023. </a:t>
            </a:r>
            <a:r>
              <a:rPr lang="ru-RU" sz="1200" b="1" dirty="0"/>
              <a:t>— 237 с. </a:t>
            </a:r>
            <a:endParaRPr lang="ru-RU" sz="1200" b="1" dirty="0" smtClean="0"/>
          </a:p>
          <a:p>
            <a:pPr algn="just"/>
            <a:endParaRPr lang="ru-RU" sz="1200" b="1" dirty="0"/>
          </a:p>
          <a:p>
            <a:pPr algn="just"/>
            <a:r>
              <a:rPr lang="ru-RU" sz="1200" dirty="0"/>
              <a:t>Учебное пособие является элементом методического обеспечения специализированного модуля «Строительные материалы», входящего в перечень основных образовательных программ бакалавров, магистров и специалистов. Описаны 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 </a:t>
            </a:r>
          </a:p>
        </p:txBody>
      </p:sp>
      <p:pic>
        <p:nvPicPr>
          <p:cNvPr id="1026" name="Picture 2" descr="https://znanium.com/cover/2041/20416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10" y="3414658"/>
            <a:ext cx="2050026" cy="315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788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209751"/>
            <a:ext cx="6480721" cy="3046988"/>
          </a:xfrm>
          <a:prstGeom prst="rect">
            <a:avLst/>
          </a:prstGeom>
        </p:spPr>
        <p:txBody>
          <a:bodyPr wrap="square">
            <a:spAutoFit/>
          </a:bodyPr>
          <a:lstStyle/>
          <a:p>
            <a:pPr algn="just"/>
            <a:r>
              <a:rPr lang="ru-RU" sz="12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2-е изд., испр. и доп. — Москва : Юрайт, </a:t>
            </a:r>
            <a:r>
              <a:rPr lang="ru-RU" sz="1200" b="1" dirty="0" smtClean="0"/>
              <a:t>2024. </a:t>
            </a:r>
            <a:r>
              <a:rPr lang="ru-RU" sz="1200" b="1" dirty="0"/>
              <a:t>— </a:t>
            </a:r>
            <a:r>
              <a:rPr lang="ru-RU" sz="1200" b="1" dirty="0" smtClean="0"/>
              <a:t>215 </a:t>
            </a:r>
            <a:r>
              <a:rPr lang="ru-RU" sz="1200" b="1" dirty="0"/>
              <a:t>с. — (Профессиональное образование</a:t>
            </a:r>
            <a:r>
              <a:rPr lang="ru-RU" sz="1200" b="1" dirty="0" smtClean="0"/>
              <a:t>).</a:t>
            </a:r>
          </a:p>
          <a:p>
            <a:pPr algn="just"/>
            <a:endParaRPr lang="ru-RU" sz="1200" dirty="0" smtClean="0"/>
          </a:p>
          <a:p>
            <a:pPr algn="just"/>
            <a:r>
              <a:rPr lang="ru-RU" sz="1200" dirty="0" smtClean="0"/>
              <a:t>В </a:t>
            </a:r>
            <a:r>
              <a:rPr lang="ru-RU" sz="12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обучающихся по гуманитарным направлениям, и всех интересующихся.</a:t>
            </a:r>
          </a:p>
        </p:txBody>
      </p:sp>
      <p:pic>
        <p:nvPicPr>
          <p:cNvPr id="5" name="Picture 4" descr="Обложка книги ЦИФРОВЫЕ ТЕХНОЛОГИИ В ДИЗАЙНЕ. ИСТОРИЯ, ТЕОРИЯ, ПРАКТИКА Под ред. Лаврентьева А.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274"/>
            <a:ext cx="2483768" cy="3655298"/>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30" y="3573016"/>
            <a:ext cx="2090738"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83768" y="3573016"/>
            <a:ext cx="6408712" cy="2862322"/>
          </a:xfrm>
          <a:prstGeom prst="rect">
            <a:avLst/>
          </a:prstGeom>
        </p:spPr>
        <p:txBody>
          <a:bodyPr wrap="square">
            <a:spAutoFit/>
          </a:bodyPr>
          <a:lstStyle/>
          <a:p>
            <a:pPr lvl="0" algn="just"/>
            <a:r>
              <a:rPr lang="ru-RU" sz="1200" b="1" dirty="0">
                <a:solidFill>
                  <a:prstClr val="white"/>
                </a:solidFill>
              </a:rPr>
              <a:t>Проектная графика: учебник / Л. М. </a:t>
            </a:r>
            <a:r>
              <a:rPr lang="ru-RU" sz="1200" b="1" dirty="0" smtClean="0">
                <a:solidFill>
                  <a:prstClr val="white"/>
                </a:solidFill>
              </a:rPr>
              <a:t>Корпан</a:t>
            </a:r>
            <a:r>
              <a:rPr lang="ru-RU" sz="1200" b="1" dirty="0">
                <a:solidFill>
                  <a:prstClr val="white"/>
                </a:solidFill>
              </a:rPr>
              <a:t>, А. А. Балканский, Л. П. Сопроненко, Е. К. Сысоева, Ю. И. </a:t>
            </a:r>
            <a:r>
              <a:rPr lang="ru-RU" sz="1200" b="1" dirty="0" smtClean="0">
                <a:solidFill>
                  <a:prstClr val="white"/>
                </a:solidFill>
              </a:rPr>
              <a:t>Безбах</a:t>
            </a:r>
            <a:r>
              <a:rPr lang="ru-RU" sz="1200" b="1" dirty="0">
                <a:solidFill>
                  <a:prstClr val="white"/>
                </a:solidFill>
              </a:rPr>
              <a:t>. – Москва : ИЦ «Академия», 2020. – 256 с.: ил. – (Профессиональное образование). </a:t>
            </a:r>
          </a:p>
          <a:p>
            <a:pPr lvl="0" algn="just"/>
            <a:endParaRPr lang="ru-RU" sz="1200" b="1" dirty="0">
              <a:solidFill>
                <a:prstClr val="white"/>
              </a:solidFill>
            </a:endParaRPr>
          </a:p>
          <a:p>
            <a:pPr lvl="0" algn="just"/>
            <a:r>
              <a:rPr lang="ru-RU" sz="1200" dirty="0">
                <a:solidFill>
                  <a:prstClr val="white"/>
                </a:solidFill>
              </a:rPr>
              <a:t>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профессии «Графический дизайнер» (из списка ТОП-50). Учебное издание предназначено для изучения профессионального модуля «Разработка технического задания на продукт графического дизайна» (МДК.01.02 «Проектная графика»). В учебнике описаны возможности применения редактора </a:t>
            </a:r>
            <a:r>
              <a:rPr lang="ru-RU" sz="1200" dirty="0" smtClean="0">
                <a:solidFill>
                  <a:prstClr val="white"/>
                </a:solidFill>
              </a:rPr>
              <a:t>Adobe </a:t>
            </a:r>
            <a:r>
              <a:rPr lang="ru-RU" sz="1200" dirty="0">
                <a:solidFill>
                  <a:prstClr val="white"/>
                </a:solidFill>
              </a:rPr>
              <a:t>InDesign для верстки бумажных и электронных изданий, шрифты, шрифтовые композиции, правила верстки и размещения иллюстраций. Также рассматриваются принципы создания графических и орнаментально-пространственных композиций — системы </a:t>
            </a:r>
            <a:r>
              <a:rPr lang="ru-RU" sz="1200" dirty="0" smtClean="0">
                <a:solidFill>
                  <a:prstClr val="white"/>
                </a:solidFill>
              </a:rPr>
              <a:t>пропорционирования</a:t>
            </a:r>
            <a:r>
              <a:rPr lang="ru-RU" sz="1200" dirty="0">
                <a:solidFill>
                  <a:prstClr val="white"/>
                </a:solidFill>
              </a:rPr>
              <a:t>, архитектоника, геометрические основы орнаментов. </a:t>
            </a:r>
            <a:endParaRPr lang="ru-RU" sz="1200" b="1" dirty="0">
              <a:solidFill>
                <a:prstClr val="white"/>
              </a:solidFill>
            </a:endParaRPr>
          </a:p>
        </p:txBody>
      </p:sp>
    </p:spTree>
    <p:extLst>
      <p:ext uri="{BB962C8B-B14F-4D97-AF65-F5344CB8AC3E}">
        <p14:creationId xmlns:p14="http://schemas.microsoft.com/office/powerpoint/2010/main" val="1857086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76/1876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76" y="143703"/>
            <a:ext cx="2093768" cy="314128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2" y="285008"/>
            <a:ext cx="6624736" cy="2308324"/>
          </a:xfrm>
          <a:prstGeom prst="rect">
            <a:avLst/>
          </a:prstGeom>
        </p:spPr>
        <p:txBody>
          <a:bodyPr wrap="square">
            <a:spAutoFit/>
          </a:bodyPr>
          <a:lstStyle/>
          <a:p>
            <a:endParaRPr lang="ru-RU" sz="1200" b="1" dirty="0" smtClean="0"/>
          </a:p>
          <a:p>
            <a:pPr algn="just"/>
            <a:r>
              <a:rPr lang="ru-RU" sz="1200" b="1" dirty="0" smtClean="0"/>
              <a:t>Коротеева </a:t>
            </a:r>
            <a:r>
              <a:rPr lang="ru-RU" sz="1200" b="1" dirty="0"/>
              <a:t>Л. </a:t>
            </a:r>
            <a:r>
              <a:rPr lang="ru-RU" sz="1200" b="1" dirty="0" smtClean="0"/>
              <a:t>И. Основы </a:t>
            </a:r>
            <a:r>
              <a:rPr lang="ru-RU" sz="1200" b="1" dirty="0"/>
              <a:t>художественного конструирования : учебник / Л. И. Коротеева, А. П. Яскин. – Москва : НИЦ ИНФРА - М, </a:t>
            </a:r>
            <a:r>
              <a:rPr lang="ru-RU" sz="1200" b="1" dirty="0" smtClean="0"/>
              <a:t>2024. </a:t>
            </a:r>
            <a:r>
              <a:rPr lang="ru-RU" sz="1200" b="1" dirty="0"/>
              <a:t>- 304 с</a:t>
            </a:r>
            <a:r>
              <a:rPr lang="ru-RU" sz="1200" b="1" dirty="0" smtClean="0"/>
              <a:t>.</a:t>
            </a:r>
          </a:p>
          <a:p>
            <a:pPr algn="just"/>
            <a:endParaRPr lang="ru-RU" sz="1200" dirty="0" smtClean="0"/>
          </a:p>
          <a:p>
            <a:pPr algn="just"/>
            <a:r>
              <a:rPr lang="ru-RU" sz="12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Составлен в соответствии с программой курса «Основы художественного конструирования» для подготовки студентов по направлению 15.03.02 «Технологические машины и оборудование». Предназначен для студентов машиностроительных специальностей вузов и может быть использован в процессе реального проектирования.</a:t>
            </a:r>
          </a:p>
        </p:txBody>
      </p:sp>
      <p:sp>
        <p:nvSpPr>
          <p:cNvPr id="4" name="Прямоугольник 3"/>
          <p:cNvSpPr/>
          <p:nvPr/>
        </p:nvSpPr>
        <p:spPr>
          <a:xfrm>
            <a:off x="2339752" y="3618511"/>
            <a:ext cx="6480719" cy="2772659"/>
          </a:xfrm>
          <a:prstGeom prst="rect">
            <a:avLst/>
          </a:prstGeom>
        </p:spPr>
        <p:txBody>
          <a:bodyPr wrap="square">
            <a:spAutoFit/>
          </a:bodyPr>
          <a:lstStyle/>
          <a:p>
            <a:pPr algn="just"/>
            <a:r>
              <a:rPr lang="ru-RU" sz="1200" b="1" dirty="0" smtClean="0"/>
              <a:t>Хворостов </a:t>
            </a:r>
            <a:r>
              <a:rPr lang="ru-RU" sz="1200" b="1" dirty="0"/>
              <a:t>Д. А. 3D Studio Max + VRay + Corona. Проектирование дизайна среды : учебное пособие / Д.А. Хворостов. — 2-е изд., перераб. и доп. — Москва : ИНФРА-М, </a:t>
            </a:r>
            <a:r>
              <a:rPr lang="ru-RU" sz="1200" b="1" dirty="0" smtClean="0"/>
              <a:t>2024. </a:t>
            </a:r>
            <a:r>
              <a:rPr lang="ru-RU" sz="1200" b="1" dirty="0"/>
              <a:t>— 333 с</a:t>
            </a:r>
            <a:r>
              <a:rPr lang="ru-RU" sz="1200" b="1" dirty="0" smtClean="0"/>
              <a:t>. </a:t>
            </a:r>
          </a:p>
          <a:p>
            <a:pPr algn="just"/>
            <a:endParaRPr lang="ru-RU" sz="1200" b="1" dirty="0"/>
          </a:p>
          <a:p>
            <a:pPr algn="just"/>
            <a:r>
              <a:rPr lang="ru-RU" sz="1200" dirty="0"/>
              <a:t>В учебном пособии даны практические советы по применению профессиональной программы Autodesk 3D Studio Max и визуализаторов VRay и Corona Renderer для работы с проектной графикой в художественных и дизайнерских вузах. Рассмотрены вопросы проектирования предметно-пространственной среды в целом и отдельных ее компонентов: зданий, интерьеров, предметов мебели, аксессуаров, источников освещения. Содержащиеся в пособии рекомендации по использованию компьютерных программ помогут при освоении приемов работы с трехмерной графикой во время изучения курсов, связанных с проектной, интерьерной, ландшафтной и архитектурной проблематикой. </a:t>
            </a:r>
            <a:endParaRPr lang="ru-RU" sz="1200" b="1"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76" y="3509414"/>
            <a:ext cx="2093768" cy="308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503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4448" y="54529"/>
            <a:ext cx="6624736" cy="2677656"/>
          </a:xfrm>
          <a:prstGeom prst="rect">
            <a:avLst/>
          </a:prstGeom>
        </p:spPr>
        <p:txBody>
          <a:bodyPr wrap="square">
            <a:spAutoFit/>
          </a:bodyPr>
          <a:lstStyle/>
          <a:p>
            <a:endParaRPr lang="ru-RU" sz="1200" b="1" dirty="0" smtClean="0"/>
          </a:p>
          <a:p>
            <a:endParaRPr lang="ru-RU" sz="1200" b="1" dirty="0"/>
          </a:p>
          <a:p>
            <a:pPr algn="just"/>
            <a:r>
              <a:rPr lang="ru-RU" sz="1200" b="1" dirty="0" smtClean="0"/>
              <a:t>Прохорский </a:t>
            </a:r>
            <a:r>
              <a:rPr lang="ru-RU" sz="1200" b="1" dirty="0"/>
              <a:t>Г. В. Информационные технологии в архитектуре и строительстве : учебное пособие / Г.В. Прохорский. — Москва : КноРус, </a:t>
            </a:r>
            <a:r>
              <a:rPr lang="ru-RU" sz="1200" b="1" dirty="0" smtClean="0"/>
              <a:t>2023. </a:t>
            </a:r>
            <a:r>
              <a:rPr lang="ru-RU" sz="1200" b="1" dirty="0"/>
              <a:t>— 247 с. – (Среднее </a:t>
            </a:r>
            <a:r>
              <a:rPr lang="ru-RU" sz="1200" b="1" dirty="0" smtClean="0"/>
              <a:t>профессиональное </a:t>
            </a:r>
            <a:r>
              <a:rPr lang="ru-RU" sz="1200" b="1" dirty="0"/>
              <a:t>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a:t>
            </a:r>
            <a:r>
              <a:rPr lang="ru-RU" sz="1200" dirty="0" smtClean="0"/>
              <a:t>проектирования. </a:t>
            </a:r>
            <a:endParaRPr lang="ru-RU" sz="1200" dirty="0"/>
          </a:p>
        </p:txBody>
      </p:sp>
      <p:pic>
        <p:nvPicPr>
          <p:cNvPr id="3" name="Picture 4"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0393"/>
            <a:ext cx="2120963" cy="32404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23027" y="3874694"/>
            <a:ext cx="6624735" cy="2492990"/>
          </a:xfrm>
          <a:prstGeom prst="rect">
            <a:avLst/>
          </a:prstGeom>
        </p:spPr>
        <p:txBody>
          <a:bodyPr wrap="square">
            <a:spAutoFit/>
          </a:bodyPr>
          <a:lstStyle/>
          <a:p>
            <a:pPr algn="just"/>
            <a:r>
              <a:rPr lang="ru-RU" sz="1200" b="1" dirty="0"/>
              <a:t>Немцова</a:t>
            </a:r>
            <a:r>
              <a:rPr lang="ru-RU" sz="1200" b="1" dirty="0" smtClean="0"/>
              <a:t> </a:t>
            </a:r>
            <a:r>
              <a:rPr lang="ru-RU" sz="1200" b="1" dirty="0"/>
              <a:t>Т. И. </a:t>
            </a:r>
            <a:r>
              <a:rPr lang="ru-RU" sz="1200" b="1" dirty="0" smtClean="0"/>
              <a:t> Компьютерная </a:t>
            </a:r>
            <a:r>
              <a:rPr lang="ru-RU" sz="1200" b="1" dirty="0"/>
              <a:t>графика и web-дизайн : учебное  пособие / Т. И. Немцова, Т. В. Казанкова, А. В. Шнякин ; под ред. Л. Г. Гагариной. — Москва : ИД «ФОРУМ»: ИНФРА - М, 2023. — 400 с</a:t>
            </a:r>
            <a:r>
              <a:rPr lang="ru-RU" sz="1200" b="1" dirty="0" smtClean="0"/>
              <a:t>.</a:t>
            </a:r>
          </a:p>
          <a:p>
            <a:pPr algn="just"/>
            <a:endParaRPr lang="ru-RU" sz="1200" dirty="0"/>
          </a:p>
          <a:p>
            <a:pPr algn="just"/>
            <a:r>
              <a:rPr lang="ru-RU" sz="1200" dirty="0"/>
              <a:t>Учебное пособие «Компьютерная графика и web-дизайн» посвящено работе с компьютерной графикой, включая создание анимации, а также основам web-дизайна. 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a:t>
            </a:r>
          </a:p>
        </p:txBody>
      </p:sp>
      <p:pic>
        <p:nvPicPr>
          <p:cNvPr id="5" name="Picture 2" descr="https://znanium.com/cover/1905/1905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120963" cy="309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735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209/1209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42" y="238754"/>
            <a:ext cx="2066363" cy="32077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3" y="238754"/>
            <a:ext cx="6624736" cy="3046988"/>
          </a:xfrm>
          <a:prstGeom prst="rect">
            <a:avLst/>
          </a:prstGeom>
        </p:spPr>
        <p:txBody>
          <a:bodyPr wrap="square">
            <a:spAutoFit/>
          </a:bodyPr>
          <a:lstStyle/>
          <a:p>
            <a:endParaRPr lang="ru-RU" sz="1200" b="1" dirty="0" smtClean="0"/>
          </a:p>
          <a:p>
            <a:pPr algn="just"/>
            <a:r>
              <a:rPr lang="ru-RU" sz="1200" b="1" dirty="0" smtClean="0"/>
              <a:t>Немцова </a:t>
            </a:r>
            <a:r>
              <a:rPr lang="ru-RU" sz="1200" b="1" dirty="0"/>
              <a:t>Т.И. Практикум по информатике. Компьютерная графика и web- дизайн : учебное пособие / Т.И. Немцова, Ю.В. Назарова ; под ред. Л.Г. Гагариной. — Москва: ИД «ФОРУМ»: ИНФРА-М, </a:t>
            </a:r>
            <a:r>
              <a:rPr lang="ru-RU" sz="1200" b="1" dirty="0" smtClean="0"/>
              <a:t>2023. </a:t>
            </a:r>
            <a:r>
              <a:rPr lang="ru-RU" sz="1200" b="1" dirty="0"/>
              <a:t>— 288 с. – (Среднее профессиональное образование</a:t>
            </a:r>
            <a:r>
              <a:rPr lang="ru-RU" sz="1200" b="1" dirty="0" smtClean="0"/>
              <a:t>).</a:t>
            </a:r>
          </a:p>
          <a:p>
            <a:pPr algn="just"/>
            <a:endParaRPr lang="ru-RU" sz="1200" dirty="0"/>
          </a:p>
          <a:p>
            <a:pPr algn="just"/>
            <a:r>
              <a:rPr lang="ru-RU" sz="12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Практикум предназначен для студентов средних специальных учебных заведений, изучающих дисциплину «Информатика». </a:t>
            </a:r>
          </a:p>
        </p:txBody>
      </p:sp>
      <p:sp>
        <p:nvSpPr>
          <p:cNvPr id="6" name="Прямоугольник 5"/>
          <p:cNvSpPr/>
          <p:nvPr/>
        </p:nvSpPr>
        <p:spPr>
          <a:xfrm>
            <a:off x="2339752" y="3905672"/>
            <a:ext cx="6624736" cy="2492990"/>
          </a:xfrm>
          <a:prstGeom prst="rect">
            <a:avLst/>
          </a:prstGeom>
        </p:spPr>
        <p:txBody>
          <a:bodyPr wrap="square">
            <a:spAutoFit/>
          </a:bodyPr>
          <a:lstStyle/>
          <a:p>
            <a:pPr algn="just"/>
            <a:r>
              <a:rPr lang="ru-RU" sz="1200" b="1" dirty="0"/>
              <a:t>Безрукова Е. А.</a:t>
            </a:r>
            <a:r>
              <a:rPr lang="ru-RU" sz="1200" b="1" i="1" dirty="0"/>
              <a:t> </a:t>
            </a:r>
            <a:r>
              <a:rPr lang="ru-RU" sz="1200" b="1" dirty="0"/>
              <a:t>Шрифты : шрифтовая графика : учебное пособие / Е. А. Безрукова, Г. Ю. Мхитарян. — 2-е изд. — Москва : Юрайт, </a:t>
            </a:r>
            <a:r>
              <a:rPr lang="ru-RU" sz="1200" b="1" dirty="0" smtClean="0"/>
              <a:t>2024. </a:t>
            </a:r>
            <a:r>
              <a:rPr lang="ru-RU" sz="1200" b="1" dirty="0"/>
              <a:t>— 116 с. </a:t>
            </a:r>
            <a:endParaRPr lang="ru-RU" sz="1200" b="1" dirty="0" smtClean="0"/>
          </a:p>
          <a:p>
            <a:pPr algn="just"/>
            <a:endParaRPr lang="ru-RU" sz="1200" dirty="0"/>
          </a:p>
          <a:p>
            <a:pPr algn="just"/>
            <a:r>
              <a:rPr lang="ru-RU" sz="12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студентов-дизайнеров среднего профессионального образования, преподавателей и всех интересующихся.</a:t>
            </a:r>
          </a:p>
        </p:txBody>
      </p:sp>
      <p:pic>
        <p:nvPicPr>
          <p:cNvPr id="7" name="Picture 2" descr="Обложка книги ШРИФТЫ: ШРИФТОВАЯ ГРАФИКА Безрукова Е. А., Мхитарян Г. Ю. ; под науч. ред. Елисеенкова Г.С.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5" y="3285742"/>
            <a:ext cx="2736304" cy="374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399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Методы расчета основных технико-экономических показателей проек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61" y="116632"/>
            <a:ext cx="2179091"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01039"/>
            <a:ext cx="6408712" cy="2308324"/>
          </a:xfrm>
          <a:prstGeom prst="rect">
            <a:avLst/>
          </a:prstGeom>
        </p:spPr>
        <p:txBody>
          <a:bodyPr wrap="square">
            <a:spAutoFit/>
          </a:bodyPr>
          <a:lstStyle/>
          <a:p>
            <a:pPr algn="just"/>
            <a:r>
              <a:rPr lang="ru-RU" sz="1200" b="1" dirty="0"/>
              <a:t>Бондарева Н.А. Методы расчета основных технико-экономических показателей проекта : учебник / Н.А. Бондарева, А.Ю. Родин. — Москва : КноРус, </a:t>
            </a:r>
            <a:r>
              <a:rPr lang="ru-RU" sz="1200" b="1" dirty="0" smtClean="0"/>
              <a:t>2023. </a:t>
            </a:r>
            <a:r>
              <a:rPr lang="ru-RU" sz="1200" b="1" dirty="0"/>
              <a:t>— 206 с. — (Среднее профессиональное образование). </a:t>
            </a:r>
            <a:endParaRPr lang="ru-RU" sz="1200" b="1" dirty="0" smtClean="0"/>
          </a:p>
          <a:p>
            <a:pPr algn="just"/>
            <a:endParaRPr lang="ru-RU" sz="1200" b="1" dirty="0"/>
          </a:p>
          <a:p>
            <a:pPr algn="just"/>
            <a:r>
              <a:rPr lang="ru-RU" sz="1200" dirty="0"/>
              <a:t>Рассматривает теоретические и практические вопросы расчета технико-экономических показателей проекта в аспекте специфики дизайнерского проектирования с учетом ведения предпринимательской деятельности в области предоставления услуг декоратора интерьера. Раскрываются содержание и методы расчета технико-экономического обоснования дизайнерского проекта, формирования и анализа экономических и финансовых показателей, правила исчисления налогов и выбора налогового режима.</a:t>
            </a:r>
          </a:p>
        </p:txBody>
      </p:sp>
      <p:sp>
        <p:nvSpPr>
          <p:cNvPr id="6" name="Прямоугольник 5"/>
          <p:cNvSpPr/>
          <p:nvPr/>
        </p:nvSpPr>
        <p:spPr>
          <a:xfrm>
            <a:off x="2555776" y="3843784"/>
            <a:ext cx="6352896" cy="2123658"/>
          </a:xfrm>
          <a:prstGeom prst="rect">
            <a:avLst/>
          </a:prstGeom>
        </p:spPr>
        <p:txBody>
          <a:bodyPr wrap="square">
            <a:spAutoFit/>
          </a:bodyPr>
          <a:lstStyle/>
          <a:p>
            <a:pPr algn="just"/>
            <a:r>
              <a:rPr lang="ru-RU" sz="1200" b="1" dirty="0"/>
              <a:t>Экономика строительства : </a:t>
            </a:r>
            <a:r>
              <a:rPr lang="ru-RU" sz="1200" b="1" dirty="0" smtClean="0"/>
              <a:t>учебник для СПО</a:t>
            </a:r>
            <a:r>
              <a:rPr lang="ru-RU" sz="1200" b="1" dirty="0"/>
              <a:t> / Х. М. Гумба [и др.] ; под общей редакцией Х. М. Гумба. — </a:t>
            </a:r>
            <a:r>
              <a:rPr lang="ru-RU" sz="1200" b="1" dirty="0" smtClean="0"/>
              <a:t>4-е </a:t>
            </a:r>
            <a:r>
              <a:rPr lang="ru-RU" sz="1200" b="1" dirty="0"/>
              <a:t>изд., перераб. и доп. — Москва : Издательство Юрайт, </a:t>
            </a:r>
            <a:r>
              <a:rPr lang="ru-RU" sz="1200" b="1" dirty="0" smtClean="0"/>
              <a:t>2024.</a:t>
            </a:r>
            <a:r>
              <a:rPr lang="ru-RU" sz="1200" b="1" dirty="0"/>
              <a:t> — </a:t>
            </a:r>
            <a:r>
              <a:rPr lang="ru-RU" sz="1200" b="1" dirty="0" smtClean="0"/>
              <a:t>449</a:t>
            </a:r>
            <a:r>
              <a:rPr lang="ru-RU" sz="1200" b="1" dirty="0"/>
              <a:t> с. </a:t>
            </a:r>
            <a:endParaRPr lang="ru-RU" sz="1200" b="1" dirty="0" smtClean="0"/>
          </a:p>
          <a:p>
            <a:pPr algn="just"/>
            <a:endParaRPr lang="ru-RU" sz="1200" dirty="0"/>
          </a:p>
          <a:p>
            <a:pPr algn="just"/>
            <a:r>
              <a:rPr lang="ru-RU" sz="1200" dirty="0"/>
              <a:t>В курсе отражена специфика отраслевой экономики, обусловленная особенностями строительного производства. Кроме исчерпывающего теоретического материала, в издании представлены примеры расчетов и ситуационные задачи из практики деятельности строительных предприятий, что позволит читателю не только изучить теоретические основы экономики строительства, но и приобрести практические навыки анализа и принятия управленческих решений. </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8" y="3212976"/>
            <a:ext cx="233335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759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5269" y="404664"/>
            <a:ext cx="6404281" cy="1569660"/>
          </a:xfrm>
          <a:prstGeom prst="rect">
            <a:avLst/>
          </a:prstGeom>
        </p:spPr>
        <p:txBody>
          <a:bodyPr wrap="square">
            <a:spAutoFit/>
          </a:bodyPr>
          <a:lstStyle/>
          <a:p>
            <a:pPr algn="just"/>
            <a:r>
              <a:rPr lang="ru-RU" sz="1200" b="1" dirty="0"/>
              <a:t>Вильчик Н. П. Архитектура зданий : учебник / Н. П. Вильчик. — 2 - е изд., перераб. и доп. — Москва : ИНФРА - М, </a:t>
            </a:r>
            <a:r>
              <a:rPr lang="ru-RU" sz="1200" b="1" dirty="0" smtClean="0"/>
              <a:t>2024. </a:t>
            </a:r>
            <a:r>
              <a:rPr lang="ru-RU" sz="1200" b="1" dirty="0"/>
              <a:t>— 319 с. — (Среднее профессиональное образование).  </a:t>
            </a:r>
            <a:endParaRPr lang="ru-RU" sz="1200" b="1" dirty="0" smtClean="0"/>
          </a:p>
          <a:p>
            <a:pPr algn="just"/>
            <a:endParaRPr lang="ru-RU" sz="1200" dirty="0"/>
          </a:p>
          <a:p>
            <a:pPr algn="just"/>
            <a:r>
              <a:rPr lang="ru-RU" sz="1200" dirty="0"/>
              <a:t>Приведены общие сведения о зданиях. Рассмотрены конструкции и типы гражданских зданий, даны понятия о проектировании гражданских, промышленных и сельскохозяйственных зданий, а также зданий в условиях реконструкции.</a:t>
            </a:r>
          </a:p>
        </p:txBody>
      </p:sp>
      <p:pic>
        <p:nvPicPr>
          <p:cNvPr id="3" name="Picture 4" descr="https://znanium.com/cover/1222/1222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84" y="116632"/>
            <a:ext cx="2119560" cy="308688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5269" y="3645024"/>
            <a:ext cx="6589240" cy="2862322"/>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 учебник и практикум для СПО/ С. Г. Опарин, А. А. Леонтьев. – Москва : Юрайт, </a:t>
            </a:r>
            <a:r>
              <a:rPr lang="ru-RU" sz="1200" b="1" dirty="0" smtClean="0"/>
              <a:t>2024. </a:t>
            </a:r>
            <a:r>
              <a:rPr lang="ru-RU" sz="1200" b="1" dirty="0"/>
              <a:t>– 283 с. — (Среднее профессиональное образование). </a:t>
            </a:r>
            <a:endParaRPr lang="ru-RU" sz="1200" b="1" dirty="0" smtClean="0"/>
          </a:p>
          <a:p>
            <a:pPr algn="just"/>
            <a:endParaRPr lang="ru-RU" sz="1200" dirty="0"/>
          </a:p>
          <a:p>
            <a:pPr algn="just"/>
            <a:r>
              <a:rPr lang="ru-RU" sz="1200" dirty="0" smtClean="0"/>
              <a:t>Рассмотрены </a:t>
            </a:r>
            <a:r>
              <a:rPr lang="ru-RU" sz="1200" dirty="0"/>
              <a:t>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 Курс может служить практическим пособием не только для студентов, но также и для специалистов, осуществляющих архитектурно-строительную и проектную деятельность.</a:t>
            </a:r>
          </a:p>
        </p:txBody>
      </p:sp>
      <p:pic>
        <p:nvPicPr>
          <p:cNvPr id="5" name="Picture 2"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31969"/>
            <a:ext cx="266429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1764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2948" y="332656"/>
            <a:ext cx="6566805" cy="2308324"/>
          </a:xfrm>
          <a:prstGeom prst="rect">
            <a:avLst/>
          </a:prstGeom>
        </p:spPr>
        <p:txBody>
          <a:bodyPr wrap="square">
            <a:spAutoFit/>
          </a:bodyPr>
          <a:lstStyle/>
          <a:p>
            <a:pPr algn="just"/>
            <a:r>
              <a:rPr lang="ru-RU" sz="1200" b="1" dirty="0"/>
              <a:t>Базавлук В. А.  Основы градостроительства и планировка населенных мест: жилой квартал : учебное пособие для СПО / В. А. Базавлук, Е. В. Предко. — Москва : Издательство Юрайт, </a:t>
            </a:r>
            <a:r>
              <a:rPr lang="ru-RU" sz="1200" b="1" dirty="0" smtClean="0"/>
              <a:t>2024. </a:t>
            </a:r>
            <a:r>
              <a:rPr lang="ru-RU" sz="1200" b="1" dirty="0"/>
              <a:t>— 90 с. — (Профессиональное образование</a:t>
            </a:r>
            <a:r>
              <a:rPr lang="ru-RU" sz="1200" b="1" dirty="0" smtClean="0"/>
              <a:t>).</a:t>
            </a:r>
          </a:p>
          <a:p>
            <a:pPr algn="just"/>
            <a:endParaRPr lang="ru-RU" sz="1200" dirty="0"/>
          </a:p>
          <a:p>
            <a:pPr algn="just"/>
            <a:r>
              <a:rPr lang="ru-RU" sz="1200" dirty="0"/>
              <a:t>В учебном пособии в лаконичной форме приводятся материалы к учебной дисциплине «Основы градостроительства и планировки населенных мест». Описаны </a:t>
            </a:r>
            <a:r>
              <a:rPr lang="ru-RU" sz="1200" dirty="0" smtClean="0"/>
              <a:t>основные </a:t>
            </a:r>
            <a:r>
              <a:rPr lang="ru-RU" sz="1200" dirty="0"/>
              <a:t>требования к организации территории поселений, приведены различные виды расчетов, необходимых при проектировании застройки жилого квартала. Глава, посвященная технико-экономической оценке поможет при написании практической части курсовой работы по дисциплине. В конце издания приводятся списки основной и правовой литературы, словарь терминов.</a:t>
            </a:r>
          </a:p>
        </p:txBody>
      </p:sp>
      <p:pic>
        <p:nvPicPr>
          <p:cNvPr id="3" name="Picture 4" descr="Обложка книги ОСНОВЫ ГРАДОСТРОИТЕЛЬСТВА И ПЛАНИРОВКА НАСЕЛЕННЫХ МЕСТ: ЖИЛОЙ КВАРТАЛ Базавлук В. А., Предко Е.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53" y="-171401"/>
            <a:ext cx="2699029" cy="37224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62949" y="3551005"/>
            <a:ext cx="6607368" cy="3046988"/>
          </a:xfrm>
          <a:prstGeom prst="rect">
            <a:avLst/>
          </a:prstGeom>
        </p:spPr>
        <p:txBody>
          <a:bodyPr wrap="square">
            <a:spAutoFit/>
          </a:bodyPr>
          <a:lstStyle/>
          <a:p>
            <a:pPr algn="just"/>
            <a:r>
              <a:rPr lang="ru-RU" sz="1200" b="1" dirty="0"/>
              <a:t>Заварихин С. П.  Архитектура: композиция и форма : учебник / С. П. Заварихин. — Москва : Издательство Юрайт, </a:t>
            </a:r>
            <a:r>
              <a:rPr lang="ru-RU" sz="1200" b="1" dirty="0" smtClean="0"/>
              <a:t>2024. </a:t>
            </a:r>
            <a:r>
              <a:rPr lang="ru-RU" sz="1200" b="1" dirty="0"/>
              <a:t>— 186 с</a:t>
            </a:r>
            <a:r>
              <a:rPr lang="ru-RU" sz="1200" b="1" dirty="0" smtClean="0"/>
              <a:t>.</a:t>
            </a:r>
          </a:p>
          <a:p>
            <a:pPr algn="just"/>
            <a:endParaRPr lang="ru-RU" sz="1200" dirty="0"/>
          </a:p>
          <a:p>
            <a:pPr algn="just"/>
            <a:r>
              <a:rPr lang="ru-RU" sz="1200" dirty="0" smtClean="0"/>
              <a:t>Учебник посвящен важнейшим категориям теории архитектуры — композиции и форме. Рассматриваются их взаимоотношения, разновидности, средства выражения, эволюция развития. Подробно анализируется зависимость архитектурной формы от функции, конструкции, контекста. Затрагиваются проблемы стилистики в архитектуре. Впервые кратко прослеживается характер принципиальных изменений архитектурных форм и композиций с древнейших времен до современности; приводятся схема укрупненной периодизации истории архитектуры и схема формотворческих концепций ХХ в. По-новому, с позиций зрительного восприятия, рассматриваются композиции экстерьерных и интерьерных пространств. Учитывая сложность освоения большого и разнообразного материала учебника, автор максимально компактно излагает общие положения каждой темы, а конкретные примеры анализирует в емких комментариях к рисункам.</a:t>
            </a:r>
            <a:endParaRPr lang="ru-RU" sz="1200" dirty="0"/>
          </a:p>
        </p:txBody>
      </p:sp>
      <p:pic>
        <p:nvPicPr>
          <p:cNvPr id="5" name="Picture 2" descr="Обложка книги АРХИТЕКТУРА: КОМПОЗИЦИЯ И ФОРМА Заварихин С. П.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1" y="3212976"/>
            <a:ext cx="2520280" cy="370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7542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ПРОЕКТИРОВАНИЕ ИНТЕРЬЕРА И ОБОРУДОВАНИЯ МАГАЗИНОВ Кузина Е.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8834" cy="35730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46768" y="144015"/>
            <a:ext cx="6507095" cy="2862322"/>
          </a:xfrm>
          <a:prstGeom prst="rect">
            <a:avLst/>
          </a:prstGeom>
        </p:spPr>
        <p:txBody>
          <a:bodyPr wrap="square">
            <a:spAutoFit/>
          </a:bodyPr>
          <a:lstStyle/>
          <a:p>
            <a:pPr algn="just"/>
            <a:r>
              <a:rPr lang="ru-RU" sz="1200" b="1" dirty="0"/>
              <a:t>Кузина Е. А.  Проектирование интерьера и оборудования магазинов : учебное пособие для СПО / Е. А. Кузина. — Москва : Издательство Юрайт, </a:t>
            </a:r>
            <a:r>
              <a:rPr lang="ru-RU" sz="1200" b="1" dirty="0" smtClean="0"/>
              <a:t>2024.</a:t>
            </a:r>
            <a:r>
              <a:rPr lang="ru-RU" sz="1200" b="1" dirty="0"/>
              <a:t> — 121 с. — (Профессиональное образование).</a:t>
            </a:r>
            <a:r>
              <a:rPr lang="ru-RU" sz="1200" dirty="0"/>
              <a:t> </a:t>
            </a:r>
            <a:endParaRPr lang="ru-RU" sz="1200" dirty="0" smtClean="0"/>
          </a:p>
          <a:p>
            <a:pPr algn="just"/>
            <a:endParaRPr lang="ru-RU" sz="1200" dirty="0"/>
          </a:p>
          <a:p>
            <a:pPr algn="just"/>
            <a:r>
              <a:rPr lang="ru-RU" sz="1200" dirty="0"/>
              <a:t>В курсе рассматриваются основные положения об общественных интерьерах, приводится их классификация, рассматриваются основные подходы в оформлении фасадов магазинов, входных групп, даются теоретические сведения и практические рекомендации по дизайн-проектированию интерьеров и оборудования магазинов.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Курс предназначен для студентов дизайнерских профилей подготовки, в том числе обучающихся в системе среднего профессионального образования «Дизайн» (по отраслям), а также для специалистов в области проектирования интерьерных пространств.</a:t>
            </a:r>
          </a:p>
        </p:txBody>
      </p:sp>
      <p:sp>
        <p:nvSpPr>
          <p:cNvPr id="4" name="Прямоугольник 3"/>
          <p:cNvSpPr/>
          <p:nvPr/>
        </p:nvSpPr>
        <p:spPr>
          <a:xfrm>
            <a:off x="2546769" y="3772232"/>
            <a:ext cx="6444808" cy="2677656"/>
          </a:xfrm>
          <a:prstGeom prst="rect">
            <a:avLst/>
          </a:prstGeom>
        </p:spPr>
        <p:txBody>
          <a:bodyPr wrap="square">
            <a:spAutoFit/>
          </a:bodyPr>
          <a:lstStyle/>
          <a:p>
            <a:pPr algn="just"/>
            <a:r>
              <a:rPr lang="ru-RU" sz="1200" b="1" dirty="0"/>
              <a:t>Барташевич А. А. История интерьера и мебели : учебное пособие / А. А. Барташевич. — Москва : ИНФРА-М, </a:t>
            </a:r>
            <a:r>
              <a:rPr lang="ru-RU" sz="1200" b="1" dirty="0" smtClean="0"/>
              <a:t>2024. </a:t>
            </a:r>
            <a:r>
              <a:rPr lang="ru-RU" sz="1200" b="1" dirty="0"/>
              <a:t>— 231 с. — (Среднее профессиональное образование). </a:t>
            </a:r>
            <a:endParaRPr lang="ru-RU" sz="1200" b="1" dirty="0" smtClean="0"/>
          </a:p>
          <a:p>
            <a:pPr algn="just"/>
            <a:endParaRPr lang="ru-RU" sz="1200" dirty="0"/>
          </a:p>
          <a:p>
            <a:pPr algn="just"/>
            <a:r>
              <a:rPr lang="ru-RU" sz="1200" dirty="0"/>
              <a:t>Рассмотрены общие закономерности эволюции формы мебели и интерьера, их история от глубокой древности до наших дней. Дана характеристика направлений дизайна современной мебели и раскрыты принципы стиле- и формообразования изделий. Рассмотрена история развития конструирования мебели. Приведены архитектурные и мебельные термины и определения. Для студентов вузов, обучающихся по специальности «Технология лесозаготовительных и деревоперерабатывающих производств». Будет полезен архитекторам, дизайнерам и конструкторам мебели, студентам высших и средних профессиональных учебных заведений архитектурного и художественного профиля, а также массовому читателю.</a:t>
            </a: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2" y="3573016"/>
            <a:ext cx="217493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643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534472" cy="830997"/>
          </a:xfrm>
          <a:prstGeom prst="rect">
            <a:avLst/>
          </a:prstGeom>
        </p:spPr>
        <p:txBody>
          <a:bodyPr wrap="square">
            <a:spAutoFit/>
          </a:bodyPr>
          <a:lstStyle/>
          <a:p>
            <a:pPr algn="just"/>
            <a:r>
              <a:rPr lang="ru-RU" sz="1200" b="1" dirty="0">
                <a:latin typeface="Century Gothic" panose="020B0502020202020204" pitchFamily="34" charset="0"/>
                <a:ea typeface="Calibri"/>
              </a:rPr>
              <a:t>Панкина М. В.</a:t>
            </a:r>
            <a:r>
              <a:rPr lang="ru-RU" sz="1200" b="1" i="1" dirty="0">
                <a:latin typeface="Century Gothic" panose="020B0502020202020204" pitchFamily="34" charset="0"/>
                <a:ea typeface="Calibri"/>
              </a:rPr>
              <a:t> </a:t>
            </a:r>
            <a:r>
              <a:rPr lang="ru-RU" sz="1200" b="1" dirty="0">
                <a:latin typeface="Century Gothic" panose="020B0502020202020204" pitchFamily="34" charset="0"/>
                <a:ea typeface="Calibri"/>
              </a:rPr>
              <a:t> Экологический дизайн : учебное пособие для СПО / М. В. Панкина, С. В. Захарова. — 2-е изд., </a:t>
            </a:r>
            <a:r>
              <a:rPr lang="ru-RU" sz="1200" b="1" dirty="0" smtClean="0">
                <a:latin typeface="Century Gothic" panose="020B0502020202020204" pitchFamily="34" charset="0"/>
                <a:ea typeface="Calibri"/>
              </a:rPr>
              <a:t>испр</a:t>
            </a:r>
            <a:r>
              <a:rPr lang="ru-RU" sz="1200" b="1" dirty="0">
                <a:latin typeface="Century Gothic" panose="020B0502020202020204" pitchFamily="34" charset="0"/>
                <a:ea typeface="Calibri"/>
              </a:rPr>
              <a:t>. и доп. — Москва : Издательство </a:t>
            </a:r>
            <a:r>
              <a:rPr lang="ru-RU" sz="1200" b="1" dirty="0" smtClean="0">
                <a:latin typeface="Century Gothic" panose="020B0502020202020204" pitchFamily="34" charset="0"/>
                <a:ea typeface="Calibri"/>
              </a:rPr>
              <a:t>Юрайт</a:t>
            </a:r>
            <a:r>
              <a:rPr lang="ru-RU" sz="1200" b="1" dirty="0">
                <a:latin typeface="Century Gothic" panose="020B0502020202020204" pitchFamily="34" charset="0"/>
                <a:ea typeface="Calibri"/>
              </a:rPr>
              <a:t>, 2024. — 197 с. — (Профессиональное образование). </a:t>
            </a:r>
            <a:endParaRPr lang="ru-RU" sz="1200" b="1" dirty="0" smtClean="0">
              <a:latin typeface="Century Gothic" panose="020B0502020202020204" pitchFamily="34" charset="0"/>
              <a:ea typeface="Calibri"/>
            </a:endParaRPr>
          </a:p>
          <a:p>
            <a:endParaRPr lang="ru-RU" sz="1200"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1235661"/>
            <a:ext cx="6480720" cy="1938992"/>
          </a:xfrm>
          <a:prstGeom prst="rect">
            <a:avLst/>
          </a:prstGeom>
        </p:spPr>
        <p:txBody>
          <a:bodyPr wrap="square">
            <a:spAutoFit/>
          </a:bodyPr>
          <a:lstStyle/>
          <a:p>
            <a:pPr lvl="0" algn="just"/>
            <a:r>
              <a:rPr lang="ru-RU" sz="1200" dirty="0">
                <a:solidFill>
                  <a:prstClr val="white"/>
                </a:solidFill>
              </a:rPr>
              <a:t>В учебном пособии определено понятие экологического дизайна как актуального общественного и научного явления, систематизированы истоки экологического дизайна, выделены и обобщены его функции, принципы и приемы. Представленное издание способствует формированию ценностных представлений о гармоничном взаимодействии человека и окружающей среды, осмыслению актуальных проектных тенденций и концепций современного дизайна, повышению профессиональной компетентности будущих дизайнеров. Теоретические материалы могут служить методологической основой для педагогических разработок в дизайн-образовании и дальнейших исследований теории дизайна.</a:t>
            </a:r>
          </a:p>
        </p:txBody>
      </p:sp>
    </p:spTree>
    <p:extLst>
      <p:ext uri="{BB962C8B-B14F-4D97-AF65-F5344CB8AC3E}">
        <p14:creationId xmlns:p14="http://schemas.microsoft.com/office/powerpoint/2010/main" val="196677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736503"/>
            <a:ext cx="7704856" cy="1384995"/>
          </a:xfrm>
          <a:prstGeom prst="rect">
            <a:avLst/>
          </a:prstGeom>
        </p:spPr>
        <p:txBody>
          <a:bodyPr wrap="square">
            <a:spAutoFit/>
          </a:bodyPr>
          <a:lstStyle/>
          <a:p>
            <a:pPr algn="ctr"/>
            <a:r>
              <a:rPr lang="ru-RU" sz="2800" b="1" dirty="0" smtClean="0"/>
              <a:t>ПМ.02 </a:t>
            </a:r>
            <a:endParaRPr lang="ru-RU" sz="2800" b="1" dirty="0"/>
          </a:p>
          <a:p>
            <a:pPr algn="ctr"/>
            <a:r>
              <a:rPr lang="ru-RU" sz="2800" b="1" dirty="0"/>
              <a:t>ТЕХНИЧЕСКОЕ ИСПОЛНЕНИЕ ДИЗАЙНЕРСКИХ ПРОЕКТОВ В МАТЕРИАЛЕ</a:t>
            </a:r>
          </a:p>
        </p:txBody>
      </p:sp>
    </p:spTree>
    <p:extLst>
      <p:ext uri="{BB962C8B-B14F-4D97-AF65-F5344CB8AC3E}">
        <p14:creationId xmlns:p14="http://schemas.microsoft.com/office/powerpoint/2010/main" val="138257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78016"/>
            <a:ext cx="6552728" cy="1938992"/>
          </a:xfrm>
          <a:prstGeom prst="rect">
            <a:avLst/>
          </a:prstGeom>
        </p:spPr>
        <p:txBody>
          <a:bodyPr wrap="square">
            <a:spAutoFit/>
          </a:bodyPr>
          <a:lstStyle/>
          <a:p>
            <a:pPr algn="just"/>
            <a:r>
              <a:rPr lang="ru-RU" sz="1200" b="1" dirty="0"/>
              <a:t>Барабанщиков Ю</a:t>
            </a:r>
            <a:r>
              <a:rPr lang="ru-RU" sz="1200" b="1" dirty="0" smtClean="0"/>
              <a:t>. Г</a:t>
            </a:r>
            <a:r>
              <a:rPr lang="ru-RU" sz="1200" b="1" dirty="0"/>
              <a:t>. Строительные материалы : учебник / Ю</a:t>
            </a:r>
            <a:r>
              <a:rPr lang="ru-RU" sz="1200" b="1" dirty="0" smtClean="0"/>
              <a:t>. Г</a:t>
            </a:r>
            <a:r>
              <a:rPr lang="ru-RU" sz="1200" b="1" dirty="0"/>
              <a:t>. Барабанщиков. — Москва : КноРус, </a:t>
            </a:r>
            <a:r>
              <a:rPr lang="ru-RU" sz="1200" b="1" dirty="0" smtClean="0"/>
              <a:t>2024. </a:t>
            </a:r>
            <a:r>
              <a:rPr lang="ru-RU" sz="1200" b="1" dirty="0"/>
              <a:t>— 443 с. </a:t>
            </a:r>
            <a:endParaRPr lang="ru-RU" sz="1200" b="1" dirty="0" smtClean="0"/>
          </a:p>
          <a:p>
            <a:pPr algn="just"/>
            <a:endParaRPr lang="ru-RU" sz="1200" b="1" dirty="0"/>
          </a:p>
          <a:p>
            <a:pPr algn="just"/>
            <a:r>
              <a:rPr lang="ru-RU" sz="1200" dirty="0"/>
              <a:t>Содержит основы строительного материаловедения. Приводятся сведения о происхождении материалов, технологии их производства и связанных с этим особенностях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состава, строения, технологических и иных факторов.</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90" y="78016"/>
            <a:ext cx="210388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6434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ДИЗАЙН-ПРОЕКТИРОВАНИЕ: СТИЛИЗАЦИЯ Шокорова Л.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18" y="188699"/>
            <a:ext cx="2592288" cy="352833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90914" y="381000"/>
            <a:ext cx="6845581" cy="3046988"/>
          </a:xfrm>
          <a:prstGeom prst="rect">
            <a:avLst/>
          </a:prstGeom>
        </p:spPr>
        <p:txBody>
          <a:bodyPr wrap="square">
            <a:spAutoFit/>
          </a:bodyPr>
          <a:lstStyle/>
          <a:p>
            <a:pPr algn="just"/>
            <a:r>
              <a:rPr lang="ru-RU" sz="1200" b="1" dirty="0"/>
              <a:t>Шокорова Л.В. Дизайн-проектирование. Стилизация: учебное пособие для СПО / Л.В. Шокорова.- 2-е изд., перераб. и доп.- Москва : Издательство Юрайт, </a:t>
            </a:r>
            <a:r>
              <a:rPr lang="ru-RU" sz="1200" b="1" dirty="0" smtClean="0"/>
              <a:t>2024. </a:t>
            </a:r>
            <a:r>
              <a:rPr lang="ru-RU" sz="1200" b="1" dirty="0"/>
              <a:t>— 74 с. — (Профессиональное образование). </a:t>
            </a:r>
            <a:endParaRPr lang="ru-RU" sz="1200" b="1" dirty="0" smtClean="0"/>
          </a:p>
          <a:p>
            <a:pPr algn="just"/>
            <a:endParaRPr lang="ru-RU" sz="1200" dirty="0"/>
          </a:p>
          <a:p>
            <a:pPr algn="just"/>
            <a:r>
              <a:rPr lang="ru-RU" sz="1200" dirty="0"/>
              <a:t>Учебное пособие «Дизайн-проектирование: стилизация» предназначено для систематизации теоретических установок в изучении основ декоративной композиции. Овладение навыками декоративного изображения на основе творческой переработки, видоизменения и преобразования реалистических объектов позволит будущим специалистам в области дизайна профессионально проектировать предметно-пространственные комплексы окружающей среды — предметы и изделия культурно-бытового назначения. Пособие построено на гармоничном сочетании теоретического материала и практических заданий, дающих наиболее полное представление о решении поставленных задач и способах выполнения самостоятельных творческих работ. Теоретический материал проиллюстрирован примерами мирового классического искусства и большим количеством студенческих работ.</a:t>
            </a:r>
          </a:p>
        </p:txBody>
      </p:sp>
      <p:pic>
        <p:nvPicPr>
          <p:cNvPr id="4" name="Picture 4"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2190914"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67744" y="3952875"/>
            <a:ext cx="6696744" cy="2862322"/>
          </a:xfrm>
          <a:prstGeom prst="rect">
            <a:avLst/>
          </a:prstGeom>
        </p:spPr>
        <p:txBody>
          <a:bodyPr wrap="square">
            <a:spAutoFit/>
          </a:bodyPr>
          <a:lstStyle/>
          <a:p>
            <a:pPr algn="just"/>
            <a:r>
              <a:rPr lang="ru-RU" sz="1200" b="1" dirty="0"/>
              <a:t>Павловская  Е. О. Основы 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200" b="1" dirty="0" smtClean="0"/>
              <a:t>2024. </a:t>
            </a:r>
            <a:r>
              <a:rPr lang="ru-RU" sz="1200" b="1" dirty="0"/>
              <a:t>— 119 с. — (Профессиональное образование</a:t>
            </a:r>
            <a:r>
              <a:rPr lang="ru-RU" sz="1200" b="1" dirty="0" smtClean="0"/>
              <a:t>).</a:t>
            </a:r>
          </a:p>
          <a:p>
            <a:pPr algn="just"/>
            <a:endParaRPr lang="ru-RU" sz="1200" dirty="0"/>
          </a:p>
          <a:p>
            <a:pPr algn="just"/>
            <a:r>
              <a:rPr lang="ru-RU" sz="12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spTree>
    <p:extLst>
      <p:ext uri="{BB962C8B-B14F-4D97-AF65-F5344CB8AC3E}">
        <p14:creationId xmlns:p14="http://schemas.microsoft.com/office/powerpoint/2010/main" val="3045354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8816" y="534390"/>
            <a:ext cx="6493664" cy="2308324"/>
          </a:xfrm>
          <a:prstGeom prst="rect">
            <a:avLst/>
          </a:prstGeom>
        </p:spPr>
        <p:txBody>
          <a:bodyPr wrap="square">
            <a:spAutoFit/>
          </a:bodyPr>
          <a:lstStyle/>
          <a:p>
            <a:pPr algn="just"/>
            <a:r>
              <a:rPr lang="ru-RU" sz="1200" b="1" dirty="0"/>
              <a:t>Володина Е. Б. Материаловедение: дизайн, архитектура : учебное пособие : в 2 томах. Том 1 / Е.Б. Володина. — Москва : ИНФРА-М, </a:t>
            </a:r>
            <a:r>
              <a:rPr lang="ru-RU" sz="1200" b="1" dirty="0" smtClean="0"/>
              <a:t>2024. </a:t>
            </a:r>
            <a:r>
              <a:rPr lang="ru-RU" sz="1200" b="1" dirty="0"/>
              <a:t>— 388 с. — (Среднее профессиональное образование). </a:t>
            </a:r>
            <a:endParaRPr lang="ru-RU" sz="1200" b="1" dirty="0" smtClean="0"/>
          </a:p>
          <a:p>
            <a:pPr algn="just"/>
            <a:endParaRPr lang="ru-RU" sz="1200" b="1" dirty="0"/>
          </a:p>
          <a:p>
            <a:pPr algn="just"/>
            <a:r>
              <a:rPr lang="ru-RU" sz="1200" dirty="0"/>
              <a:t>Первый том учебного пособия описывает основные группы строительных и отделочных материалов и изделий, их структуру и свойства. Особое внимание уделено актуальным отделочным материалам, а также их экологическим и эстетическим особенностям,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sp>
        <p:nvSpPr>
          <p:cNvPr id="4" name="Прямоугольник 3"/>
          <p:cNvSpPr/>
          <p:nvPr/>
        </p:nvSpPr>
        <p:spPr>
          <a:xfrm>
            <a:off x="2377440" y="3789040"/>
            <a:ext cx="6515040" cy="2492990"/>
          </a:xfrm>
          <a:prstGeom prst="rect">
            <a:avLst/>
          </a:prstGeom>
        </p:spPr>
        <p:txBody>
          <a:bodyPr wrap="square">
            <a:spAutoFit/>
          </a:bodyPr>
          <a:lstStyle/>
          <a:p>
            <a:pPr algn="just"/>
            <a:r>
              <a:rPr lang="ru-RU" sz="1200" b="1" dirty="0"/>
              <a:t>Володина Е. Б. Материаловедение: дизайн, архитектура : учебное пособие : в 2 томах. Том 2 / Е.Б. Володина. — Москва : ИНФРА-М, </a:t>
            </a:r>
            <a:r>
              <a:rPr lang="ru-RU" sz="1200" b="1" dirty="0" smtClean="0"/>
              <a:t>2024. </a:t>
            </a:r>
            <a:r>
              <a:rPr lang="ru-RU" sz="1200" b="1" dirty="0"/>
              <a:t>— 432 с. — (Среднее профессиональное образование). </a:t>
            </a:r>
            <a:endParaRPr lang="ru-RU" sz="1200" b="1" dirty="0" smtClean="0"/>
          </a:p>
          <a:p>
            <a:pPr algn="just"/>
            <a:endParaRPr lang="ru-RU" sz="1200" dirty="0"/>
          </a:p>
          <a:p>
            <a:pPr algn="just"/>
            <a:r>
              <a:rPr lang="ru-RU" sz="1200" dirty="0"/>
              <a:t>Второй том учебного пособия содержит сведения об отделочных материалах, изделиях и инженерных системах применительно к дизайну интерьеров современного здания. Особое внимание уделено актуальным отделочным материалам, а также их экологическим и эстетическим характеристикам,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392"/>
            <a:ext cx="219585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2016342"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4467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76/1876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38" y="116632"/>
            <a:ext cx="2120682"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65070" y="692696"/>
            <a:ext cx="6315535" cy="1661993"/>
          </a:xfrm>
          <a:prstGeom prst="rect">
            <a:avLst/>
          </a:prstGeom>
        </p:spPr>
        <p:txBody>
          <a:bodyPr wrap="square">
            <a:spAutoFit/>
          </a:bodyPr>
          <a:lstStyle/>
          <a:p>
            <a:pPr algn="just"/>
            <a:r>
              <a:rPr lang="ru-RU" sz="1200" b="1" dirty="0"/>
              <a:t>Коротеева </a:t>
            </a:r>
            <a:r>
              <a:rPr lang="ru-RU" sz="1200" b="1" dirty="0" smtClean="0"/>
              <a:t> Л. И. </a:t>
            </a:r>
            <a:r>
              <a:rPr lang="ru-RU" sz="1200" b="1" dirty="0"/>
              <a:t>Основы художественного конструирования : учебник / Л. И. Коротеева, А. П. Яскин. — Москва : НИЦ ИНФРА - М, </a:t>
            </a:r>
            <a:r>
              <a:rPr lang="ru-RU" sz="1200" b="1" dirty="0" smtClean="0"/>
              <a:t>2024. </a:t>
            </a:r>
            <a:r>
              <a:rPr lang="ru-RU" sz="1200" b="1" dirty="0"/>
              <a:t>— 304 с</a:t>
            </a:r>
            <a:r>
              <a:rPr lang="ru-RU" sz="1200" b="1" dirty="0" smtClean="0"/>
              <a:t>.</a:t>
            </a:r>
          </a:p>
          <a:p>
            <a:pPr algn="just"/>
            <a:endParaRPr lang="ru-RU" sz="1200" b="1" dirty="0" smtClean="0"/>
          </a:p>
          <a:p>
            <a:pPr algn="just"/>
            <a:r>
              <a:rPr lang="ru-RU" sz="12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a:p>
            <a:pPr algn="just"/>
            <a:endParaRPr lang="ru-RU" dirty="0"/>
          </a:p>
        </p:txBody>
      </p:sp>
      <p:sp>
        <p:nvSpPr>
          <p:cNvPr id="4" name="Прямоугольник 3"/>
          <p:cNvSpPr/>
          <p:nvPr/>
        </p:nvSpPr>
        <p:spPr>
          <a:xfrm>
            <a:off x="2565070" y="3930640"/>
            <a:ext cx="6327410" cy="2308324"/>
          </a:xfrm>
          <a:prstGeom prst="rect">
            <a:avLst/>
          </a:prstGeom>
        </p:spPr>
        <p:txBody>
          <a:bodyPr wrap="square">
            <a:spAutoFit/>
          </a:bodyPr>
          <a:lstStyle/>
          <a:p>
            <a:pPr algn="just"/>
            <a:r>
              <a:rPr lang="ru-RU" sz="1200" b="1" dirty="0"/>
              <a:t>Докучаева О. И. Архитектоника объемных структур : учебное пособие / О. И. Докучаева. — Москва : НИЦ ИНФРА - М, </a:t>
            </a:r>
            <a:r>
              <a:rPr lang="ru-RU" sz="1200" b="1" dirty="0" smtClean="0"/>
              <a:t>2023. </a:t>
            </a:r>
            <a:r>
              <a:rPr lang="ru-RU" sz="1200" b="1" dirty="0"/>
              <a:t>— 333 с</a:t>
            </a:r>
            <a:r>
              <a:rPr lang="ru-RU" sz="1200" b="1" dirty="0" smtClean="0"/>
              <a:t>.</a:t>
            </a:r>
          </a:p>
          <a:p>
            <a:pPr algn="just"/>
            <a:endParaRPr lang="ru-RU" sz="1200" dirty="0"/>
          </a:p>
          <a:p>
            <a:pPr algn="just"/>
            <a:r>
              <a:rPr lang="ru-RU" sz="1200" dirty="0"/>
              <a:t>Целью учебного пособия является подготовка студента к обучению по профилирующим дисциплинам: художественному проектированию костюма, обуви, аксессуаров. В процессе изучения дисциплины «Архитектоника объемных структур» студенты получают теоретические знания по основам композиции, бионике, архитектонике, комбинаторике, которые обогащают их профессиональный интеллект, помогают более углубленно работать над практическими упражнениями по формообразованию различных объектов. Практические навыки позволяют студентам в дальнейшем свободно образовывать различные формы при решении проектных задач.</a:t>
            </a:r>
          </a:p>
        </p:txBody>
      </p:sp>
      <p:pic>
        <p:nvPicPr>
          <p:cNvPr id="5" name="Picture 2" descr="https://znanium.com/cover/1068/1068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38" y="3573016"/>
            <a:ext cx="212068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1411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0706" y="372720"/>
            <a:ext cx="6812786" cy="2492990"/>
          </a:xfrm>
          <a:prstGeom prst="rect">
            <a:avLst/>
          </a:prstGeom>
        </p:spPr>
        <p:txBody>
          <a:bodyPr wrap="square">
            <a:spAutoFit/>
          </a:bodyPr>
          <a:lstStyle/>
          <a:p>
            <a:pPr algn="just"/>
            <a:r>
              <a:rPr lang="ru-RU" sz="1200" b="1" dirty="0" smtClean="0"/>
              <a:t>Опарин </a:t>
            </a:r>
            <a:r>
              <a:rPr lang="ru-RU" sz="1200" b="1" dirty="0"/>
              <a:t>С. Г. Здания и сооружения. Архитектурно - строительное проектирование : учебник и практикум для СПО/ С. Г. Опарин, А. А. Леонтьев. – Москва : Юрайт, </a:t>
            </a:r>
            <a:r>
              <a:rPr lang="ru-RU" sz="1200" b="1" dirty="0" smtClean="0"/>
              <a:t>2024. </a:t>
            </a:r>
            <a:r>
              <a:rPr lang="ru-RU" sz="1200" b="1" dirty="0"/>
              <a:t>– 283 с. — (Среднее профессиональное образование). </a:t>
            </a:r>
            <a:endParaRPr lang="ru-RU" sz="1200" b="1" dirty="0" smtClean="0"/>
          </a:p>
          <a:p>
            <a:pPr algn="just"/>
            <a:endParaRPr lang="ru-RU" sz="1200" dirty="0"/>
          </a:p>
          <a:p>
            <a:pPr algn="just"/>
            <a:r>
              <a:rPr lang="ru-RU" sz="1200" dirty="0" smtClean="0"/>
              <a:t>Рассмотрены </a:t>
            </a:r>
            <a:r>
              <a:rPr lang="ru-RU" sz="1200" dirty="0"/>
              <a:t>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 </a:t>
            </a:r>
          </a:p>
        </p:txBody>
      </p:sp>
      <p:pic>
        <p:nvPicPr>
          <p:cNvPr id="3" name="Picture 2"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52" y="0"/>
            <a:ext cx="2526512" cy="37170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50706" y="4365104"/>
            <a:ext cx="6606480" cy="1938992"/>
          </a:xfrm>
          <a:prstGeom prst="rect">
            <a:avLst/>
          </a:prstGeom>
        </p:spPr>
        <p:txBody>
          <a:bodyPr wrap="square">
            <a:spAutoFit/>
          </a:bodyPr>
          <a:lstStyle/>
          <a:p>
            <a:pPr algn="just"/>
            <a:r>
              <a:rPr lang="ru-RU" sz="1200" b="1" dirty="0">
                <a:latin typeface="+mj-lt"/>
                <a:cs typeface="Times New Roman" pitchFamily="18" charset="0"/>
              </a:rPr>
              <a:t>Воронцов В. М. Архитектурное материаловедение : учебник для СПО / В. М. Воронцов. — 3-е изд., стер. — Санкт-Петербург : Лань, 2022. — 408 с. : ил. — (Среднее профессиональное образование). </a:t>
            </a:r>
            <a:endParaRPr lang="ru-RU" sz="1200" b="1" dirty="0" smtClean="0">
              <a:latin typeface="+mj-lt"/>
              <a:cs typeface="Times New Roman" pitchFamily="18" charset="0"/>
            </a:endParaRPr>
          </a:p>
          <a:p>
            <a:pPr algn="just"/>
            <a:endParaRPr lang="ru-RU" sz="1200" b="1" dirty="0">
              <a:latin typeface="+mj-lt"/>
              <a:cs typeface="Times New Roman" pitchFamily="18" charset="0"/>
            </a:endParaRPr>
          </a:p>
          <a:p>
            <a:pPr algn="just"/>
            <a:r>
              <a:rPr lang="ru-RU" sz="1200" dirty="0">
                <a:latin typeface="+mj-lt"/>
                <a:cs typeface="Times New Roman" pitchFamily="18" charset="0"/>
              </a:rPr>
              <a:t>В книге излагаются основные технико-эксплуатационные характеристики строительных материалов и изделий, их классификационные признаки, свойства и области применения. Подробно описаны области использования основных строительных материалов в объектах современной архитектуры и перспективы в будущем. Основной акцент уделяется эффективным материалам, обладающим комплексом функциональных, эстетических и экономических показателей.</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717032"/>
            <a:ext cx="2016224" cy="303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6597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60998" y="292300"/>
            <a:ext cx="6374911" cy="3046988"/>
          </a:xfrm>
          <a:prstGeom prst="rect">
            <a:avLst/>
          </a:prstGeom>
        </p:spPr>
        <p:txBody>
          <a:bodyPr wrap="square">
            <a:spAutoFit/>
          </a:bodyPr>
          <a:lstStyle/>
          <a:p>
            <a:pPr algn="just"/>
            <a:r>
              <a:rPr lang="ru-RU" sz="1200" b="1" dirty="0"/>
              <a:t>Инженерная и компьютерная графика</a:t>
            </a:r>
            <a:r>
              <a:rPr lang="ru-RU" sz="1200" dirty="0"/>
              <a:t>: учебник и практикум для СПО / Р. Р. Анамова [и др.]; под общ. ред. Р. Р. Анамовой, С. А. Леновой, Н. В. Пшеничновой. </a:t>
            </a:r>
            <a:r>
              <a:rPr lang="ru-RU" sz="1200" dirty="0" smtClean="0"/>
              <a:t>—2-е изд., перераб. и доп. - </a:t>
            </a:r>
            <a:r>
              <a:rPr lang="ru-RU" sz="1200" dirty="0"/>
              <a:t>Москва: Издательство Юрайт, </a:t>
            </a:r>
            <a:r>
              <a:rPr lang="ru-RU" sz="1200" dirty="0" smtClean="0"/>
              <a:t>2024. </a:t>
            </a:r>
            <a:r>
              <a:rPr lang="ru-RU" sz="1200" dirty="0"/>
              <a:t>— </a:t>
            </a:r>
            <a:r>
              <a:rPr lang="ru-RU" sz="1200" dirty="0" smtClean="0"/>
              <a:t>226 </a:t>
            </a:r>
            <a:r>
              <a:rPr lang="ru-RU" sz="1200" dirty="0"/>
              <a:t>с. — (Профессиональное образование</a:t>
            </a:r>
            <a:r>
              <a:rPr lang="ru-RU" sz="1200" dirty="0" smtClean="0"/>
              <a:t>).</a:t>
            </a:r>
            <a:endParaRPr lang="en-US" sz="1200" dirty="0" smtClean="0"/>
          </a:p>
          <a:p>
            <a:pPr algn="just"/>
            <a:endParaRPr lang="en-US" sz="1200" dirty="0"/>
          </a:p>
          <a:p>
            <a:pPr algn="just"/>
            <a:r>
              <a:rPr lang="ru-RU" sz="1200" dirty="0"/>
              <a:t>В книге рассматриваются основные принципы и правила выполнения чертежей, как традиционным способом (с помощью карандаша и линейки), так и с помощью современных систем автоматизированного проектирования (на примере САПР «КОМПАС-3D»). Изложенные теоретические положения подкреплены большим количеством примеров. Содержание учебника обеспечивает преемственность чертежно-графического образования и поможет ликвидировать у обучающихся пробелы в базовых знаниях по данному курсу. Многочисленные задания для самостоятельной работы и тестовые задания, будучи средством проверки уровня и качества освоения дисциплины, станут весомым подспорьем как для студента в процессе обучения, так и для преподавателя при рубежном и итоговом контроле знаний студентов.</a:t>
            </a:r>
          </a:p>
        </p:txBody>
      </p:sp>
      <p:sp>
        <p:nvSpPr>
          <p:cNvPr id="5" name="Прямоугольник 4"/>
          <p:cNvSpPr/>
          <p:nvPr/>
        </p:nvSpPr>
        <p:spPr>
          <a:xfrm>
            <a:off x="2517569" y="3669475"/>
            <a:ext cx="6374911" cy="276999"/>
          </a:xfrm>
          <a:prstGeom prst="rect">
            <a:avLst/>
          </a:prstGeom>
        </p:spPr>
        <p:txBody>
          <a:bodyPr wrap="square">
            <a:spAutoFit/>
          </a:bodyPr>
          <a:lstStyle/>
          <a:p>
            <a:pPr algn="just"/>
            <a:endParaRPr lang="ru-RU" sz="1200" dirty="0"/>
          </a:p>
        </p:txBody>
      </p:sp>
      <p:sp>
        <p:nvSpPr>
          <p:cNvPr id="6" name="Прямоугольник 5"/>
          <p:cNvSpPr/>
          <p:nvPr/>
        </p:nvSpPr>
        <p:spPr>
          <a:xfrm>
            <a:off x="2448560" y="3441680"/>
            <a:ext cx="6597208" cy="3416320"/>
          </a:xfrm>
          <a:prstGeom prst="rect">
            <a:avLst/>
          </a:prstGeom>
        </p:spPr>
        <p:txBody>
          <a:bodyPr wrap="square">
            <a:spAutoFit/>
          </a:bodyPr>
          <a:lstStyle/>
          <a:p>
            <a:pPr algn="just"/>
            <a:r>
              <a:rPr lang="ru-RU" sz="1200" b="1" dirty="0"/>
              <a:t>Вышнепольский, И. С.  Техническое черчение : учебник для СПО / И. С. Вышнепольский. — 10-е изд., перераб. и доп. — Москва : Издательство Юрайт, </a:t>
            </a:r>
            <a:r>
              <a:rPr lang="ru-RU" sz="1200" b="1" dirty="0" smtClean="0"/>
              <a:t>2024. </a:t>
            </a:r>
            <a:r>
              <a:rPr lang="ru-RU" sz="1200" b="1" dirty="0"/>
              <a:t>— 319 с. — (Профессиональное образование</a:t>
            </a:r>
            <a:r>
              <a:rPr lang="ru-RU" sz="1200" b="1" dirty="0" smtClean="0"/>
              <a:t>).</a:t>
            </a:r>
            <a:endParaRPr lang="en-US" sz="1200" b="1" dirty="0" smtClean="0"/>
          </a:p>
          <a:p>
            <a:pPr algn="just"/>
            <a:endParaRPr lang="en-US" sz="1200" b="1" dirty="0"/>
          </a:p>
          <a:p>
            <a:pPr algn="just"/>
            <a:r>
              <a:rPr lang="ru-RU" sz="1200" dirty="0"/>
              <a:t>В 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резьб, правилам вычерчивания зубчатых колес и других изделий, по сборочным чертежам и схемам. Учебник неоднократно издавался не только на русском, но и на многих иностранных языках. При переиздании в учебник вносились изменения, связанные с изменением стандартов Единой системы конструкторской документации (ЕСКД), перерабатывались отдельные параграфы, поэтому учебник соответствует современным требованиям и является одним из лучших среди подобных.</a:t>
            </a:r>
          </a:p>
        </p:txBody>
      </p:sp>
      <p:pic>
        <p:nvPicPr>
          <p:cNvPr id="7" name="Picture 2" descr="Обложка книги ТЕХНИЧЕСКОЕ ЧЕРЧЕНИЕ Вышнепольский И.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9288"/>
            <a:ext cx="2367280" cy="36181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9392"/>
            <a:ext cx="2569518" cy="375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415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00878" y="332656"/>
            <a:ext cx="6589423" cy="2123658"/>
          </a:xfrm>
          <a:prstGeom prst="rect">
            <a:avLst/>
          </a:prstGeom>
        </p:spPr>
        <p:txBody>
          <a:bodyPr wrap="square">
            <a:spAutoFit/>
          </a:bodyPr>
          <a:lstStyle/>
          <a:p>
            <a:pPr lvl="0" algn="just">
              <a:defRPr/>
            </a:pPr>
            <a:r>
              <a:rPr lang="ru-RU" sz="1200" b="1" kern="0" dirty="0" smtClean="0"/>
              <a:t>Гажур </a:t>
            </a:r>
            <a:r>
              <a:rPr lang="ru-RU" sz="1200" b="1" kern="0" dirty="0"/>
              <a:t>А.А., Промышленный дизайн (Дизайн для инжиниринга) : учебник / А.А. Гажур. — Москва : КноРус, </a:t>
            </a:r>
            <a:r>
              <a:rPr lang="ru-RU" sz="1200" b="1" kern="0" dirty="0" smtClean="0"/>
              <a:t>2023. </a:t>
            </a:r>
            <a:r>
              <a:rPr lang="ru-RU" sz="1200" b="1" kern="0" dirty="0"/>
              <a:t>— 326 с</a:t>
            </a:r>
            <a:r>
              <a:rPr lang="ru-RU" sz="1200" b="1" kern="0" dirty="0" smtClean="0"/>
              <a:t>. — </a:t>
            </a:r>
            <a:r>
              <a:rPr kumimoji="0" lang="ru-RU" sz="1200" b="1" i="0" u="none" strike="noStrike" kern="0" cap="none" spc="0" normalizeH="0" baseline="0" noProof="0" dirty="0" smtClean="0">
                <a:ln>
                  <a:noFill/>
                </a:ln>
                <a:effectLst/>
                <a:uLnTx/>
                <a:uFillTx/>
              </a:rPr>
              <a:t>(Среднее профессиональное образование).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smtClean="0">
              <a:ln>
                <a:noFill/>
              </a:ln>
              <a:effectLst/>
              <a:uLnTx/>
              <a:uFillTx/>
            </a:endParaRPr>
          </a:p>
          <a:p>
            <a:pPr lvl="0" algn="just">
              <a:defRPr/>
            </a:pPr>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a:t>
            </a:r>
            <a:r>
              <a:rPr lang="ru-RU" sz="1200" dirty="0" smtClean="0"/>
              <a:t> искусственной  среды   </a:t>
            </a:r>
            <a:r>
              <a:rPr lang="ru-RU" sz="1200" dirty="0"/>
              <a:t>будущего</a:t>
            </a:r>
            <a:r>
              <a:rPr lang="ru-RU" sz="1200" dirty="0" smtClean="0"/>
              <a:t>.</a:t>
            </a:r>
            <a:endParaRPr kumimoji="0" lang="ru-RU" sz="1200" b="0" i="0" u="none" strike="noStrike" kern="0" cap="none" spc="0" normalizeH="0" baseline="0" noProof="0" dirty="0">
              <a:ln>
                <a:noFill/>
              </a:ln>
              <a:effectLst/>
              <a:uLnTx/>
              <a:uFillTx/>
            </a:endParaRPr>
          </a:p>
        </p:txBody>
      </p:sp>
      <p:pic>
        <p:nvPicPr>
          <p:cNvPr id="5" name="Picture 3" descr="C:\Users\wsm-321-2-01\Desktop\944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32" y="188640"/>
            <a:ext cx="209052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33" y="3501008"/>
            <a:ext cx="2090524" cy="313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00878" y="3501008"/>
            <a:ext cx="6347586" cy="2677656"/>
          </a:xfrm>
          <a:prstGeom prst="rect">
            <a:avLst/>
          </a:prstGeom>
        </p:spPr>
        <p:txBody>
          <a:bodyPr wrap="square">
            <a:spAutoFit/>
          </a:bodyPr>
          <a:lstStyle/>
          <a:p>
            <a:pPr lvl="0" algn="just"/>
            <a:r>
              <a:rPr lang="ru-RU" sz="1200" b="1" dirty="0">
                <a:solidFill>
                  <a:prstClr val="white"/>
                </a:solidFill>
              </a:rPr>
              <a:t>Хворостов Д. А. 3D </a:t>
            </a:r>
            <a:r>
              <a:rPr lang="ru-RU" sz="1200" b="1" dirty="0" smtClean="0">
                <a:solidFill>
                  <a:prstClr val="white"/>
                </a:solidFill>
              </a:rPr>
              <a:t>Studio </a:t>
            </a:r>
            <a:r>
              <a:rPr lang="ru-RU" sz="1200" b="1" dirty="0">
                <a:solidFill>
                  <a:prstClr val="white"/>
                </a:solidFill>
              </a:rPr>
              <a:t>Max + VRay + Corona. Проектирование дизайна среды : учебное пособие / Д.А. Хворостов. — 2-е изд., </a:t>
            </a:r>
            <a:r>
              <a:rPr lang="ru-RU" sz="1200" b="1" dirty="0" smtClean="0">
                <a:solidFill>
                  <a:prstClr val="white"/>
                </a:solidFill>
              </a:rPr>
              <a:t>перераб</a:t>
            </a:r>
            <a:r>
              <a:rPr lang="ru-RU" sz="1200" b="1" dirty="0">
                <a:solidFill>
                  <a:prstClr val="white"/>
                </a:solidFill>
              </a:rPr>
              <a:t>. и доп. — Москва : ИНФРА-М, 2024. — 333 с. </a:t>
            </a:r>
          </a:p>
          <a:p>
            <a:pPr lvl="0" algn="just"/>
            <a:endParaRPr lang="ru-RU" sz="1200" b="1" dirty="0">
              <a:solidFill>
                <a:prstClr val="white"/>
              </a:solidFill>
            </a:endParaRPr>
          </a:p>
          <a:p>
            <a:pPr lvl="0" algn="just"/>
            <a:r>
              <a:rPr lang="ru-RU" sz="1200" dirty="0">
                <a:solidFill>
                  <a:prstClr val="white"/>
                </a:solidFill>
              </a:rPr>
              <a:t>В учебном пособии даны практические советы по применению профессиональной программы </a:t>
            </a:r>
            <a:r>
              <a:rPr lang="ru-RU" sz="1200" dirty="0" smtClean="0">
                <a:solidFill>
                  <a:prstClr val="white"/>
                </a:solidFill>
              </a:rPr>
              <a:t>Autodesk </a:t>
            </a:r>
            <a:r>
              <a:rPr lang="ru-RU" sz="1200" dirty="0">
                <a:solidFill>
                  <a:prstClr val="white"/>
                </a:solidFill>
              </a:rPr>
              <a:t>3D Studio Max и визуализаторов VRay и Corona Renderer для работы с проектной графикой в художественных и дизайнерских вузах. Рассмотрены вопросы проектирования предметно-пространственной среды в целом и отдельных ее компонентов: зданий, интерьеров, предметов мебели, аксессуаров, источников освещения. Содержащиеся в пособии рекомендации по использованию компьютерных программ помогут при освоении приемов работы с трехмерной графикой во время изучения курсов, связанных с проектной, интерьерной, ландшафтной и архитектурной проблематикой. </a:t>
            </a:r>
            <a:endParaRPr lang="ru-RU" sz="1200" b="1" dirty="0">
              <a:solidFill>
                <a:prstClr val="white"/>
              </a:solidFill>
            </a:endParaRPr>
          </a:p>
        </p:txBody>
      </p:sp>
    </p:spTree>
    <p:extLst>
      <p:ext uri="{BB962C8B-B14F-4D97-AF65-F5344CB8AC3E}">
        <p14:creationId xmlns:p14="http://schemas.microsoft.com/office/powerpoint/2010/main" val="21274366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411760" y="3140967"/>
            <a:ext cx="6593423" cy="3046988"/>
          </a:xfrm>
          <a:prstGeom prst="rect">
            <a:avLst/>
          </a:prstGeom>
        </p:spPr>
        <p:txBody>
          <a:bodyPr wrap="square">
            <a:spAutoFit/>
          </a:bodyPr>
          <a:lstStyle/>
          <a:p>
            <a:pPr algn="just"/>
            <a:r>
              <a:rPr lang="ru-RU" sz="12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a:t>
            </a:r>
            <a:r>
              <a:rPr lang="ru-RU" sz="1200" b="1" dirty="0" smtClean="0"/>
              <a:t>3-е </a:t>
            </a:r>
            <a:r>
              <a:rPr lang="ru-RU" sz="1200" b="1" dirty="0"/>
              <a:t>изд., испр. и доп. — Москва : Юрайт, </a:t>
            </a:r>
            <a:r>
              <a:rPr lang="ru-RU" sz="1200" b="1" dirty="0" smtClean="0"/>
              <a:t>2024. </a:t>
            </a:r>
            <a:r>
              <a:rPr lang="ru-RU" sz="1200" b="1" dirty="0"/>
              <a:t>— </a:t>
            </a:r>
            <a:r>
              <a:rPr lang="ru-RU" sz="1200" b="1" dirty="0" smtClean="0"/>
              <a:t>215 </a:t>
            </a:r>
            <a:r>
              <a:rPr lang="ru-RU" sz="1200" b="1" dirty="0"/>
              <a:t>с. — (Профессиональное образование</a:t>
            </a:r>
            <a:r>
              <a:rPr lang="ru-RU" sz="1200" b="1" dirty="0" smtClean="0"/>
              <a:t>).</a:t>
            </a:r>
            <a:endParaRPr lang="en-US" sz="1200" b="1" dirty="0" smtClean="0"/>
          </a:p>
          <a:p>
            <a:pPr algn="just"/>
            <a:endParaRPr lang="en-US" sz="1200" b="1" dirty="0"/>
          </a:p>
          <a:p>
            <a:pPr algn="just"/>
            <a:r>
              <a:rPr lang="ru-RU" sz="1200" dirty="0"/>
              <a:t>В 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обучающихся по гуманитарным направлениям, и всех интересующихся.</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996952"/>
            <a:ext cx="232251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190439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88640"/>
            <a:ext cx="6606480" cy="2492990"/>
          </a:xfrm>
          <a:prstGeom prst="rect">
            <a:avLst/>
          </a:prstGeom>
        </p:spPr>
        <p:txBody>
          <a:bodyPr wrap="square">
            <a:spAutoFit/>
          </a:bodyPr>
          <a:lstStyle/>
          <a:p>
            <a:pPr lvl="0" algn="just"/>
            <a:r>
              <a:rPr lang="ru-RU" sz="1200" b="1" dirty="0">
                <a:solidFill>
                  <a:prstClr val="white"/>
                </a:solidFill>
              </a:rPr>
              <a:t>Проектная графика: учебник / Л. М. </a:t>
            </a:r>
            <a:r>
              <a:rPr lang="ru-RU" sz="1200" b="1" dirty="0" smtClean="0">
                <a:solidFill>
                  <a:prstClr val="white"/>
                </a:solidFill>
              </a:rPr>
              <a:t>Корпан</a:t>
            </a:r>
            <a:r>
              <a:rPr lang="ru-RU" sz="1200" b="1" dirty="0">
                <a:solidFill>
                  <a:prstClr val="white"/>
                </a:solidFill>
              </a:rPr>
              <a:t>, А. А. Балканский, Л. П. Сопроненко, Е. К. Сысоева, Ю. И. </a:t>
            </a:r>
            <a:r>
              <a:rPr lang="ru-RU" sz="1200" b="1" dirty="0" smtClean="0">
                <a:solidFill>
                  <a:prstClr val="white"/>
                </a:solidFill>
              </a:rPr>
              <a:t>Безбах</a:t>
            </a:r>
            <a:r>
              <a:rPr lang="ru-RU" sz="1200" b="1" dirty="0">
                <a:solidFill>
                  <a:prstClr val="white"/>
                </a:solidFill>
              </a:rPr>
              <a:t>. – Москва : ИЦ «Академия», 2020. – 256 с.: ил. – (Профессиональное образование). </a:t>
            </a:r>
            <a:endParaRPr lang="en-US" sz="1200" b="1" dirty="0">
              <a:solidFill>
                <a:prstClr val="white"/>
              </a:solidFill>
            </a:endParaRPr>
          </a:p>
          <a:p>
            <a:pPr lvl="0" algn="just"/>
            <a:endParaRPr lang="en-US" sz="1200" dirty="0">
              <a:solidFill>
                <a:prstClr val="white"/>
              </a:solidFill>
            </a:endParaRPr>
          </a:p>
          <a:p>
            <a:pPr lvl="0" algn="just"/>
            <a:r>
              <a:rPr lang="ru-RU" sz="1200" dirty="0">
                <a:solidFill>
                  <a:prstClr val="white"/>
                </a:solidFill>
              </a:rPr>
              <a:t>В учебнике описаны возможности применения редактора </a:t>
            </a:r>
            <a:r>
              <a:rPr lang="ru-RU" sz="1200" dirty="0" smtClean="0">
                <a:solidFill>
                  <a:prstClr val="white"/>
                </a:solidFill>
              </a:rPr>
              <a:t>Adobe </a:t>
            </a:r>
            <a:r>
              <a:rPr lang="ru-RU" sz="1200" dirty="0">
                <a:solidFill>
                  <a:prstClr val="white"/>
                </a:solidFill>
              </a:rPr>
              <a:t>InDesign для верстки бумажных и электронных изданий, шрифты, шрифтовые композиции, правила верстки и размещения иллюстраций. Также рассматриваются принципы создания графических и орнаментально-пространственных композиций — системы </a:t>
            </a:r>
            <a:r>
              <a:rPr lang="ru-RU" sz="1200" dirty="0" smtClean="0">
                <a:solidFill>
                  <a:prstClr val="white"/>
                </a:solidFill>
              </a:rPr>
              <a:t>пропорционирования</a:t>
            </a:r>
            <a:r>
              <a:rPr lang="ru-RU" sz="1200" dirty="0">
                <a:solidFill>
                  <a:prstClr val="white"/>
                </a:solidFill>
              </a:rPr>
              <a:t>, архитектоника, геометрические основы орнаментов. Большое внимание уделено электронным изданиям, описаны наиболее распространенные форматы электронных изданий, возможности использования интерактивных элементов и элементов мультимедиа в электронных публикациях.</a:t>
            </a:r>
          </a:p>
        </p:txBody>
      </p:sp>
    </p:spTree>
    <p:extLst>
      <p:ext uri="{BB962C8B-B14F-4D97-AF65-F5344CB8AC3E}">
        <p14:creationId xmlns:p14="http://schemas.microsoft.com/office/powerpoint/2010/main" val="28394924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11761" y="514505"/>
            <a:ext cx="6625148" cy="2862322"/>
          </a:xfrm>
          <a:prstGeom prst="rect">
            <a:avLst/>
          </a:prstGeom>
        </p:spPr>
        <p:txBody>
          <a:bodyPr wrap="square">
            <a:spAutoFit/>
          </a:bodyPr>
          <a:lstStyle/>
          <a:p>
            <a:endParaRPr lang="ru-RU" sz="1200" b="1" dirty="0" smtClean="0"/>
          </a:p>
          <a:p>
            <a:endParaRPr lang="ru-RU" sz="1200" b="1" dirty="0"/>
          </a:p>
          <a:p>
            <a:pPr algn="just"/>
            <a:r>
              <a:rPr lang="ru-RU" sz="1200" b="1" dirty="0" smtClean="0"/>
              <a:t>Прохорский </a:t>
            </a:r>
            <a:r>
              <a:rPr lang="ru-RU" sz="1200" b="1" dirty="0"/>
              <a:t>Г. В. Информационные технологии в архитектуре и строительстве : учебное пособие / Г.В. Прохорский. — Москва : КноРус, </a:t>
            </a:r>
            <a:r>
              <a:rPr lang="ru-RU" sz="1200" b="1" dirty="0" smtClean="0"/>
              <a:t>2023. </a:t>
            </a:r>
            <a:r>
              <a:rPr lang="ru-RU" sz="1200" b="1" dirty="0"/>
              <a:t>— 247 с. – (Среднее </a:t>
            </a:r>
            <a:r>
              <a:rPr lang="ru-RU" sz="1200" b="1" dirty="0" smtClean="0"/>
              <a:t>профессиональное </a:t>
            </a:r>
            <a:r>
              <a:rPr lang="ru-RU" sz="1200" b="1" dirty="0"/>
              <a:t>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a:t>
            </a:r>
            <a:r>
              <a:rPr lang="ru-RU" sz="1200" dirty="0" smtClean="0"/>
              <a:t>проектирования. Соответствует  </a:t>
            </a:r>
            <a:r>
              <a:rPr lang="ru-RU" sz="1200" dirty="0"/>
              <a:t>ФГОС СПО </a:t>
            </a:r>
            <a:r>
              <a:rPr lang="ru-RU" sz="1200" dirty="0" smtClean="0"/>
              <a:t> последнего  поколения.</a:t>
            </a:r>
            <a:endParaRPr lang="ru-RU" sz="1200" dirty="0"/>
          </a:p>
        </p:txBody>
      </p:sp>
      <p:pic>
        <p:nvPicPr>
          <p:cNvPr id="7" name="Picture 4"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6005"/>
            <a:ext cx="2106488" cy="318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336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521059"/>
            <a:ext cx="7776864" cy="1815882"/>
          </a:xfrm>
          <a:prstGeom prst="rect">
            <a:avLst/>
          </a:prstGeom>
        </p:spPr>
        <p:txBody>
          <a:bodyPr wrap="square">
            <a:spAutoFit/>
          </a:bodyPr>
          <a:lstStyle/>
          <a:p>
            <a:pPr algn="ctr"/>
            <a:r>
              <a:rPr lang="ru-RU" sz="2800" b="1" dirty="0" smtClean="0"/>
              <a:t>ПМ.03 </a:t>
            </a:r>
            <a:endParaRPr lang="ru-RU" sz="2800" b="1" dirty="0"/>
          </a:p>
          <a:p>
            <a:pPr algn="ctr"/>
            <a:r>
              <a:rPr lang="ru-RU" sz="2800" b="1" dirty="0"/>
              <a:t>КОНТРОЛЬ ЗА ИЗГОТОВЛЕНИЕМ ИЗДЕЛИЙ В ПРОИЗВОДСТВЕ В ЧАСТИ СООТВЕТСТВИЯ ИХ АВТОРСКОМУ ОБРАЗЦУ</a:t>
            </a:r>
            <a:endParaRPr lang="ru-RU" sz="2800" dirty="0"/>
          </a:p>
        </p:txBody>
      </p:sp>
    </p:spTree>
    <p:extLst>
      <p:ext uri="{BB962C8B-B14F-4D97-AF65-F5344CB8AC3E}">
        <p14:creationId xmlns:p14="http://schemas.microsoft.com/office/powerpoint/2010/main" val="22692542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76200"/>
            <a:ext cx="6552728" cy="2492990"/>
          </a:xfrm>
          <a:prstGeom prst="rect">
            <a:avLst/>
          </a:prstGeom>
        </p:spPr>
        <p:txBody>
          <a:bodyPr wrap="square">
            <a:spAutoFit/>
          </a:bodyPr>
          <a:lstStyle/>
          <a:p>
            <a:pPr algn="just"/>
            <a:r>
              <a:rPr lang="ru-RU" sz="1200" b="1" dirty="0"/>
              <a:t>Лифиц И. М.</a:t>
            </a:r>
            <a:r>
              <a:rPr lang="ru-RU" sz="1200" b="1" i="1" dirty="0"/>
              <a:t> </a:t>
            </a:r>
            <a:r>
              <a:rPr lang="ru-RU" sz="1200" b="1" dirty="0"/>
              <a:t> Стандартизация, метрология и подтверждение соответствия : учебник и практикум для СПО / И. М. Лифиц. — </a:t>
            </a:r>
            <a:r>
              <a:rPr lang="ru-RU" sz="1200" b="1" dirty="0" smtClean="0"/>
              <a:t>15-е </a:t>
            </a:r>
            <a:r>
              <a:rPr lang="ru-RU" sz="1200" b="1" dirty="0"/>
              <a:t>изд., перераб. и доп. — Москва : Издательство Юрайт, </a:t>
            </a:r>
            <a:r>
              <a:rPr lang="ru-RU" sz="1200" b="1" dirty="0" smtClean="0"/>
              <a:t>2024.</a:t>
            </a:r>
            <a:r>
              <a:rPr lang="ru-RU" sz="1200" b="1" dirty="0"/>
              <a:t> — </a:t>
            </a:r>
            <a:r>
              <a:rPr lang="ru-RU" sz="1200" b="1" dirty="0" smtClean="0"/>
              <a:t>462</a:t>
            </a:r>
            <a:r>
              <a:rPr lang="ru-RU" sz="1200" b="1" dirty="0"/>
              <a:t> с. — (Профессиональное образование</a:t>
            </a:r>
            <a:r>
              <a:rPr lang="ru-RU" sz="1200" b="1" dirty="0" smtClean="0"/>
              <a:t>).</a:t>
            </a:r>
          </a:p>
          <a:p>
            <a:pPr algn="just"/>
            <a:endParaRPr lang="ru-RU" sz="1200" dirty="0"/>
          </a:p>
          <a:p>
            <a:pPr algn="just"/>
            <a:r>
              <a:rPr lang="ru-RU" sz="1200" dirty="0"/>
              <a:t>В курсе рассматриваются актуальные вопросы современного состояния, проблем и направлений совершенствования стандартизации, метрологии и подтверждения соответствия. </a:t>
            </a:r>
            <a:r>
              <a:rPr lang="ru-RU" sz="1200" dirty="0" smtClean="0"/>
              <a:t>Особое </a:t>
            </a:r>
            <a:r>
              <a:rPr lang="ru-RU" sz="1200" dirty="0"/>
              <a:t>место в курсе занимают многочисленные иллюстрации, позволяющие легче освоить теоретический материал. Курс включает дополнительный практический материал, размещенный на сайте urait.ru.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sp>
        <p:nvSpPr>
          <p:cNvPr id="4" name="Прямоугольник 3"/>
          <p:cNvSpPr/>
          <p:nvPr/>
        </p:nvSpPr>
        <p:spPr>
          <a:xfrm>
            <a:off x="2411759" y="3645023"/>
            <a:ext cx="6513417" cy="2957572"/>
          </a:xfrm>
          <a:prstGeom prst="rect">
            <a:avLst/>
          </a:prstGeom>
        </p:spPr>
        <p:txBody>
          <a:bodyPr wrap="square">
            <a:spAutoFit/>
          </a:bodyPr>
          <a:lstStyle/>
          <a:p>
            <a:pPr algn="just"/>
            <a:r>
              <a:rPr lang="ru-RU" sz="1200" b="1" dirty="0" smtClean="0"/>
              <a:t>Кошевая</a:t>
            </a:r>
            <a:r>
              <a:rPr lang="en-US" sz="1200" b="1" dirty="0" smtClean="0"/>
              <a:t> </a:t>
            </a:r>
            <a:r>
              <a:rPr lang="ru-RU" sz="1200" b="1" dirty="0" smtClean="0"/>
              <a:t>И.П.  </a:t>
            </a:r>
            <a:r>
              <a:rPr lang="ru-RU" sz="1200" b="1" dirty="0"/>
              <a:t>Метрология, стандартизация, сертификация : учебник / И. П. Кошевая, А. А. Канке. — Москва : ИД «ФОРУМ» : ИНФРА - М, </a:t>
            </a:r>
            <a:r>
              <a:rPr lang="ru-RU" sz="1200" b="1" dirty="0" smtClean="0"/>
              <a:t>2023. </a:t>
            </a:r>
            <a:r>
              <a:rPr lang="ru-RU" sz="1200" b="1" dirty="0"/>
              <a:t>— </a:t>
            </a:r>
            <a:r>
              <a:rPr lang="ru-RU" sz="1200" b="1" dirty="0" smtClean="0"/>
              <a:t>363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В учебнике охватываются новейшие аспекты развития стандартизации, метрологии и сертификации в свете реформирования системы технического регулирования в Российской Федерации. Изложены базовые понятия в области метрологии, стандартизации и сертификации, раскрыто содержание обеспечивающих подсистем, характеризующих полный спектр инструментов и способов осуществления основных процедур. Предназначен для студентов средних специальных учебных заведений всех специальностей, изучающих дисциплину «Метрология, стандартизация, сертификация». Может быть полезен студентам и преподавателям вузов, руководителям и специалистам предприятий и организаций, работающим в области стандартизации и управления качеством, а также широкому кругу современных деловых людей.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11759"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87749"/>
            <a:ext cx="1989553"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43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2348880"/>
            <a:ext cx="6480720" cy="1354217"/>
          </a:xfrm>
          <a:prstGeom prst="rect">
            <a:avLst/>
          </a:prstGeom>
        </p:spPr>
        <p:txBody>
          <a:bodyPr wrap="square">
            <a:spAutoFit/>
          </a:bodyPr>
          <a:lstStyle/>
          <a:p>
            <a:pPr algn="ctr"/>
            <a:r>
              <a:rPr lang="ru-RU" sz="3200" b="1" dirty="0"/>
              <a:t>ОП.02  </a:t>
            </a:r>
            <a:endParaRPr lang="ru-RU" sz="3200" b="1" dirty="0" smtClean="0"/>
          </a:p>
          <a:p>
            <a:pPr algn="ctr"/>
            <a:r>
              <a:rPr lang="ru-RU" sz="3200" b="1" dirty="0" smtClean="0"/>
              <a:t>ЭКОНОМИКА </a:t>
            </a:r>
            <a:r>
              <a:rPr lang="ru-RU" sz="3200" b="1" dirty="0"/>
              <a:t>ОРГАНИЗАЦИИ</a:t>
            </a:r>
          </a:p>
          <a:p>
            <a:pPr algn="ctr"/>
            <a:endParaRPr lang="ru-RU" dirty="0"/>
          </a:p>
        </p:txBody>
      </p:sp>
    </p:spTree>
    <p:extLst>
      <p:ext uri="{BB962C8B-B14F-4D97-AF65-F5344CB8AC3E}">
        <p14:creationId xmlns:p14="http://schemas.microsoft.com/office/powerpoint/2010/main" val="34033117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Метрология, стандартизация и сертифика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85" y="113120"/>
            <a:ext cx="2158969" cy="31718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173771"/>
            <a:ext cx="6552728" cy="2492990"/>
          </a:xfrm>
          <a:prstGeom prst="rect">
            <a:avLst/>
          </a:prstGeom>
        </p:spPr>
        <p:txBody>
          <a:bodyPr wrap="square">
            <a:spAutoFit/>
          </a:bodyPr>
          <a:lstStyle/>
          <a:p>
            <a:pPr algn="just"/>
            <a:endParaRPr lang="ru-RU" sz="1200" b="1" dirty="0" smtClean="0"/>
          </a:p>
          <a:p>
            <a:pPr algn="just"/>
            <a:endParaRPr lang="ru-RU" sz="1200" b="1" dirty="0"/>
          </a:p>
          <a:p>
            <a:pPr algn="just"/>
            <a:r>
              <a:rPr lang="ru-RU" sz="1200" b="1" dirty="0" smtClean="0"/>
              <a:t>Шишмарев </a:t>
            </a:r>
            <a:r>
              <a:rPr lang="ru-RU" sz="1200" b="1" dirty="0"/>
              <a:t>В. Ю. Метрология, стандартизация и сертификация : учебник / В. Ю. Шишмарев. — Москва : КноРус, </a:t>
            </a:r>
            <a:r>
              <a:rPr lang="ru-RU" sz="1200" b="1" dirty="0" smtClean="0"/>
              <a:t>2024. </a:t>
            </a:r>
            <a:r>
              <a:rPr lang="ru-RU" sz="1200" b="1" dirty="0"/>
              <a:t>— 304 с. — (Среднее профессиональное образование). </a:t>
            </a:r>
            <a:endParaRPr lang="ru-RU" sz="1200" b="1" dirty="0" smtClean="0"/>
          </a:p>
          <a:p>
            <a:pPr algn="just"/>
            <a:endParaRPr lang="ru-RU" sz="1200" dirty="0"/>
          </a:p>
          <a:p>
            <a:pPr algn="just"/>
            <a:r>
              <a:rPr lang="ru-RU" sz="1200" dirty="0"/>
              <a:t>Изложены основные нормативные, организационные, научно-методические и юридические положения современных стандартов, касающиеся технического регулирования, метрологии, стандартизации, сертификации, деклараций соответствия и оценки качества в Российской Федерации и на международном уровне; введен раздел, посвященный современным вопросам технического регулирования. Соответствует ФГОС СПО последнего поколения.</a:t>
            </a:r>
            <a:br>
              <a:rPr lang="ru-RU" sz="1200" dirty="0"/>
            </a:br>
            <a:endParaRPr lang="ru-RU" sz="1200" dirty="0"/>
          </a:p>
        </p:txBody>
      </p:sp>
      <p:sp>
        <p:nvSpPr>
          <p:cNvPr id="4" name="Прямоугольник 3"/>
          <p:cNvSpPr/>
          <p:nvPr/>
        </p:nvSpPr>
        <p:spPr>
          <a:xfrm>
            <a:off x="2411760" y="3933056"/>
            <a:ext cx="6624738" cy="2123658"/>
          </a:xfrm>
          <a:prstGeom prst="rect">
            <a:avLst/>
          </a:prstGeom>
        </p:spPr>
        <p:txBody>
          <a:bodyPr wrap="square">
            <a:spAutoFit/>
          </a:bodyPr>
          <a:lstStyle/>
          <a:p>
            <a:pPr algn="just"/>
            <a:r>
              <a:rPr lang="ru-RU" sz="1200" b="1" dirty="0"/>
              <a:t>Хрусталева З. А. Метрология, стандартизация и сертификация. Практикум. : учебное пособие / З. А. Хрусталева. — Москва : КноРус, </a:t>
            </a:r>
            <a:r>
              <a:rPr lang="ru-RU" sz="1200" b="1" dirty="0" smtClean="0"/>
              <a:t>2023. </a:t>
            </a:r>
            <a:r>
              <a:rPr lang="ru-RU" sz="1200" b="1" dirty="0"/>
              <a:t>— 171 с. – (Среднее профессиональное образование</a:t>
            </a:r>
            <a:r>
              <a:rPr lang="ru-RU" sz="1200" b="1" dirty="0" smtClean="0"/>
              <a:t>).  </a:t>
            </a:r>
          </a:p>
          <a:p>
            <a:pPr algn="just"/>
            <a:endParaRPr lang="ru-RU" sz="1200" dirty="0"/>
          </a:p>
          <a:p>
            <a:pPr algn="just"/>
            <a:r>
              <a:rPr lang="ru-RU" sz="1200" dirty="0"/>
              <a:t>В каждой работе практикума содержится краткая теоретическая часть, акцентирующая внимание пользователя на ключевых моментах темы и создающая основу для осознанного и правильного выполнения собственно работы. Приведены методика выполнения работы, содержание отчета, а также контрольные вопросы для защиты. По некоторым работам даны варианты индивидуальных заданий, что ориентирует данное пособие не только на студентов, но и на преподавателей.</a:t>
            </a:r>
          </a:p>
        </p:txBody>
      </p:sp>
      <p:pic>
        <p:nvPicPr>
          <p:cNvPr id="5" name="Picture 4" descr="Метрология, стандартизация и сертификация.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85" y="3573016"/>
            <a:ext cx="2119658" cy="312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743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17/1817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21" y="180975"/>
            <a:ext cx="2067215" cy="30469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7743" y="180975"/>
            <a:ext cx="6696743" cy="3046988"/>
          </a:xfrm>
          <a:prstGeom prst="rect">
            <a:avLst/>
          </a:prstGeom>
        </p:spPr>
        <p:txBody>
          <a:bodyPr wrap="square">
            <a:spAutoFit/>
          </a:bodyPr>
          <a:lstStyle/>
          <a:p>
            <a:pPr algn="just"/>
            <a:r>
              <a:rPr lang="ru-RU" sz="1200" b="1" dirty="0"/>
              <a:t>Герасимова Е. Б. Метрология, стандартизация и сертификация : учебное пособие / Е. Б. Герасимова, Б. И. Герасимов. — 2-е изд. — Москва : ФОРУМ : ИНФРА-М, </a:t>
            </a:r>
            <a:r>
              <a:rPr lang="ru-RU" sz="1200" b="1" dirty="0" smtClean="0"/>
              <a:t>2024. </a:t>
            </a:r>
            <a:r>
              <a:rPr lang="ru-RU" sz="1200" b="1" dirty="0"/>
              <a:t>— 224 с. – (Среднее профессиональное образование</a:t>
            </a:r>
            <a:r>
              <a:rPr lang="ru-RU" sz="1200" b="1" dirty="0" smtClean="0"/>
              <a:t>).</a:t>
            </a:r>
          </a:p>
          <a:p>
            <a:pPr algn="just"/>
            <a:endParaRPr lang="ru-RU" sz="1200" dirty="0"/>
          </a:p>
          <a:p>
            <a:pPr algn="just"/>
            <a:r>
              <a:rPr lang="ru-RU" sz="1200" dirty="0"/>
              <a:t>В пособии в доступной и лаконичной форме раскрываются основные понятия и состояния функционирования метрологии, стандартизации и сертификации. Миссия, видение и кредо системного взаимодействия метрологии, стандартизации и сертификации изучаются как институты качества жизни. Развитие систем «Метрология», «Стандартизация» и «Сертификация» как институтов качества реализуется в рамках стратегии TQM (Total Quality Management — Всеобщего менеджмента качества) и институционального поля закона Российской Федерации «О техническом регулировании». Учебное пособие предназначено для студентов средних специальных заведений технического и экономического направлений, студентов вузов, специалистов-практиков, а также может быть использовано для самообразования с целью освоения инструментов контроля качества продукции, работ и услуг.</a:t>
            </a:r>
          </a:p>
        </p:txBody>
      </p:sp>
      <p:sp>
        <p:nvSpPr>
          <p:cNvPr id="4" name="Прямоугольник 3"/>
          <p:cNvSpPr/>
          <p:nvPr/>
        </p:nvSpPr>
        <p:spPr>
          <a:xfrm>
            <a:off x="2267744" y="4180113"/>
            <a:ext cx="6696742" cy="2123658"/>
          </a:xfrm>
          <a:prstGeom prst="rect">
            <a:avLst/>
          </a:prstGeom>
        </p:spPr>
        <p:txBody>
          <a:bodyPr wrap="square">
            <a:spAutoFit/>
          </a:bodyPr>
          <a:lstStyle/>
          <a:p>
            <a:pPr algn="just"/>
            <a:r>
              <a:rPr lang="ru-RU" sz="1200" b="1" dirty="0"/>
              <a:t>Гончаров А.А. Метрология, стандартизация и сертификация в строительстве : учебное пособие / А. А. Гончаров, В. Д. Копылов. — Москва : КноРус, 2022. — 232 с. – (Среднее профессиональное образование</a:t>
            </a:r>
            <a:r>
              <a:rPr lang="ru-RU" sz="1200" b="1" dirty="0" smtClean="0"/>
              <a:t>).  </a:t>
            </a:r>
          </a:p>
          <a:p>
            <a:pPr algn="just"/>
            <a:endParaRPr lang="ru-RU" sz="1200" dirty="0"/>
          </a:p>
          <a:p>
            <a:pPr algn="just"/>
            <a:r>
              <a:rPr lang="ru-RU" sz="1200" dirty="0"/>
              <a:t>Содержит все необходимые сведения для освоения дисциплины «Метрология, стандартизация и сертификация» студентами строительных специальностей. Помимо теоретических основ курса даны основные понятия, нормы и правила, связанные с контролем качества в строительстве, показана роль метрологии и стандартизации в повышении качества строительной продукции, отражены вопросы организации государственных и отраслевых метрологических служб и органов сертификации.</a:t>
            </a:r>
          </a:p>
        </p:txBody>
      </p:sp>
      <p:pic>
        <p:nvPicPr>
          <p:cNvPr id="5" name="Picture 4" descr="Метрология, стандартизация и сертификация в строительств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21" y="3645024"/>
            <a:ext cx="206721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5874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3051" y="404664"/>
            <a:ext cx="6552727" cy="2492990"/>
          </a:xfrm>
          <a:prstGeom prst="rect">
            <a:avLst/>
          </a:prstGeom>
        </p:spPr>
        <p:txBody>
          <a:bodyPr wrap="square">
            <a:spAutoFit/>
          </a:bodyPr>
          <a:lstStyle/>
          <a:p>
            <a:pPr algn="just"/>
            <a:r>
              <a:rPr lang="ru-RU" sz="1200" b="1" dirty="0"/>
              <a:t>Горбашко Е. А.  Управление качеством : учебник для СПО / Е. А. Горбашко. — </a:t>
            </a:r>
            <a:r>
              <a:rPr lang="ru-RU" sz="1200" b="1" dirty="0" smtClean="0"/>
              <a:t>5-е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427 </a:t>
            </a:r>
            <a:r>
              <a:rPr lang="ru-RU" sz="1200" b="1" dirty="0"/>
              <a:t>с. — (Профессиональное образование). </a:t>
            </a:r>
            <a:endParaRPr lang="ru-RU" sz="1200" b="1" dirty="0" smtClean="0"/>
          </a:p>
          <a:p>
            <a:pPr algn="just"/>
            <a:endParaRPr lang="ru-RU" sz="1200" dirty="0"/>
          </a:p>
          <a:p>
            <a:pPr algn="just"/>
            <a:r>
              <a:rPr lang="ru-RU" sz="1200" dirty="0"/>
              <a:t>В курсе рассматриваются основные функции и методы управления качеством. Особое внимание в курсе уделено взаимосвязи качества и конкурентоспособности, организационно-экономическим основам квалиметрии, управлению качеством на предприятии, организационно-экономическим условиям обеспечения качества. Курс включает дополнительный практический материал, размещенный на сайте urait.ru.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4" name="Picture 2" descr="Управление качеств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3016"/>
            <a:ext cx="2068388"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45408" y="4067358"/>
            <a:ext cx="6440370" cy="2123658"/>
          </a:xfrm>
          <a:prstGeom prst="rect">
            <a:avLst/>
          </a:prstGeom>
        </p:spPr>
        <p:txBody>
          <a:bodyPr wrap="square">
            <a:spAutoFit/>
          </a:bodyPr>
          <a:lstStyle/>
          <a:p>
            <a:pPr algn="just"/>
            <a:r>
              <a:rPr lang="ru-RU" sz="1200" b="1" dirty="0"/>
              <a:t>Лифиц  И. М. Управление качеством : учебное пособие / И. М. Лифиц. — Москва : КноРус, </a:t>
            </a:r>
            <a:r>
              <a:rPr lang="ru-RU" sz="1200" b="1" dirty="0" smtClean="0"/>
              <a:t>2024. </a:t>
            </a:r>
            <a:r>
              <a:rPr lang="ru-RU" sz="1200" b="1" dirty="0"/>
              <a:t>— 319 с. — (Среднее профессиональное </a:t>
            </a:r>
            <a:r>
              <a:rPr lang="ru-RU" sz="1200" b="1" dirty="0" smtClean="0"/>
              <a:t>образование).</a:t>
            </a:r>
          </a:p>
          <a:p>
            <a:pPr algn="just"/>
            <a:endParaRPr lang="ru-RU" sz="1200" dirty="0"/>
          </a:p>
          <a:p>
            <a:pPr algn="just"/>
            <a:r>
              <a:rPr lang="ru-RU" sz="1200" dirty="0"/>
              <a:t>Посвящено управлению качеством и безопасностью продукции. Базируется на 60 законодательных актах и нормативных документах, с учетом требований которых осуществляется управление качеством и безопасностью продукции. Представлено большое число иллюстраций. Многочисленные примеры позволяют студентам связать теорию с практикой, а контрольные вопросы и задания помогут проверить степень усвоения программного материала.</a:t>
            </a:r>
            <a:br>
              <a:rPr lang="ru-RU" sz="1200" dirty="0"/>
            </a:br>
            <a:r>
              <a:rPr lang="ru-RU" sz="1200" dirty="0"/>
              <a:t>Соответствует ФГОС СПО последнего поколения.</a:t>
            </a:r>
            <a:br>
              <a:rPr lang="ru-RU" sz="1200" dirty="0"/>
            </a:br>
            <a:r>
              <a:rPr lang="ru-RU" sz="1200" dirty="0"/>
              <a:t>Для студентов и преподавателей колледжей, а также практических работников.</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0" y="-99392"/>
            <a:ext cx="259228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2170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38634" y="404664"/>
            <a:ext cx="6589423" cy="2308324"/>
          </a:xfrm>
          <a:prstGeom prst="rect">
            <a:avLst/>
          </a:prstGeom>
        </p:spPr>
        <p:txBody>
          <a:bodyPr wrap="square">
            <a:spAutoFit/>
          </a:bodyPr>
          <a:lstStyle/>
          <a:p>
            <a:pPr algn="just"/>
            <a:r>
              <a:rPr lang="ru-RU" sz="1200" b="1" dirty="0"/>
              <a:t>Управление качеством. Практикум : учебное пособие для СПО / Е. А. Горбашко [и др.] ; под редакцией Е. А. Горбашко. — </a:t>
            </a:r>
            <a:r>
              <a:rPr lang="ru-RU" sz="1200" b="1" dirty="0" smtClean="0"/>
              <a:t>4-е </a:t>
            </a:r>
            <a:r>
              <a:rPr lang="ru-RU" sz="1200" b="1" dirty="0"/>
              <a:t>изд., испр. — Москва : Издательство Юрайт, </a:t>
            </a:r>
            <a:r>
              <a:rPr lang="ru-RU" sz="1200" b="1" dirty="0" smtClean="0"/>
              <a:t>2024. </a:t>
            </a:r>
            <a:r>
              <a:rPr lang="ru-RU" sz="1200" b="1" dirty="0"/>
              <a:t>— </a:t>
            </a:r>
            <a:r>
              <a:rPr lang="ru-RU" sz="1200" b="1" dirty="0" smtClean="0"/>
              <a:t>315 </a:t>
            </a:r>
            <a:r>
              <a:rPr lang="ru-RU" sz="1200" b="1" dirty="0"/>
              <a:t>с. — (Профессиональное образование). </a:t>
            </a:r>
            <a:endParaRPr lang="ru-RU" sz="1200" b="1" dirty="0" smtClean="0"/>
          </a:p>
          <a:p>
            <a:pPr algn="just"/>
            <a:endParaRPr lang="ru-RU" sz="1200" dirty="0"/>
          </a:p>
          <a:p>
            <a:pPr algn="just"/>
            <a:r>
              <a:rPr lang="ru-RU" sz="1200" dirty="0"/>
              <a:t>Практикум разработан для проведения практических занятий по учебной дисциплине «Управление качеством». Разнообразные задания — вопросы аналитического характера, ситуационные и расчетные задачи, кейсы, проверочные тесты и др. — в полной мере дают представление о реальной деятельности предприятий в области управления качеством. Издание содержит большое количество конкретных примеров, направленных на закрепление навыков практических расчетов, которые в дальнейшем могут быть использованы в обосновании проектных решений. </a:t>
            </a:r>
          </a:p>
        </p:txBody>
      </p:sp>
      <p:sp>
        <p:nvSpPr>
          <p:cNvPr id="5" name="Прямоугольник 4"/>
          <p:cNvSpPr/>
          <p:nvPr/>
        </p:nvSpPr>
        <p:spPr>
          <a:xfrm>
            <a:off x="2434442" y="3847604"/>
            <a:ext cx="6621499" cy="2862322"/>
          </a:xfrm>
          <a:prstGeom prst="rect">
            <a:avLst/>
          </a:prstGeom>
        </p:spPr>
        <p:txBody>
          <a:bodyPr wrap="square">
            <a:spAutoFit/>
          </a:bodyPr>
          <a:lstStyle/>
          <a:p>
            <a:pPr algn="just"/>
            <a:r>
              <a:rPr lang="ru-RU" sz="1200" b="1" dirty="0"/>
              <a:t>Зекунов А. Г.  Управление качеством : учебник и практикум для СПО / под редакцией А. Г. Зекунова. — Москва : Издательство Юрайт, </a:t>
            </a:r>
            <a:r>
              <a:rPr lang="ru-RU" sz="1200" b="1" dirty="0" smtClean="0"/>
              <a:t>2024. </a:t>
            </a:r>
            <a:r>
              <a:rPr lang="ru-RU" sz="1200" b="1" dirty="0"/>
              <a:t>— </a:t>
            </a:r>
            <a:r>
              <a:rPr lang="ru-RU" sz="1200" b="1" dirty="0" smtClean="0"/>
              <a:t>460 </a:t>
            </a:r>
            <a:r>
              <a:rPr lang="ru-RU" sz="1200" b="1" dirty="0"/>
              <a:t>с. — (Профессиональное образование</a:t>
            </a:r>
            <a:r>
              <a:rPr lang="ru-RU" sz="1200" b="1" dirty="0" smtClean="0"/>
              <a:t>).</a:t>
            </a:r>
          </a:p>
          <a:p>
            <a:pPr algn="just"/>
            <a:endParaRPr lang="ru-RU" sz="1200" dirty="0"/>
          </a:p>
          <a:p>
            <a:pPr algn="just"/>
            <a:r>
              <a:rPr lang="ru-RU" sz="1200" dirty="0"/>
              <a:t>В учебнике подробно рассмотрены методология управления качеством, общесистемные принципы, процессный подход к построению бизнес-процессов и их улучшению. Учебные материалы базируются на глубоком анализе теории и практики зарубежного и отечественного опыта управления качеством. Авторами проведен тщательный анализ теории и практики управления качеством на современном этапе, выбрана оптимальная модель системы менеджмента качества (СМК), построенная на основополагающих принципах, сформулированных международными стандартами ИСО серии 900, используемыми при разработке и внедрении СМК на отечественных предприятиях. После каждой главы приведены вопросы и задания для самоконтроля, которые помогут лучше усвоить пройденный материал.</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2374454" cy="364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9" y="3429000"/>
            <a:ext cx="2461876" cy="362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7376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736503"/>
            <a:ext cx="7704856" cy="1384995"/>
          </a:xfrm>
          <a:prstGeom prst="rect">
            <a:avLst/>
          </a:prstGeom>
        </p:spPr>
        <p:txBody>
          <a:bodyPr wrap="square">
            <a:spAutoFit/>
          </a:bodyPr>
          <a:lstStyle/>
          <a:p>
            <a:pPr algn="ctr"/>
            <a:r>
              <a:rPr lang="ru-RU" sz="2800" b="1" dirty="0" smtClean="0"/>
              <a:t>ПМ.04 </a:t>
            </a:r>
            <a:endParaRPr lang="ru-RU" sz="2800" b="1" dirty="0"/>
          </a:p>
          <a:p>
            <a:pPr algn="ctr"/>
            <a:r>
              <a:rPr lang="ru-RU" sz="2800" b="1" dirty="0"/>
              <a:t>ОРГАНИЗАЦИЯ РАБОТЫ КОЛЛЕКТИВА ИСПОЛНИТЕЛЕЙ</a:t>
            </a:r>
            <a:endParaRPr lang="ru-RU" sz="2800" dirty="0"/>
          </a:p>
        </p:txBody>
      </p:sp>
    </p:spTree>
    <p:extLst>
      <p:ext uri="{BB962C8B-B14F-4D97-AF65-F5344CB8AC3E}">
        <p14:creationId xmlns:p14="http://schemas.microsoft.com/office/powerpoint/2010/main" val="12347379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3804" y="161925"/>
            <a:ext cx="6590683" cy="3416320"/>
          </a:xfrm>
          <a:prstGeom prst="rect">
            <a:avLst/>
          </a:prstGeom>
        </p:spPr>
        <p:txBody>
          <a:bodyPr wrap="square">
            <a:spAutoFit/>
          </a:bodyPr>
          <a:lstStyle/>
          <a:p>
            <a:pPr algn="just"/>
            <a:r>
              <a:rPr lang="ru-RU" sz="1200" b="1" dirty="0"/>
              <a:t>Коротков Э. М.  Менеджмент : учебник для СПО / Э. М. Коротков. — 3-е изд., перераб. и доп. — Москва : Издательство Юрайт, </a:t>
            </a:r>
            <a:r>
              <a:rPr lang="ru-RU" sz="1200" b="1" dirty="0" smtClean="0"/>
              <a:t>2024.</a:t>
            </a:r>
            <a:r>
              <a:rPr lang="ru-RU" sz="1200" b="1" dirty="0"/>
              <a:t> — 566 с. — (Профессиональное образование</a:t>
            </a:r>
            <a:r>
              <a:rPr lang="ru-RU" sz="1200" b="1" dirty="0" smtClean="0"/>
              <a:t>).</a:t>
            </a:r>
          </a:p>
          <a:p>
            <a:pPr algn="just"/>
            <a:endParaRPr lang="ru-RU" sz="1200" dirty="0"/>
          </a:p>
          <a:p>
            <a:pPr algn="just"/>
            <a:r>
              <a:rPr lang="ru-RU" sz="1200" dirty="0"/>
              <a:t>В данном учебнике использован современный подход к подаче материала по курсу «Менеджмент», сделана дифференциация знаний, построена новая структура курса, расставлены соответствующие акценты, реализована логика подачи знаний и выделены положения фундаментального характера. Главными в структуре учебника поставлены проблемы природы и генезиса менеджмента, создания коммуникаций в организации, построения технологии менеджмента, формирования человеческого капитала в менеджменте, моделирования менеджмента будущего. Учебник отражает современный взгляд на менеджмент, делает акценты на тех положениях, которые являются наиболее актуальными сегодня и в практике, и в науке менеджмента. Большое внимание уделяется динамике изменений в менеджменте, тенденциям его развития, представлениям о его будущем. В систематизированном виде весь материал учебника представлен в логической схеме, отражающей последовательность рассмотрения проблем и многоаспектность их постановки.</a:t>
            </a:r>
          </a:p>
        </p:txBody>
      </p:sp>
      <p:sp>
        <p:nvSpPr>
          <p:cNvPr id="5" name="Прямоугольник 4"/>
          <p:cNvSpPr/>
          <p:nvPr/>
        </p:nvSpPr>
        <p:spPr>
          <a:xfrm>
            <a:off x="2327473" y="3952874"/>
            <a:ext cx="6637015" cy="2492990"/>
          </a:xfrm>
          <a:prstGeom prst="rect">
            <a:avLst/>
          </a:prstGeom>
        </p:spPr>
        <p:txBody>
          <a:bodyPr wrap="square">
            <a:spAutoFit/>
          </a:bodyPr>
          <a:lstStyle/>
          <a:p>
            <a:pPr algn="just"/>
            <a:r>
              <a:rPr lang="ru-RU" sz="1200" b="1" dirty="0"/>
              <a:t>Горленко О. А.  Управление персоналом : учебник для СПО / О. А. Горленко, Д. В. Ерохин, Т. П. Можаева. — 2-е изд., испр. и доп. — Москва : Издательство Юрайт, </a:t>
            </a:r>
            <a:r>
              <a:rPr lang="ru-RU" sz="1200" b="1" dirty="0" smtClean="0"/>
              <a:t>2024.</a:t>
            </a:r>
            <a:r>
              <a:rPr lang="ru-RU" sz="1200" b="1" dirty="0"/>
              <a:t> — </a:t>
            </a:r>
            <a:r>
              <a:rPr lang="ru-RU" sz="1200" b="1" dirty="0" smtClean="0"/>
              <a:t>217</a:t>
            </a:r>
            <a:r>
              <a:rPr lang="ru-RU" sz="1200" b="1" dirty="0"/>
              <a:t> с. — (Профессиональное образование</a:t>
            </a:r>
            <a:r>
              <a:rPr lang="ru-RU" sz="1200" b="1" dirty="0" smtClean="0"/>
              <a:t>).</a:t>
            </a:r>
          </a:p>
          <a:p>
            <a:pPr algn="just"/>
            <a:endParaRPr lang="ru-RU" sz="1200" dirty="0"/>
          </a:p>
          <a:p>
            <a:pPr algn="just"/>
            <a:r>
              <a:rPr lang="ru-RU" sz="1200" dirty="0"/>
              <a:t>Настоящий учебник результат изучения и обобщения исследований известных авторов в области менеджмента человеческих ресурсов, нормативно-методических рекомендаций, а также оптимальных вариантов существующей практики управления персоналом. В учебнике рассматриваются теоретические и практические проблемы управления человеческими ресурсами организации. Подробно описываются методы и технологии, используемые в кадровом менеджменте с целью повышения эффективности управления персоналам. Учебник содержит логически обоснованную структуру, отражающую основные направления подготовки специалистов в области управления персоналом.</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435993"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543300"/>
            <a:ext cx="237547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4340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85/1185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41" y="168846"/>
            <a:ext cx="2046283" cy="304413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61949"/>
            <a:ext cx="6552727" cy="2492990"/>
          </a:xfrm>
          <a:prstGeom prst="rect">
            <a:avLst/>
          </a:prstGeom>
        </p:spPr>
        <p:txBody>
          <a:bodyPr wrap="square">
            <a:spAutoFit/>
          </a:bodyPr>
          <a:lstStyle/>
          <a:p>
            <a:pPr algn="just"/>
            <a:r>
              <a:rPr lang="ru-RU" sz="1200" b="1" dirty="0"/>
              <a:t>Виханский О. С. Менеджмент : учебник / О. С. Виханский, А. И. Наумов. — </a:t>
            </a:r>
            <a:r>
              <a:rPr lang="ru-RU" sz="1200" b="1" dirty="0" smtClean="0"/>
              <a:t>6-e </a:t>
            </a:r>
            <a:r>
              <a:rPr lang="ru-RU" sz="1200" b="1" dirty="0"/>
              <a:t>изд., перераб. и доп. — Москва : Магистр: НИЦ ИНФРА-М, </a:t>
            </a:r>
            <a:r>
              <a:rPr lang="ru-RU" sz="1200" b="1" dirty="0" smtClean="0"/>
              <a:t>2024. </a:t>
            </a:r>
            <a:r>
              <a:rPr lang="ru-RU" sz="1200" b="1" dirty="0"/>
              <a:t>— 288 с. — (Среднее профессиональное образование</a:t>
            </a:r>
            <a:r>
              <a:rPr lang="ru-RU" sz="1200" b="1" dirty="0" smtClean="0"/>
              <a:t>).</a:t>
            </a:r>
          </a:p>
          <a:p>
            <a:pPr algn="just"/>
            <a:endParaRPr lang="ru-RU" sz="1200" b="1" dirty="0"/>
          </a:p>
          <a:p>
            <a:pPr algn="just"/>
            <a:r>
              <a:rPr lang="ru-RU" sz="1200" dirty="0"/>
              <a:t>В учебнике освещается широкий круг вопросов менеджмента в деловой организации, функционирующей </a:t>
            </a:r>
            <a:r>
              <a:rPr lang="ru-RU" sz="1200" dirty="0" smtClean="0"/>
              <a:t>в конкурентной </a:t>
            </a:r>
            <a:r>
              <a:rPr lang="ru-RU" sz="1200" dirty="0"/>
              <a:t>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 Для студентов образовательных учреждений среднего профессионального образования, обучающихся по специальностям экономики и управления, и всех желающих ознакомиться с современным взглядом на теорию и практику управления.</a:t>
            </a:r>
          </a:p>
        </p:txBody>
      </p:sp>
      <p:pic>
        <p:nvPicPr>
          <p:cNvPr id="4" name="Picture 4" descr="Менеджмен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41" y="3645024"/>
            <a:ext cx="2046283"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362450"/>
            <a:ext cx="6480720" cy="1569660"/>
          </a:xfrm>
          <a:prstGeom prst="rect">
            <a:avLst/>
          </a:prstGeom>
        </p:spPr>
        <p:txBody>
          <a:bodyPr wrap="square">
            <a:spAutoFit/>
          </a:bodyPr>
          <a:lstStyle/>
          <a:p>
            <a:pPr algn="just"/>
            <a:r>
              <a:rPr lang="ru-RU" sz="1200" b="1" dirty="0"/>
              <a:t>Казначевская Г. Б. Менеджмент : учебник / Г.Б. Казначевская. — Москва : КноРус, </a:t>
            </a:r>
            <a:r>
              <a:rPr lang="ru-RU" sz="1200" b="1" dirty="0" smtClean="0"/>
              <a:t>2023. </a:t>
            </a:r>
            <a:r>
              <a:rPr lang="ru-RU" sz="1200" b="1" dirty="0"/>
              <a:t>— 240 с. — (Среднее профессиональное образование</a:t>
            </a:r>
            <a:r>
              <a:rPr lang="ru-RU" sz="1200" b="1" dirty="0" smtClean="0"/>
              <a:t>).</a:t>
            </a:r>
          </a:p>
          <a:p>
            <a:pPr algn="just"/>
            <a:endParaRPr lang="ru-RU" sz="1200" dirty="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r>
              <a:rPr lang="ru-RU" sz="1200" dirty="0" smtClean="0"/>
              <a:t>.</a:t>
            </a:r>
            <a:endParaRPr lang="ru-RU" sz="1200" dirty="0"/>
          </a:p>
        </p:txBody>
      </p:sp>
    </p:spTree>
    <p:extLst>
      <p:ext uri="{BB962C8B-B14F-4D97-AF65-F5344CB8AC3E}">
        <p14:creationId xmlns:p14="http://schemas.microsoft.com/office/powerpoint/2010/main" val="948122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180975"/>
            <a:ext cx="6696744" cy="2862322"/>
          </a:xfrm>
          <a:prstGeom prst="rect">
            <a:avLst/>
          </a:prstGeom>
        </p:spPr>
        <p:txBody>
          <a:bodyPr wrap="square">
            <a:spAutoFit/>
          </a:bodyPr>
          <a:lstStyle/>
          <a:p>
            <a:pPr algn="just"/>
            <a:r>
              <a:rPr lang="x-none" sz="1200" b="1"/>
              <a:t>Астахова Н. И. Менеджмент : учебник для СПО / Н. И. Астахова, Г. И. Москвитин ; под общ. ред. Н. И. Астаховой, Г. И. Москвитина. — М</a:t>
            </a:r>
            <a:r>
              <a:rPr lang="ru-RU" sz="1200" b="1" dirty="0"/>
              <a:t>осква </a:t>
            </a:r>
            <a:r>
              <a:rPr lang="x-none" sz="1200" b="1"/>
              <a:t>: Издательство Юрайт, 20</a:t>
            </a:r>
            <a:r>
              <a:rPr lang="ru-RU" sz="1200" b="1" dirty="0" smtClean="0"/>
              <a:t>24</a:t>
            </a:r>
            <a:r>
              <a:rPr lang="x-none" sz="1200" b="1" smtClean="0"/>
              <a:t>. </a:t>
            </a:r>
            <a:r>
              <a:rPr lang="x-none" sz="1200" b="1"/>
              <a:t>— 422 с</a:t>
            </a:r>
            <a:r>
              <a:rPr lang="x-none" sz="1200" b="1" smtClean="0"/>
              <a:t>.</a:t>
            </a:r>
            <a:endParaRPr lang="ru-RU" sz="1200" b="1" dirty="0" smtClean="0"/>
          </a:p>
          <a:p>
            <a:pPr algn="just"/>
            <a:endParaRPr lang="ru-RU" sz="1200" dirty="0"/>
          </a:p>
          <a:p>
            <a:pPr algn="just"/>
            <a:r>
              <a:rPr lang="ru-RU" sz="1200" dirty="0"/>
              <a:t>В учебнике изложены основы методологии и методики современного управления, процесс разработки и оптимизации управленческих решений и методы управления. Особое внимание уделено социальным факторам управления, профессиональным и личностным качествам менеджера, вопросам власти и лидерства, организации личной работы руководителя, а также конфликтам и изучению психологического климата в коллективе. Проанализирован зарубежный и отечественный опыт менеджмента, рассмотрен системный подход в управлении организацией, перспективные направления ее развития, а также элементы организационной культуры. Каждый параграф главы заканчивается контрольными вопросами, предназначенными для систематизации и проверки знаний, заданиями для самостоятельной работы.</a:t>
            </a:r>
          </a:p>
        </p:txBody>
      </p:sp>
      <p:sp>
        <p:nvSpPr>
          <p:cNvPr id="5" name="Прямоугольник 4"/>
          <p:cNvSpPr/>
          <p:nvPr/>
        </p:nvSpPr>
        <p:spPr>
          <a:xfrm>
            <a:off x="2267744" y="3942608"/>
            <a:ext cx="6696744" cy="2308324"/>
          </a:xfrm>
          <a:prstGeom prst="rect">
            <a:avLst/>
          </a:prstGeom>
        </p:spPr>
        <p:txBody>
          <a:bodyPr wrap="square">
            <a:spAutoFit/>
          </a:bodyPr>
          <a:lstStyle/>
          <a:p>
            <a:pPr algn="just"/>
            <a:r>
              <a:rPr lang="ru-RU" sz="1200" b="1" dirty="0"/>
              <a:t>Иванова И. А.  Менеджмент : учебник и практикум для СПО / И. А. Иванова, А. М. Сергеев. </a:t>
            </a:r>
            <a:r>
              <a:rPr lang="ru-RU" sz="1200" b="1" dirty="0" smtClean="0"/>
              <a:t>—2-е изд.- </a:t>
            </a:r>
            <a:r>
              <a:rPr lang="ru-RU" sz="1200" b="1" dirty="0"/>
              <a:t>Москва : Издательство Юрайт, </a:t>
            </a:r>
            <a:r>
              <a:rPr lang="ru-RU" sz="1200" b="1" dirty="0" smtClean="0"/>
              <a:t>2024. </a:t>
            </a:r>
            <a:r>
              <a:rPr lang="ru-RU" sz="1200" b="1" dirty="0"/>
              <a:t>— </a:t>
            </a:r>
            <a:r>
              <a:rPr lang="ru-RU" sz="1200" b="1" dirty="0" smtClean="0"/>
              <a:t>327 </a:t>
            </a:r>
            <a:r>
              <a:rPr lang="ru-RU" sz="1200" b="1" dirty="0"/>
              <a:t>с. — (Профессиональное образование</a:t>
            </a:r>
            <a:r>
              <a:rPr lang="ru-RU" sz="1200" b="1" dirty="0" smtClean="0"/>
              <a:t>).</a:t>
            </a:r>
          </a:p>
          <a:p>
            <a:pPr algn="just"/>
            <a:endParaRPr lang="ru-RU" sz="1200" dirty="0"/>
          </a:p>
          <a:p>
            <a:pPr algn="just"/>
            <a:r>
              <a:rPr lang="ru-RU" sz="1200" dirty="0"/>
              <a:t>Менеджмент в данном учебнике рассматривается в различных аспектах: и как научная дисциплина, и как средство управления компанией и ее выживаемостью (например, за счет инноваций), и как форма отношений между людьми. Особенность учебника особое внимание к роли человека как ключевого стратегического ресурса современной организации и поведенческим аспектам менеджмента в целом. В нем рассматриваются как классические, так и современные теории управления, которые полезно знать не только студентам, но и практикующим менеджерам.</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 y="9188"/>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 y="3523913"/>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9648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Управление персонал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41" y="332657"/>
            <a:ext cx="2218084" cy="334777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5699" y="448773"/>
            <a:ext cx="6196781" cy="3231654"/>
          </a:xfrm>
          <a:prstGeom prst="rect">
            <a:avLst/>
          </a:prstGeom>
        </p:spPr>
        <p:txBody>
          <a:bodyPr wrap="square">
            <a:spAutoFit/>
          </a:bodyPr>
          <a:lstStyle/>
          <a:p>
            <a:pPr algn="just"/>
            <a:r>
              <a:rPr lang="ru-RU" sz="1200" b="1" dirty="0"/>
              <a:t>Кибанов А. Я. Управление персоналом : учебное пособие / А.Я. Кибанов. — Москва : КноРус, 2022. — 201 с. — (Среднее профессиональное образование</a:t>
            </a:r>
            <a:r>
              <a:rPr lang="ru-RU" sz="1200" b="1" dirty="0" smtClean="0"/>
              <a:t>).</a:t>
            </a:r>
            <a:endParaRPr lang="ru-RU" sz="1200" b="1" dirty="0"/>
          </a:p>
          <a:p>
            <a:pPr algn="just"/>
            <a:endParaRPr lang="ru-RU" sz="1200" b="1" dirty="0" smtClean="0"/>
          </a:p>
          <a:p>
            <a:pPr algn="just"/>
            <a:r>
              <a:rPr lang="ru-RU" sz="1200" dirty="0"/>
              <a:t>Обобщены результаты зарубежных и отечественных теоретических исследований и практический опыт в области управления персоналом организаций различных форм собственности и уровней управления, а также опыт образовательных учреждений в преподавании данной дисциплины. Рассматриваются следующие вопросы: концепция, принципы и методы управления и построения системы управления персоналом; цели, функции и организационная структура системы управления персоналом; формирование кадровой политики и стратегия управления персоналом; сущность и содержание кадрового планирования и оперативного плана работы с персоналом; технология найма, профориентации, трудовой адаптации; мотивация и стимулирование, организация и нормирование труда персонала. Содержит практические задания по темам изучаемой дисциплины.</a:t>
            </a:r>
          </a:p>
        </p:txBody>
      </p:sp>
    </p:spTree>
    <p:extLst>
      <p:ext uri="{BB962C8B-B14F-4D97-AF65-F5344CB8AC3E}">
        <p14:creationId xmlns:p14="http://schemas.microsoft.com/office/powerpoint/2010/main" val="33420171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521059"/>
            <a:ext cx="7920880" cy="1815882"/>
          </a:xfrm>
          <a:prstGeom prst="rect">
            <a:avLst/>
          </a:prstGeom>
        </p:spPr>
        <p:txBody>
          <a:bodyPr wrap="square">
            <a:spAutoFit/>
          </a:bodyPr>
          <a:lstStyle/>
          <a:p>
            <a:pPr algn="ctr"/>
            <a:r>
              <a:rPr lang="ru-RU" sz="2800" b="1" dirty="0"/>
              <a:t>ПМ.05 </a:t>
            </a:r>
            <a:endParaRPr lang="ru-RU" sz="2800" b="1" dirty="0" smtClean="0"/>
          </a:p>
          <a:p>
            <a:pPr algn="ctr"/>
            <a:r>
              <a:rPr lang="ru-RU" sz="2800" b="1" dirty="0" smtClean="0"/>
              <a:t>ВЫПОЛНЕНИЕ </a:t>
            </a:r>
            <a:r>
              <a:rPr lang="ru-RU" sz="2800" b="1" dirty="0"/>
              <a:t>РАБОТ ПО ОДНОЙ ИЛИ НЕСКОЛЬКИМ ПРОФЕССИЯМ РАБОЧИХ, ДОЛЖНОСТЯМ СЛУЖАЩИХ</a:t>
            </a:r>
          </a:p>
        </p:txBody>
      </p:sp>
    </p:spTree>
    <p:extLst>
      <p:ext uri="{BB962C8B-B14F-4D97-AF65-F5344CB8AC3E}">
        <p14:creationId xmlns:p14="http://schemas.microsoft.com/office/powerpoint/2010/main" val="321383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480720" cy="2492990"/>
          </a:xfrm>
          <a:prstGeom prst="rect">
            <a:avLst/>
          </a:prstGeom>
        </p:spPr>
        <p:txBody>
          <a:bodyPr wrap="square">
            <a:spAutoFit/>
          </a:bodyPr>
          <a:lstStyle/>
          <a:p>
            <a:pPr algn="just"/>
            <a:r>
              <a:rPr lang="ru-RU" sz="1200" b="1" dirty="0"/>
              <a:t>Грибов В</a:t>
            </a:r>
            <a:r>
              <a:rPr lang="ru-RU" sz="1200" b="1" dirty="0" smtClean="0"/>
              <a:t>. Д</a:t>
            </a:r>
            <a:r>
              <a:rPr lang="ru-RU" sz="1200" b="1" dirty="0"/>
              <a:t>.  Экономика организации (предприятия) : учебник / В</a:t>
            </a:r>
            <a:r>
              <a:rPr lang="ru-RU" sz="1200" b="1" dirty="0" smtClean="0"/>
              <a:t>. Д</a:t>
            </a:r>
            <a:r>
              <a:rPr lang="ru-RU" sz="1200" b="1" dirty="0"/>
              <a:t>. Грибов, В</a:t>
            </a:r>
            <a:r>
              <a:rPr lang="ru-RU" sz="1200" b="1" dirty="0" smtClean="0"/>
              <a:t>. П</a:t>
            </a:r>
            <a:r>
              <a:rPr lang="ru-RU" sz="1200" b="1" dirty="0"/>
              <a:t>. Грузинов, В</a:t>
            </a:r>
            <a:r>
              <a:rPr lang="ru-RU" sz="1200" b="1" dirty="0" smtClean="0"/>
              <a:t>. А</a:t>
            </a:r>
            <a:r>
              <a:rPr lang="ru-RU" sz="1200" b="1" dirty="0"/>
              <a:t>. Кузьменко. — Москва : КноРус, </a:t>
            </a:r>
            <a:r>
              <a:rPr lang="ru-RU" sz="1200" b="1" dirty="0" smtClean="0"/>
              <a:t>2023.— </a:t>
            </a:r>
            <a:r>
              <a:rPr lang="ru-RU" sz="1200" b="1" dirty="0"/>
              <a:t>407 с. - (Среднее профессиональное образование</a:t>
            </a:r>
            <a:r>
              <a:rPr lang="ru-RU" sz="1200" b="1" dirty="0" smtClean="0"/>
              <a:t>).</a:t>
            </a:r>
          </a:p>
          <a:p>
            <a:pPr algn="just"/>
            <a:r>
              <a:rPr lang="ru-RU" sz="1200" b="1" dirty="0" smtClean="0"/>
              <a:t> </a:t>
            </a:r>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87" y="116632"/>
            <a:ext cx="215816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11760" y="3645024"/>
            <a:ext cx="6552728" cy="1754326"/>
          </a:xfrm>
          <a:prstGeom prst="rect">
            <a:avLst/>
          </a:prstGeom>
        </p:spPr>
        <p:txBody>
          <a:bodyPr wrap="square">
            <a:spAutoFit/>
          </a:bodyPr>
          <a:lstStyle/>
          <a:p>
            <a:pPr algn="just"/>
            <a:r>
              <a:rPr lang="ru-RU" sz="1200" b="1" dirty="0"/>
              <a:t>Грибов В</a:t>
            </a:r>
            <a:r>
              <a:rPr lang="ru-RU" sz="1200" b="1" dirty="0" smtClean="0"/>
              <a:t>. Д</a:t>
            </a:r>
            <a:r>
              <a:rPr lang="ru-RU" sz="1200" b="1" dirty="0"/>
              <a:t>.  Экономика организации (предприятия). Практикум : учебное пособие / В</a:t>
            </a:r>
            <a:r>
              <a:rPr lang="ru-RU" sz="1200" b="1" dirty="0" smtClean="0"/>
              <a:t>. Д</a:t>
            </a:r>
            <a:r>
              <a:rPr lang="ru-RU" sz="1200" b="1" dirty="0"/>
              <a:t>. Грибов. — Москва : КноРус, </a:t>
            </a:r>
            <a:r>
              <a:rPr lang="ru-RU" sz="1200" b="1" dirty="0" smtClean="0"/>
              <a:t>2024. </a:t>
            </a:r>
            <a:r>
              <a:rPr lang="ru-RU" sz="1200" b="1" dirty="0"/>
              <a:t>— 196 с</a:t>
            </a:r>
            <a:r>
              <a:rPr lang="ru-RU" sz="1200" b="1" dirty="0" smtClean="0"/>
              <a:t>.</a:t>
            </a:r>
          </a:p>
          <a:p>
            <a:pPr algn="just"/>
            <a:endParaRPr lang="ru-RU" sz="1200" b="1" dirty="0" smtClean="0"/>
          </a:p>
          <a:p>
            <a:pPr algn="just"/>
            <a:r>
              <a:rPr lang="ru-RU" sz="1200" dirty="0"/>
              <a:t> 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86" y="3429000"/>
            <a:ext cx="2158170" cy="331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6702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0688"/>
            <a:ext cx="6624736" cy="2123658"/>
          </a:xfrm>
          <a:prstGeom prst="rect">
            <a:avLst/>
          </a:prstGeom>
        </p:spPr>
        <p:txBody>
          <a:bodyPr wrap="square">
            <a:spAutoFit/>
          </a:bodyPr>
          <a:lstStyle/>
          <a:p>
            <a:pPr algn="just"/>
            <a:r>
              <a:rPr lang="ru-RU" sz="1200" b="1" dirty="0"/>
              <a:t>Скакова А. Г.  Рисунок и живопись : учебник для СПО / А. Г. Скакова. — Москва : Издательство Юрайт, </a:t>
            </a:r>
            <a:r>
              <a:rPr lang="ru-RU" sz="1200" b="1" dirty="0" smtClean="0"/>
              <a:t>2024.— </a:t>
            </a:r>
            <a:r>
              <a:rPr lang="ru-RU" sz="1200" b="1" dirty="0"/>
              <a:t>164 с. — (Профессиональное образование). </a:t>
            </a:r>
            <a:endParaRPr lang="ru-RU" sz="1200" b="1" dirty="0" smtClean="0"/>
          </a:p>
          <a:p>
            <a:pPr algn="just"/>
            <a:endParaRPr lang="ru-RU" sz="1200" b="1" dirty="0"/>
          </a:p>
          <a:p>
            <a:pPr algn="just"/>
            <a:r>
              <a:rPr lang="ru-RU" sz="1200" dirty="0"/>
              <a:t>В учебнике представлены основы живописи и рисунка, материал последовательно изложен по основным разделам - основы перспективы, тоновая графика, живопись и цветная графика, изображение ландшафта, архитектурных деталей и интерьера и др. В каждом разделе присутствуют задания, выполнение которых поможет студентам лучше усвоить композицию, технику рисунка и приемы живописи. В качестве иллюстраций приведены копии работ, выполненных студентами РГАУ-МСХА под руководством преподавателей А. Г. Скаковой, О. А. Скабелкиной, И. Ю. Киприяновой, В. И. Миронова.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3" y="-99392"/>
            <a:ext cx="2266950" cy="380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861048"/>
            <a:ext cx="6408712" cy="1938992"/>
          </a:xfrm>
          <a:prstGeom prst="rect">
            <a:avLst/>
          </a:prstGeom>
        </p:spPr>
        <p:txBody>
          <a:bodyPr wrap="square">
            <a:spAutoFit/>
          </a:bodyPr>
          <a:lstStyle/>
          <a:p>
            <a:pPr algn="just"/>
            <a:r>
              <a:rPr lang="ru-RU" sz="1200" b="1" dirty="0"/>
              <a:t>Жабинский В. И. Рисунок : учебное пособие / В. И. Жабинский, А. В. Винтова. — Москва : НИЦ ИНФРА - М, </a:t>
            </a:r>
            <a:r>
              <a:rPr lang="ru-RU" sz="1200" b="1" dirty="0" smtClean="0"/>
              <a:t>2023. </a:t>
            </a:r>
            <a:r>
              <a:rPr lang="ru-RU" sz="1200" b="1" dirty="0"/>
              <a:t>— 256 с. — (Среднее профессиональное образование). </a:t>
            </a:r>
            <a:endParaRPr lang="ru-RU" sz="1200" b="1" dirty="0" smtClean="0"/>
          </a:p>
          <a:p>
            <a:pPr algn="just"/>
            <a:endParaRPr lang="ru-RU" sz="1200" b="1" dirty="0"/>
          </a:p>
          <a:p>
            <a:pPr algn="just"/>
            <a:r>
              <a:rPr lang="ru-RU" sz="1200" dirty="0"/>
              <a:t>Учебное пособие </a:t>
            </a:r>
            <a:r>
              <a:rPr lang="ru-RU" sz="1200" dirty="0" smtClean="0"/>
              <a:t>предназначено </a:t>
            </a:r>
            <a:r>
              <a:rPr lang="ru-RU" sz="1200" dirty="0"/>
              <a:t>в помощь учащимся для освоения теоретического материала и выполнения практических работ. Подробно рассматриваются законы линейной перспективы, композиции, конструктивного построения рисунка, распределения светотени, колористики — весь комплекс теоретических сведений и практических рекомендаций, необходимых для овладения изобразительно-выразительными средствами рисунка.</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98" y="3670606"/>
            <a:ext cx="2003838" cy="299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6856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518" y="476672"/>
            <a:ext cx="6548970" cy="2123658"/>
          </a:xfrm>
          <a:prstGeom prst="rect">
            <a:avLst/>
          </a:prstGeom>
        </p:spPr>
        <p:txBody>
          <a:bodyPr wrap="square">
            <a:spAutoFit/>
          </a:bodyPr>
          <a:lstStyle/>
          <a:p>
            <a:pPr algn="just"/>
            <a:r>
              <a:rPr lang="ru-RU" sz="1200" b="1" dirty="0"/>
              <a:t>Паранюшкин Р. В. Техника рисунка : учебное пособие / Р. В. Паранюшкин, Г. А. Насуленко. —  Санкт-Петербург : Лань, Планета музыки, </a:t>
            </a:r>
            <a:r>
              <a:rPr lang="ru-RU" sz="1200" b="1" dirty="0" smtClean="0"/>
              <a:t>2022. </a:t>
            </a:r>
            <a:r>
              <a:rPr lang="ru-RU" sz="1200" b="1" dirty="0"/>
              <a:t>— 252 с. — (Среднее профессиональное образование). </a:t>
            </a:r>
            <a:endParaRPr lang="ru-RU" sz="1200" b="1" dirty="0" smtClean="0"/>
          </a:p>
          <a:p>
            <a:pPr algn="just"/>
            <a:endParaRPr lang="ru-RU" sz="1200" b="1" dirty="0"/>
          </a:p>
          <a:p>
            <a:pPr algn="just"/>
            <a:r>
              <a:rPr lang="ru-RU" sz="1200" dirty="0"/>
              <a:t>Учебное пособие по технике рисунка для студентов средних специальных учебных заведений и любителей, изучающих рисунок различными материалами. Рассматриваются инструменты и материалы для рисунка, различные приёмы и виды техники, даются практические советы и отмечаются методические особенности работы. Авторы – члены Союза художников России, ведущие преподаватели Волгоградского института художественного образования – профессор Р. В. Паранюшкин и доцент Г. А. Насуленко.</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86" y="272103"/>
            <a:ext cx="2132713" cy="308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5518" y="3840030"/>
            <a:ext cx="6552728" cy="1754326"/>
          </a:xfrm>
          <a:prstGeom prst="rect">
            <a:avLst/>
          </a:prstGeom>
        </p:spPr>
        <p:txBody>
          <a:bodyPr wrap="square">
            <a:spAutoFit/>
          </a:bodyPr>
          <a:lstStyle/>
          <a:p>
            <a:pPr algn="just"/>
            <a:r>
              <a:rPr lang="ru-RU" sz="1200" b="1" dirty="0"/>
              <a:t>Хворостов А. С.  Живопись. Пейзаж : учебник и практикум для СПО / А. С. Хворостов. — 2-е изд., испр. и доп. — Москва : Издательство Юрайт, </a:t>
            </a:r>
            <a:r>
              <a:rPr lang="ru-RU" sz="1200" b="1" dirty="0" smtClean="0"/>
              <a:t>2024. </a:t>
            </a:r>
            <a:r>
              <a:rPr lang="ru-RU" sz="1200" b="1" dirty="0"/>
              <a:t>— 169 с. — (Профессиональное образование</a:t>
            </a:r>
            <a:r>
              <a:rPr lang="ru-RU" sz="1200" b="1" dirty="0" smtClean="0"/>
              <a:t>).</a:t>
            </a:r>
          </a:p>
          <a:p>
            <a:pPr algn="just"/>
            <a:endParaRPr lang="ru-RU" sz="1200" b="1" dirty="0"/>
          </a:p>
          <a:p>
            <a:pPr algn="just"/>
            <a:r>
              <a:rPr lang="ru-RU" sz="1200" dirty="0"/>
              <a:t>Пособие содержит методические рекомендации и практические советы, основанные на профессиональном опыте автора - художника и педагога. В книге просто и доступно рассказывается о том, как написать небо, деревья, траву, воду, передать на полотне луну и солнце, как писать этюды зимой и летом, как самому сделать раму для картины.</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3358"/>
            <a:ext cx="2376736" cy="359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6084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3151" y="548680"/>
            <a:ext cx="6552728" cy="1200329"/>
          </a:xfrm>
          <a:prstGeom prst="rect">
            <a:avLst/>
          </a:prstGeom>
        </p:spPr>
        <p:txBody>
          <a:bodyPr wrap="square">
            <a:spAutoFit/>
          </a:bodyPr>
          <a:lstStyle/>
          <a:p>
            <a:pPr algn="just"/>
            <a:r>
              <a:rPr lang="ru-RU" sz="1200" b="1" dirty="0"/>
              <a:t>Ратиева О. В. Обучение техникам живописи. Теория и методика преподавания в художественной школе : учебное пособие для СПО / О. В. Ратиева, В. И. Денисенко. — Санкт-Петербург : Планета музыки, </a:t>
            </a:r>
            <a:r>
              <a:rPr lang="ru-RU" sz="1200" b="1" dirty="0" smtClean="0"/>
              <a:t>2023. </a:t>
            </a:r>
            <a:r>
              <a:rPr lang="ru-RU" sz="1200" b="1" dirty="0"/>
              <a:t>— 192 с. </a:t>
            </a:r>
            <a:endParaRPr lang="ru-RU" sz="1200" b="1" dirty="0" smtClean="0"/>
          </a:p>
          <a:p>
            <a:pPr algn="just"/>
            <a:endParaRPr lang="ru-RU" sz="1200" b="1" dirty="0"/>
          </a:p>
          <a:p>
            <a:pPr algn="just"/>
            <a:r>
              <a:rPr lang="ru-RU" sz="1200" dirty="0"/>
              <a:t>В пособии рассматриваются основные техники живописи, даются методические рекомендации по использованию различных материалов в обучении живописи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882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3150" y="3641261"/>
            <a:ext cx="6551337" cy="2492990"/>
          </a:xfrm>
          <a:prstGeom prst="rect">
            <a:avLst/>
          </a:prstGeom>
        </p:spPr>
        <p:txBody>
          <a:bodyPr wrap="square">
            <a:spAutoFit/>
          </a:bodyPr>
          <a:lstStyle/>
          <a:p>
            <a:pPr algn="just"/>
            <a:r>
              <a:rPr lang="ru-RU" sz="1200" b="1" dirty="0"/>
              <a:t>Безрукова Е. А.</a:t>
            </a:r>
            <a:r>
              <a:rPr lang="ru-RU" sz="1200" b="1" i="1" dirty="0"/>
              <a:t> </a:t>
            </a:r>
            <a:r>
              <a:rPr lang="ru-RU" sz="1200" b="1" dirty="0"/>
              <a:t>Шрифты : шрифтовая графика : учебное пособие / Е. А. Безрукова, Г. Ю. Мхитарян. — 2-е изд. — Москва : Юрайт, </a:t>
            </a:r>
            <a:r>
              <a:rPr lang="ru-RU" sz="1200" b="1" dirty="0" smtClean="0"/>
              <a:t>2024. </a:t>
            </a:r>
            <a:r>
              <a:rPr lang="ru-RU" sz="1200" b="1" dirty="0"/>
              <a:t>— 116 с. </a:t>
            </a:r>
            <a:endParaRPr lang="ru-RU" sz="1200" b="1" dirty="0"/>
          </a:p>
          <a:p>
            <a:pPr algn="just"/>
            <a:endParaRPr lang="ru-RU" sz="1200" dirty="0"/>
          </a:p>
          <a:p>
            <a:pPr algn="just"/>
            <a:r>
              <a:rPr lang="ru-RU" sz="12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студентов-дизайнеров среднего профессионального образования, преподавателей и всех интересующихся.</a:t>
            </a:r>
          </a:p>
        </p:txBody>
      </p:sp>
      <p:pic>
        <p:nvPicPr>
          <p:cNvPr id="5" name="Picture 2" descr="Обложка книги ШРИФТЫ: ШРИФТОВАЯ ГРАФИКА Безрукова Е. А., Мхитарян Г. Ю. ; под науч. ред. Елисеенкова Г.С.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38" y="3182124"/>
            <a:ext cx="2734913" cy="384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5609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692696"/>
            <a:ext cx="6624736" cy="2308324"/>
          </a:xfrm>
          <a:prstGeom prst="rect">
            <a:avLst/>
          </a:prstGeom>
        </p:spPr>
        <p:txBody>
          <a:bodyPr wrap="square">
            <a:spAutoFit/>
          </a:bodyPr>
          <a:lstStyle/>
          <a:p>
            <a:pPr algn="just"/>
            <a:r>
              <a:rPr lang="ru-RU" sz="1200" b="1" dirty="0" smtClean="0"/>
              <a:t>Прохорский </a:t>
            </a:r>
            <a:r>
              <a:rPr lang="ru-RU" sz="1200" b="1" dirty="0"/>
              <a:t>Г. В. Информационные технологии в архитектуре и строительстве : учебное пособие / Г.В. Прохорский. </a:t>
            </a:r>
            <a:r>
              <a:rPr lang="ru-RU" sz="1200" b="1" dirty="0" smtClean="0"/>
              <a:t>—3-е </a:t>
            </a:r>
            <a:r>
              <a:rPr lang="ru-RU" sz="1200" b="1" dirty="0" err="1" smtClean="0"/>
              <a:t>изд</a:t>
            </a:r>
            <a:r>
              <a:rPr lang="ru-RU" sz="1200" b="1" dirty="0" smtClean="0"/>
              <a:t>.,</a:t>
            </a:r>
            <a:r>
              <a:rPr lang="ru-RU" sz="1200" b="1" dirty="0" err="1" smtClean="0"/>
              <a:t>прераб</a:t>
            </a:r>
            <a:r>
              <a:rPr lang="ru-RU" sz="1200" b="1" dirty="0" smtClean="0"/>
              <a:t>. </a:t>
            </a:r>
            <a:r>
              <a:rPr lang="ru-RU" sz="1200" b="1" dirty="0"/>
              <a:t>и</a:t>
            </a:r>
            <a:r>
              <a:rPr lang="ru-RU" sz="1200" b="1" dirty="0" smtClean="0"/>
              <a:t> доп. - Москва </a:t>
            </a:r>
            <a:r>
              <a:rPr lang="ru-RU" sz="1200" b="1" dirty="0"/>
              <a:t>: КноРус, </a:t>
            </a:r>
            <a:r>
              <a:rPr lang="ru-RU" sz="1200" b="1" dirty="0" smtClean="0"/>
              <a:t>2023. </a:t>
            </a:r>
            <a:r>
              <a:rPr lang="ru-RU" sz="1200" b="1" dirty="0"/>
              <a:t>— 247 с. – (Среднее </a:t>
            </a:r>
            <a:r>
              <a:rPr lang="ru-RU" sz="1200" b="1" dirty="0" smtClean="0"/>
              <a:t>профессиональное </a:t>
            </a:r>
            <a:r>
              <a:rPr lang="ru-RU" sz="1200" b="1" dirty="0"/>
              <a:t>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r>
              <a:rPr lang="ru-RU" sz="1200" dirty="0" smtClean="0"/>
              <a:t>.</a:t>
            </a:r>
            <a:endParaRPr lang="ru-RU" sz="1200" dirty="0"/>
          </a:p>
        </p:txBody>
      </p:sp>
      <p:pic>
        <p:nvPicPr>
          <p:cNvPr id="3" name="Picture 4"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41" y="382910"/>
            <a:ext cx="2040120" cy="306459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85890" y="3645024"/>
            <a:ext cx="6578597" cy="2862322"/>
          </a:xfrm>
          <a:prstGeom prst="rect">
            <a:avLst/>
          </a:prstGeom>
        </p:spPr>
        <p:txBody>
          <a:bodyPr wrap="square">
            <a:spAutoFit/>
          </a:bodyPr>
          <a:lstStyle/>
          <a:p>
            <a:pPr algn="just"/>
            <a:r>
              <a:rPr lang="ru-RU" sz="1200" b="1" dirty="0"/>
              <a:t>Дубровин В. М.  Основы изобразительного искусства : учебное пособие для СПО / В. М. Дубровин ; под научной редакцией В. В. Корешкова. — 2-е изд. — Москва : Издательство Юрайт, </a:t>
            </a:r>
            <a:r>
              <a:rPr lang="ru-RU" sz="1200" b="1" dirty="0" smtClean="0"/>
              <a:t>2023. </a:t>
            </a:r>
            <a:r>
              <a:rPr lang="ru-RU" sz="1200" b="1" dirty="0"/>
              <a:t>— 360 с. — (Профессиональное образование). </a:t>
            </a:r>
            <a:endParaRPr lang="ru-RU" sz="1200" b="1" dirty="0" smtClean="0"/>
          </a:p>
          <a:p>
            <a:pPr algn="just"/>
            <a:endParaRPr lang="ru-RU" sz="1200" b="1" dirty="0"/>
          </a:p>
          <a:p>
            <a:pPr algn="just"/>
            <a:r>
              <a:rPr lang="ru-RU" sz="1200" dirty="0" smtClean="0"/>
              <a:t>В </a:t>
            </a:r>
            <a:r>
              <a:rPr lang="ru-RU" sz="1200" dirty="0"/>
              <a:t>первой части рассматриваются актуальные проблемы художественного образования в процессе обучения основам станковой композиции. Затрагиваются теоретические вопросы художественного творчества, раскрываются некоторые особенности создания реалистической станковой композиции, законы композиции, правила и приемы, используемые художником в процессе создания художественного произведения, художественного образа. Во второй части пособия рассматриваются практические аспекты в процессе создания станковой композиции; затрагиваются методы ведения работы, раскрываются некоторые особенности создания станковой композиции, в том числе использования формальной составляющей художественной формы в сюжетной тематической композиции.</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4700"/>
            <a:ext cx="249441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231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2645</TotalTime>
  <Words>13204</Words>
  <Application>Microsoft Office PowerPoint</Application>
  <PresentationFormat>Экран (4:3)</PresentationFormat>
  <Paragraphs>485</Paragraphs>
  <Slides>93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93</vt:i4>
      </vt:variant>
    </vt:vector>
  </HeadingPairs>
  <TitlesOfParts>
    <vt:vector size="94"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120</cp:revision>
  <dcterms:created xsi:type="dcterms:W3CDTF">2022-11-26T08:34:02Z</dcterms:created>
  <dcterms:modified xsi:type="dcterms:W3CDTF">2024-09-24T11:05:34Z</dcterms:modified>
</cp:coreProperties>
</file>