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19" r:id="rId3"/>
    <p:sldId id="320" r:id="rId4"/>
    <p:sldId id="293" r:id="rId5"/>
    <p:sldId id="321" r:id="rId6"/>
    <p:sldId id="291" r:id="rId7"/>
    <p:sldId id="257" r:id="rId8"/>
    <p:sldId id="261" r:id="rId9"/>
    <p:sldId id="263" r:id="rId10"/>
    <p:sldId id="289" r:id="rId11"/>
    <p:sldId id="264" r:id="rId12"/>
    <p:sldId id="268" r:id="rId13"/>
    <p:sldId id="327" r:id="rId14"/>
    <p:sldId id="304" r:id="rId15"/>
    <p:sldId id="294" r:id="rId16"/>
    <p:sldId id="269" r:id="rId17"/>
    <p:sldId id="272" r:id="rId18"/>
    <p:sldId id="267" r:id="rId19"/>
    <p:sldId id="305" r:id="rId20"/>
    <p:sldId id="333" r:id="rId21"/>
    <p:sldId id="330" r:id="rId22"/>
    <p:sldId id="275" r:id="rId23"/>
    <p:sldId id="331" r:id="rId24"/>
    <p:sldId id="317" r:id="rId25"/>
    <p:sldId id="276" r:id="rId26"/>
    <p:sldId id="324" r:id="rId27"/>
    <p:sldId id="277" r:id="rId28"/>
    <p:sldId id="283" r:id="rId29"/>
    <p:sldId id="316" r:id="rId30"/>
    <p:sldId id="284" r:id="rId31"/>
    <p:sldId id="332" r:id="rId32"/>
    <p:sldId id="278" r:id="rId33"/>
    <p:sldId id="296" r:id="rId34"/>
    <p:sldId id="279" r:id="rId35"/>
    <p:sldId id="285" r:id="rId36"/>
    <p:sldId id="286" r:id="rId37"/>
    <p:sldId id="287" r:id="rId38"/>
    <p:sldId id="288" r:id="rId39"/>
    <p:sldId id="295" r:id="rId40"/>
    <p:sldId id="298" r:id="rId41"/>
    <p:sldId id="334" r:id="rId42"/>
    <p:sldId id="335" r:id="rId43"/>
    <p:sldId id="33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2" autoAdjust="0"/>
    <p:restoredTop sz="94660"/>
  </p:normalViewPr>
  <p:slideViewPr>
    <p:cSldViewPr>
      <p:cViewPr>
        <p:scale>
          <a:sx n="87" d="100"/>
          <a:sy n="87" d="100"/>
        </p:scale>
        <p:origin x="-1454" y="1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C4E7F56-E05D-4DFC-823A-A636C209A6CA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492896"/>
            <a:ext cx="8458200" cy="1222375"/>
          </a:xfrm>
        </p:spPr>
        <p:txBody>
          <a:bodyPr/>
          <a:lstStyle/>
          <a:p>
            <a:pPr algn="ctr"/>
            <a:r>
              <a:rPr lang="ru-RU" dirty="0" smtClean="0"/>
              <a:t>ОБЗОР периодических изданий</a:t>
            </a:r>
            <a:br>
              <a:rPr lang="ru-RU" dirty="0" smtClean="0"/>
            </a:br>
            <a:r>
              <a:rPr lang="ru-RU" dirty="0" smtClean="0"/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401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8559"/>
            <a:ext cx="27458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1484784"/>
            <a:ext cx="5725541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«</a:t>
            </a:r>
            <a:r>
              <a:rPr lang="en-US" sz="1400" b="1" dirty="0"/>
              <a:t>INTERIOR + DESIGN</a:t>
            </a:r>
            <a:r>
              <a:rPr lang="ru-RU" sz="1400" b="1" dirty="0"/>
              <a:t>»</a:t>
            </a:r>
            <a:r>
              <a:rPr lang="ru-RU" sz="1400" dirty="0"/>
              <a:t> — </a:t>
            </a:r>
            <a:r>
              <a:rPr lang="ru-RU" sz="1300" dirty="0"/>
              <a:t>DIGITAL-FIRST БРЕНД, УНИКАЛЬНЫЙ, ОТВЕЧАЮЩИЙ ИНТЕРЕСАМ ПРОФЕССИОНАЛОВ И ШИРОКОЙ АУДИТОРИИ. 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«НАША МИССИЯ: ВДОХНОВЛЯТЬ, ОБУЧАТЬ И ОБЪЕДИНЯТЬ».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«</a:t>
            </a:r>
            <a:r>
              <a:rPr lang="en-US" sz="1300" dirty="0"/>
              <a:t> </a:t>
            </a:r>
            <a:r>
              <a:rPr lang="ru-RU" sz="1300" dirty="0"/>
              <a:t>…МЫ СОВМЕЩАЕМ ВИЗИОНЕРСКИЕ ИСТОРИИ И ПРАКТИЧЕСКИЕ РЕКОМЕНДАЦИИ. ОТКРЫВАЕМ НОВЫЕ ИМЕНА И РЕШАЕМ ОБРАЗОВАТЕЛЬНЫЕ ЗАДАЧИ. МЫ ВЕРИМ, ЧТО МОДА МОЖЕТ БЫТЬ ИНТЕЛЛЕКТУАЛЬНОЙ, А БОГАТЫЙ ИНТЕРЬЕР — СОВРЕМЕННЫМ. МЫ ПОМОГАЕМ ПРОФЕССИОНАЛАМ И ЛЮБИТЕЛЯМ ОВЛАДЕТЬ ИСКУССТВОМ БЫТЬ СОВРЕМЕННЫМ...»</a:t>
            </a:r>
          </a:p>
        </p:txBody>
      </p:sp>
    </p:spTree>
    <p:extLst>
      <p:ext uri="{BB962C8B-B14F-4D97-AF65-F5344CB8AC3E}">
        <p14:creationId xmlns:p14="http://schemas.microsoft.com/office/powerpoint/2010/main" val="584313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21030"/>
            <a:ext cx="6390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/>
              <a:t>«АВОК»</a:t>
            </a:r>
            <a:r>
              <a:rPr lang="ru-RU" sz="1400" dirty="0"/>
              <a:t> является главным печатным органом Некоммерческого Партнерства АВОК «Инженеры по отоплению, вентиляции, кондиционированию воздуха, теплоснабжению и строительной теплофизике</a:t>
            </a:r>
            <a:r>
              <a:rPr lang="ru-RU" sz="1400" dirty="0" smtClean="0"/>
              <a:t>».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основан в 1990 г., «АВОК» — ведущий отраслевой журнал, пользующийся заслуженным авторитетом специалистов в области ОВК. В публикациях объективно отражается отечественный и международный опыт применения различных инженерных решений на современных объектах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Уникальная особенность журнала «АВОК» заключается в том, что он предоставляет специалистам полный спектр информации в области </a:t>
            </a:r>
            <a:r>
              <a:rPr lang="ru-RU" sz="1400" dirty="0" smtClean="0"/>
              <a:t>отопления, вентиляции и кондиционирования в</a:t>
            </a:r>
            <a:r>
              <a:rPr lang="ru-RU" sz="1400" dirty="0"/>
              <a:t> </a:t>
            </a:r>
            <a:r>
              <a:rPr lang="ru-RU" sz="1400" dirty="0" smtClean="0"/>
              <a:t>частности. 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3429000"/>
            <a:ext cx="661751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 smtClean="0"/>
              <a:t>«С.О.К</a:t>
            </a:r>
            <a:r>
              <a:rPr lang="ru-RU" sz="1400" b="1" dirty="0"/>
              <a:t>. (Сантехника. Отопление. Кондиционирование</a:t>
            </a:r>
            <a:r>
              <a:rPr lang="ru-RU" sz="1400" b="1" dirty="0" smtClean="0"/>
              <a:t>)»</a:t>
            </a:r>
            <a:r>
              <a:rPr lang="ru-RU" sz="1400" dirty="0"/>
              <a:t> — ежемесячное отраслевое издание для профессионалов рынка инженерного обустройства зданий и сооружений. С 2002 года журнал помогает специалистам в выборе инженерной сантехники, отопительного и климатического оборудования и технологий, публикуя экспертные оценки и освещая актуальные вопросы отрасли. </a:t>
            </a:r>
            <a:endParaRPr lang="ru-RU" sz="1400" dirty="0" smtClean="0"/>
          </a:p>
          <a:p>
            <a:pPr algn="just"/>
            <a:r>
              <a:rPr lang="ru-RU" sz="1400" dirty="0" smtClean="0"/>
              <a:t>Также </a:t>
            </a:r>
            <a:r>
              <a:rPr lang="ru-RU" sz="1400" dirty="0"/>
              <a:t>информация, размещаемая в издании, даёт понимание происходящего в сегментах энергосбережения, </a:t>
            </a:r>
            <a:r>
              <a:rPr lang="ru-RU" sz="1400" dirty="0" err="1"/>
              <a:t>энергоэффективности</a:t>
            </a:r>
            <a:r>
              <a:rPr lang="ru-RU" sz="1400" dirty="0"/>
              <a:t> и возобновляемой энергетики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Целевая </a:t>
            </a:r>
            <a:r>
              <a:rPr lang="ru-RU" sz="1400" dirty="0" smtClean="0"/>
              <a:t>аудитория:</a:t>
            </a:r>
            <a:endParaRPr lang="ru-RU" sz="1400" dirty="0"/>
          </a:p>
          <a:p>
            <a:pPr algn="just"/>
            <a:r>
              <a:rPr lang="ru-RU" sz="1400" dirty="0"/>
              <a:t>Проектировщики, архитекторы, монтажники, руководители строительных организаций, производители и поставщики сантехнического, отопительного и климатического оборудования, служащие профильных госучреждений, а также студенты, аспиранты и преподаватели профильных </a:t>
            </a:r>
            <a:r>
              <a:rPr lang="ru-RU" sz="1400" dirty="0" smtClean="0"/>
              <a:t>ВУЗов.</a:t>
            </a:r>
            <a:endParaRPr lang="ru-RU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" y="78074"/>
            <a:ext cx="238125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" y="3482425"/>
            <a:ext cx="2365780" cy="327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760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76672"/>
            <a:ext cx="60822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«Инженерные системы зданий</a:t>
            </a:r>
            <a:r>
              <a:rPr lang="ru-RU" sz="1600" dirty="0" smtClean="0"/>
              <a:t>» ежемесячное отраслевое издание для руководителей </a:t>
            </a:r>
            <a:r>
              <a:rPr lang="ru-RU" sz="1600" dirty="0"/>
              <a:t>и </a:t>
            </a:r>
            <a:r>
              <a:rPr lang="ru-RU" sz="1600" dirty="0" smtClean="0"/>
              <a:t>технических специалистов </a:t>
            </a:r>
            <a:r>
              <a:rPr lang="ru-RU" sz="1600" dirty="0"/>
              <a:t>девелоперских и строительных компаний; </a:t>
            </a:r>
            <a:r>
              <a:rPr lang="ru-RU" sz="1600" dirty="0" smtClean="0"/>
              <a:t>владельцев </a:t>
            </a:r>
            <a:r>
              <a:rPr lang="ru-RU" sz="1600" dirty="0"/>
              <a:t>и </a:t>
            </a:r>
            <a:r>
              <a:rPr lang="ru-RU" sz="1600" dirty="0" smtClean="0"/>
              <a:t>инвесторов </a:t>
            </a:r>
            <a:r>
              <a:rPr lang="ru-RU" sz="1600" dirty="0"/>
              <a:t>недвижимости; </a:t>
            </a:r>
            <a:r>
              <a:rPr lang="ru-RU" sz="1600" dirty="0" smtClean="0"/>
              <a:t>архитекторов, дизайнеров, проектировщиков </a:t>
            </a:r>
            <a:r>
              <a:rPr lang="ru-RU" sz="1600" dirty="0"/>
              <a:t>зданий; </a:t>
            </a:r>
            <a:r>
              <a:rPr lang="ru-RU" sz="1600" dirty="0" smtClean="0"/>
              <a:t>специалистов </a:t>
            </a:r>
            <a:r>
              <a:rPr lang="ru-RU" sz="1600" dirty="0"/>
              <a:t>проектных и конструкторских организаций; </a:t>
            </a:r>
            <a:r>
              <a:rPr lang="ru-RU" sz="1600" dirty="0" smtClean="0"/>
              <a:t>руководителей </a:t>
            </a:r>
            <a:r>
              <a:rPr lang="ru-RU" sz="1600" dirty="0"/>
              <a:t>и </a:t>
            </a:r>
            <a:r>
              <a:rPr lang="ru-RU" sz="1600" dirty="0" smtClean="0"/>
              <a:t>технических специалистов </a:t>
            </a:r>
            <a:r>
              <a:rPr lang="ru-RU" sz="1600" dirty="0"/>
              <a:t>управляющих и эксплуатационных компаний; </a:t>
            </a:r>
            <a:r>
              <a:rPr lang="ru-RU" sz="1600" dirty="0" smtClean="0"/>
              <a:t>дистрибьюторов </a:t>
            </a:r>
            <a:r>
              <a:rPr lang="ru-RU" sz="1600" dirty="0"/>
              <a:t>оборудования для оснащения и эксплуатации зданий; </a:t>
            </a:r>
            <a:r>
              <a:rPr lang="ru-RU" sz="1600" dirty="0" smtClean="0"/>
              <a:t>системных интеграторов </a:t>
            </a:r>
            <a:r>
              <a:rPr lang="ru-RU" sz="1600" dirty="0"/>
              <a:t>и </a:t>
            </a:r>
            <a:r>
              <a:rPr lang="ru-RU" sz="1600" dirty="0" smtClean="0"/>
              <a:t>инсталляционных компаний. 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i="1" dirty="0" smtClean="0"/>
              <a:t>В публикациях объективно отражаются материалы по</a:t>
            </a:r>
            <a:r>
              <a:rPr lang="ru-RU" sz="1600" dirty="0" smtClean="0"/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Регулированию, стандартам и нормативам.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Вопросы профессионального сообщества. Партнерство и сотрудничество.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Комплексные </a:t>
            </a:r>
            <a:r>
              <a:rPr lang="ru-RU" sz="1600" dirty="0"/>
              <a:t>проекты и решения "умного дома": российские решения, зарубежный опыт и решения. 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Системы </a:t>
            </a:r>
            <a:r>
              <a:rPr lang="ru-RU" sz="1600" dirty="0"/>
              <a:t>"умного дома": </a:t>
            </a:r>
            <a:r>
              <a:rPr lang="ru-RU" sz="1600" dirty="0" err="1"/>
              <a:t>мультирум</a:t>
            </a:r>
            <a:r>
              <a:rPr lang="ru-RU" sz="1600" dirty="0"/>
              <a:t>, системы диспетчеризации, микроклимат, освещение и энергоснабжение, водоснабжение и канализация, системы контроля и управления доступом, охранно-пожарные системы, телевидение, связь, интернет, обслуживание территории, иные системы. 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Производство </a:t>
            </a:r>
            <a:r>
              <a:rPr lang="ru-RU" sz="1600" dirty="0"/>
              <a:t>для "умного дома".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84784"/>
            <a:ext cx="273630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44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7116"/>
            <a:ext cx="292381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88094" y="1268760"/>
            <a:ext cx="54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«Строительные и дорожные машины»</a:t>
            </a:r>
          </a:p>
          <a:p>
            <a:pPr algn="just"/>
            <a:r>
              <a:rPr lang="ru-RU" sz="1600" dirty="0" smtClean="0"/>
              <a:t>Научно-технический </a:t>
            </a:r>
            <a:r>
              <a:rPr lang="ru-RU" sz="1600" dirty="0"/>
              <a:t>и производственный журнал издается с января 1956 </a:t>
            </a:r>
            <a:r>
              <a:rPr lang="ru-RU" sz="1600" dirty="0" smtClean="0"/>
              <a:t>года. 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Освещает вопросы, связанные с созданием, производством, эксплуатацией строительно-дорожной, коммунальной, лесозаготовительной и мелиоративной техники, оборудования промышленности строительных материалов, ручного инструмента, лифтов, а также результаты поисковых, научно-исследовательских и опытно-конструкторских работ в области машиностроения, технологий выполнения строительных работ, сертификации, подготовки технических регламентов и стандартов ISO.</a:t>
            </a:r>
          </a:p>
        </p:txBody>
      </p:sp>
    </p:spTree>
    <p:extLst>
      <p:ext uri="{BB962C8B-B14F-4D97-AF65-F5344CB8AC3E}">
        <p14:creationId xmlns:p14="http://schemas.microsoft.com/office/powerpoint/2010/main" val="359348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44184"/>
            <a:ext cx="2967762" cy="37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1772816"/>
            <a:ext cx="582572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Журнал «ДОРОГИ. Инновации в строительстве» </a:t>
            </a:r>
            <a:r>
              <a:rPr lang="ru-RU" sz="1600" dirty="0"/>
              <a:t>освещает экономические и правовые аспекты дорожной отрасли, поднимает вопросы проектирования, строительства и содержания объектов транспортной инфраструктуры, технического и технологического оснащения предприятий дорожно-мостового комплекса, знакомит с российскими и зарубежными инновационными разработками. </a:t>
            </a:r>
            <a:endParaRPr lang="ru-RU" sz="1600" dirty="0" smtClean="0"/>
          </a:p>
          <a:p>
            <a:pPr algn="just"/>
            <a:r>
              <a:rPr lang="ru-RU" sz="1600" dirty="0" smtClean="0"/>
              <a:t>Журнал </a:t>
            </a:r>
            <a:r>
              <a:rPr lang="ru-RU" sz="1600" dirty="0"/>
              <a:t>выходит 8 раз в </a:t>
            </a:r>
            <a:r>
              <a:rPr lang="ru-RU" sz="1600" dirty="0" smtClean="0"/>
              <a:t>год.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0784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7" y="1124744"/>
            <a:ext cx="2448272" cy="373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148600"/>
            <a:ext cx="626469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Журнал </a:t>
            </a:r>
            <a:r>
              <a:rPr lang="ru-RU" sz="1600" b="1" dirty="0"/>
              <a:t>«Автомобильные дороги» </a:t>
            </a:r>
            <a:r>
              <a:rPr lang="ru-RU" sz="1600" dirty="0"/>
              <a:t>– это ведущее издание дорожного комплекса страны. Издаваясь с 1927 года, он имеет богатую историю и многолетние </a:t>
            </a:r>
            <a:r>
              <a:rPr lang="ru-RU" sz="1600" dirty="0" smtClean="0"/>
              <a:t>традиции. </a:t>
            </a:r>
          </a:p>
          <a:p>
            <a:pPr algn="just"/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В журнале «Автомобильные дороги» специалисты находят информацию, аналитику и прогнозы по самому широкому спектру проблем дорожного хозяйства. Источники и объекты финансирования дорожных работ, современные технологии управления, строительства, содержания и ремонта</a:t>
            </a:r>
            <a:r>
              <a:rPr lang="ru-RU" sz="1600" dirty="0" smtClean="0"/>
              <a:t>, </a:t>
            </a:r>
            <a:r>
              <a:rPr lang="ru-RU" sz="1600" dirty="0"/>
              <a:t>технические и технологические новинки, образовательные услуги для специалистов дорожной отрасли, зарубежный опыт, подробные обзоры профильных выставок – это лишь некоторые темы журнала.</a:t>
            </a:r>
            <a:endParaRPr lang="ru-RU" sz="1600" dirty="0" smtClean="0"/>
          </a:p>
          <a:p>
            <a:pPr algn="just"/>
            <a:r>
              <a:rPr lang="ru-RU" sz="1600" dirty="0" smtClean="0"/>
              <a:t>Аудитория </a:t>
            </a:r>
            <a:r>
              <a:rPr lang="ru-RU" sz="1600" dirty="0"/>
              <a:t>журнала: </a:t>
            </a:r>
          </a:p>
          <a:p>
            <a:pPr algn="just"/>
            <a:r>
              <a:rPr lang="ru-RU" sz="1600" dirty="0"/>
              <a:t>• Руководители и служащие государственных органов - федеральных, региональных и муниципальных управлений дорожного хозяйства;</a:t>
            </a:r>
          </a:p>
          <a:p>
            <a:pPr algn="just"/>
            <a:r>
              <a:rPr lang="ru-RU" sz="1600" dirty="0"/>
              <a:t>• </a:t>
            </a:r>
            <a:r>
              <a:rPr lang="ru-RU" sz="1600" dirty="0" smtClean="0"/>
              <a:t>Руководители </a:t>
            </a:r>
            <a:r>
              <a:rPr lang="ru-RU" sz="1600" dirty="0"/>
              <a:t>и служащие общественных организаций и объединений дорожной отрасли;</a:t>
            </a:r>
          </a:p>
          <a:p>
            <a:pPr algn="just"/>
            <a:r>
              <a:rPr lang="ru-RU" sz="1600" dirty="0"/>
              <a:t>• Топ-менеджеры и специалисты предприятий дорожного хозяйства, предприятий машиностроения, лизинговых и страховых компаний;</a:t>
            </a:r>
          </a:p>
          <a:p>
            <a:pPr algn="just"/>
            <a:r>
              <a:rPr lang="ru-RU" sz="1600" dirty="0"/>
              <a:t>• Участники специализированных выставок, семинаров и конференций;</a:t>
            </a:r>
          </a:p>
          <a:p>
            <a:pPr algn="just"/>
            <a:r>
              <a:rPr lang="ru-RU" sz="1600" dirty="0"/>
              <a:t>• Специалисты научных и учебных учреждений и организаций дорожного хозяйства.</a:t>
            </a:r>
          </a:p>
        </p:txBody>
      </p:sp>
    </p:spTree>
    <p:extLst>
      <p:ext uri="{BB962C8B-B14F-4D97-AF65-F5344CB8AC3E}">
        <p14:creationId xmlns:p14="http://schemas.microsoft.com/office/powerpoint/2010/main" val="3119754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836712"/>
            <a:ext cx="59766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«Дорожно – строительная техника и технологии» </a:t>
            </a:r>
            <a:r>
              <a:rPr lang="ru-RU" sz="1400" dirty="0" smtClean="0"/>
              <a:t>издается </a:t>
            </a:r>
            <a:r>
              <a:rPr lang="ru-RU" sz="1400" dirty="0"/>
              <a:t>с 2005г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  Это ежемесячное отраслевое издание для </a:t>
            </a:r>
            <a:r>
              <a:rPr lang="ru-RU" sz="1400" dirty="0"/>
              <a:t>р</a:t>
            </a:r>
            <a:r>
              <a:rPr lang="ru-RU" sz="1400" dirty="0" smtClean="0"/>
              <a:t>уководителей </a:t>
            </a:r>
            <a:r>
              <a:rPr lang="ru-RU" sz="1400" dirty="0"/>
              <a:t>и </a:t>
            </a:r>
            <a:r>
              <a:rPr lang="ru-RU" sz="1400" dirty="0" smtClean="0"/>
              <a:t>специалистов </a:t>
            </a:r>
            <a:r>
              <a:rPr lang="ru-RU" sz="1400" dirty="0"/>
              <a:t>проектных институтов, подразделений по благоустройству и дорожному хозяйству, дорожных управлений и предприятий, выполняющих дорожно-строительные работы, начальникам ДРСУ, ДЕП</a:t>
            </a:r>
            <a:r>
              <a:rPr lang="ru-RU" sz="1400" dirty="0" smtClean="0"/>
              <a:t>. </a:t>
            </a:r>
          </a:p>
          <a:p>
            <a:pPr algn="just"/>
            <a:endParaRPr lang="ru-RU" sz="1400" i="1" dirty="0"/>
          </a:p>
          <a:p>
            <a:pPr algn="just"/>
            <a:r>
              <a:rPr lang="ru-RU" sz="1400" i="1" dirty="0" smtClean="0"/>
              <a:t>Темы публикаций:</a:t>
            </a:r>
          </a:p>
          <a:p>
            <a:pPr algn="just"/>
            <a:endParaRPr lang="ru-RU" sz="1400" i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Регулирование: </a:t>
            </a:r>
            <a:r>
              <a:rPr lang="ru-RU" sz="1400" dirty="0"/>
              <a:t>Законодательные акты. Государственные инициативы. Региональные и муниципальные программы.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Государственно-частное </a:t>
            </a:r>
            <a:r>
              <a:rPr lang="ru-RU" sz="1400" dirty="0"/>
              <a:t>партнерство. Производство. Модернизация. Импортозамещение.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Сервисные центры. Техническое обслуживание.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Маркетинг </a:t>
            </a:r>
            <a:r>
              <a:rPr lang="ru-RU" sz="1400" dirty="0"/>
              <a:t>и продажи: демонстрационные показы. Обзоры техники, лизинг, аренда, продажи, поставки спецтехники.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Технологии </a:t>
            </a:r>
            <a:r>
              <a:rPr lang="ru-RU" sz="1400" dirty="0"/>
              <a:t>дорожного строительства. Новинки техники: техника для землеройных работ; техника для подготовки и укладки дорожных покрытий; техника для погрузочно-разгрузочных работ; техника для транспортировки грузов; специализированная техника; техника для ухода за дорогами.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Инновации</a:t>
            </a:r>
            <a:r>
              <a:rPr lang="ru-RU" sz="1400" dirty="0"/>
              <a:t>. Интеллектуальные системы. Комплектующие.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69611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371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19872" y="1412776"/>
            <a:ext cx="52901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«</a:t>
            </a:r>
            <a:r>
              <a:rPr lang="ru-RU" sz="1600" b="1" dirty="0" smtClean="0"/>
              <a:t>Земельные отношения: регулирование, практика, региональные аспекты</a:t>
            </a:r>
            <a:r>
              <a:rPr lang="ru-RU" sz="1600" dirty="0" smtClean="0"/>
              <a:t>» представляет </a:t>
            </a:r>
            <a:r>
              <a:rPr lang="ru-RU" sz="1600" dirty="0"/>
              <a:t>вниманию читателей ежемесячный мониторинг главных событий  по вопросам земельных отношений.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страницах издания читатели найдут главные отраслевые новости, обзоры, аналитические материалы, тенденции и прогнозы развития рынка, экспертные мнения, деловой календарь, обучающие семинары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2887646" cy="408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717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783" y="404664"/>
            <a:ext cx="57606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/>
              <a:t>«Геодезия и картография» </a:t>
            </a:r>
            <a:r>
              <a:rPr lang="ru-RU" sz="1400" dirty="0"/>
              <a:t>выходит в свет с августа 1925 года и является авторитетнейшим научным изданием отрасли геодезии и картографии России и стран СНГ.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нем публикуются научные статьи ученых, аспирантов, специалистов предприятий различных отраслей в области геодезии, картографии, кадастра, навигации, дистанционного зондирования Земли из космоса, ГИС-технологий, инфраструктуры пространственных данных, строительства, архитектуры, дорожного хозяйства и многих других.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3861048"/>
            <a:ext cx="61744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Научно-практический журнал </a:t>
            </a:r>
            <a:r>
              <a:rPr lang="ru-RU" sz="1400" b="1" dirty="0"/>
              <a:t>«Землеустройство, Кадастр и мониторинг земель</a:t>
            </a:r>
            <a:r>
              <a:rPr lang="ru-RU" sz="1400" b="1" dirty="0" smtClean="0"/>
              <a:t>»</a:t>
            </a:r>
            <a:r>
              <a:rPr lang="ru-RU" sz="1400" dirty="0" smtClean="0"/>
              <a:t> издается с 2006 года, </a:t>
            </a:r>
            <a:r>
              <a:rPr lang="ru-RU" sz="1400" dirty="0"/>
              <a:t>ориентирован на профессиональную аудиторию: руководителей и работников земельных комитетов, руководителей местных органов власти, руководителей предприятий-собственников или арендаторов земли, строительных и проектно-изыскательских организаций, специалистов юридических служб, регистраторов недвижимости, кадастровых инженеров, научных сотрудников, преподавателей и студентов профильных вузов, а также компаний, занятых поставкой землеустроительного оборудования и оказанием геодезических услуг.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9" y="188641"/>
            <a:ext cx="2248512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0" y="3501008"/>
            <a:ext cx="224851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276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3928" y="692696"/>
            <a:ext cx="47880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«Жилищное </a:t>
            </a:r>
            <a:r>
              <a:rPr lang="ru-RU" b="1" dirty="0"/>
              <a:t>хозяйство и коммунальная </a:t>
            </a:r>
            <a:r>
              <a:rPr lang="ru-RU" b="1" dirty="0" smtClean="0"/>
              <a:t>инфраструктура»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Журнал </a:t>
            </a:r>
            <a:r>
              <a:rPr lang="ru-RU" dirty="0"/>
              <a:t>размещен на сайте Научной электронной библиотеки и индексируются в библиографической базе данных научных публикаций российских учёных (РИНЦ).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РАЗДЕЛЫ </a:t>
            </a:r>
            <a:r>
              <a:rPr lang="ru-RU" dirty="0"/>
              <a:t>ЖУРНАЛА</a:t>
            </a:r>
            <a:r>
              <a:rPr lang="ru-RU" dirty="0" smtClean="0"/>
              <a:t>:</a:t>
            </a:r>
            <a:endParaRPr lang="ru-RU" dirty="0"/>
          </a:p>
          <a:p>
            <a:pPr algn="just"/>
            <a:r>
              <a:rPr lang="ru-RU" dirty="0"/>
              <a:t>Строительные конструкции, здания и </a:t>
            </a:r>
            <a:r>
              <a:rPr lang="ru-RU" dirty="0" smtClean="0"/>
              <a:t>сооружения.</a:t>
            </a:r>
            <a:endParaRPr lang="ru-RU" dirty="0"/>
          </a:p>
          <a:p>
            <a:pPr algn="just"/>
            <a:r>
              <a:rPr lang="ru-RU" dirty="0"/>
              <a:t>Инженерные системы и </a:t>
            </a:r>
            <a:r>
              <a:rPr lang="ru-RU" dirty="0" smtClean="0"/>
              <a:t>коммуникации.</a:t>
            </a:r>
            <a:endParaRPr lang="ru-RU" dirty="0"/>
          </a:p>
          <a:p>
            <a:pPr algn="just"/>
            <a:r>
              <a:rPr lang="ru-RU" dirty="0"/>
              <a:t>Градостроительство. Реконструкция, реставрация и </a:t>
            </a:r>
            <a:r>
              <a:rPr lang="ru-RU" dirty="0" smtClean="0"/>
              <a:t>благоустройство.</a:t>
            </a:r>
            <a:endParaRPr lang="ru-RU" dirty="0"/>
          </a:p>
          <a:p>
            <a:pPr algn="just"/>
            <a:r>
              <a:rPr lang="ru-RU" dirty="0"/>
              <a:t>Экология и безопасность городской </a:t>
            </a:r>
            <a:r>
              <a:rPr lang="ru-RU" dirty="0" smtClean="0"/>
              <a:t>среды.</a:t>
            </a:r>
            <a:endParaRPr lang="ru-RU" dirty="0"/>
          </a:p>
          <a:p>
            <a:pPr algn="just"/>
            <a:r>
              <a:rPr lang="ru-RU" dirty="0"/>
              <a:t>Дорожно-транспортное хозяйство и строительная </a:t>
            </a:r>
            <a:r>
              <a:rPr lang="ru-RU" dirty="0" smtClean="0"/>
              <a:t>техника.</a:t>
            </a:r>
            <a:endParaRPr lang="ru-RU" dirty="0"/>
          </a:p>
          <a:p>
            <a:pPr algn="just"/>
            <a:r>
              <a:rPr lang="ru-RU" dirty="0"/>
              <a:t>Экономика и организация </a:t>
            </a:r>
            <a:r>
              <a:rPr lang="ru-RU" dirty="0" smtClean="0"/>
              <a:t>строительства.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5063"/>
            <a:ext cx="33337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253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980728"/>
            <a:ext cx="5328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"Российская газета" </a:t>
            </a:r>
            <a:r>
              <a:rPr lang="ru-RU" dirty="0"/>
              <a:t>- ежедневная общественно-политическая газета. Учредитель — Правительство РФ.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После </a:t>
            </a:r>
            <a:r>
              <a:rPr lang="ru-RU" dirty="0"/>
              <a:t>публикации в «Российской газете» вступают в силу законы и нормативно-правовые акты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"</a:t>
            </a:r>
            <a:r>
              <a:rPr lang="ru-RU" b="1" dirty="0"/>
              <a:t>Российская газета"</a:t>
            </a:r>
            <a:r>
              <a:rPr lang="ru-RU" dirty="0"/>
              <a:t> — современный мультимедийный холдинг, круглосуточно поставляющий качественную информацию о значимых событиях федерального, регионального и международного масштаба. Является лидером по объему аудитории в сегменте общественно-политических и деловых газет.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165780" cy="422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893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978812" cy="420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69333" y="620688"/>
            <a:ext cx="57671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Прежнее название "ЖКХ: управление, инвестиции, технологии". Издается с 2010г. </a:t>
            </a:r>
            <a:r>
              <a:rPr lang="ru-RU" dirty="0" smtClean="0"/>
              <a:t>Будет полезен руководителям </a:t>
            </a:r>
            <a:r>
              <a:rPr lang="ru-RU" dirty="0"/>
              <a:t>и ведущим специалистам организаций, обеспечивающих весь спектр услуг по функционированию ЖКХ. Руководителям управляющих компаний и ТСЖ.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Регулирование</a:t>
            </a:r>
            <a:r>
              <a:rPr lang="ru-RU" dirty="0"/>
              <a:t>. Законодательные акты и инициативы. </a:t>
            </a:r>
            <a:endParaRPr lang="ru-RU" dirty="0" smtClean="0"/>
          </a:p>
          <a:p>
            <a:pPr algn="just"/>
            <a:r>
              <a:rPr lang="ru-RU" dirty="0" smtClean="0"/>
              <a:t>Управление</a:t>
            </a:r>
            <a:r>
              <a:rPr lang="ru-RU" dirty="0"/>
              <a:t>: региональное и муниципальное управление, самоуправление, саморегулирование, общественный контроль, кадровые решения, стандарты, нормативы, регламенты. </a:t>
            </a:r>
            <a:endParaRPr lang="ru-RU" dirty="0" smtClean="0"/>
          </a:p>
          <a:p>
            <a:pPr algn="just"/>
            <a:r>
              <a:rPr lang="ru-RU" dirty="0" smtClean="0"/>
              <a:t>Контроль</a:t>
            </a:r>
            <a:r>
              <a:rPr lang="ru-RU" dirty="0"/>
              <a:t>: тарифы и платежи, электронное ЖКХ, контроль, аудит, проверки. </a:t>
            </a:r>
            <a:endParaRPr lang="ru-RU" dirty="0" smtClean="0"/>
          </a:p>
          <a:p>
            <a:pPr algn="just"/>
            <a:r>
              <a:rPr lang="ru-RU" dirty="0" smtClean="0"/>
              <a:t>Практические </a:t>
            </a:r>
            <a:r>
              <a:rPr lang="ru-RU" dirty="0"/>
              <a:t>решения: электро-, газо-, тепло-, водоснабжение, ресурсосбережение, иные общедомовые системы, эксплуатация придомовых территорий. Зарубежный опыт. Индикаторы. Аналитика.</a:t>
            </a:r>
          </a:p>
        </p:txBody>
      </p:sp>
    </p:spTree>
    <p:extLst>
      <p:ext uri="{BB962C8B-B14F-4D97-AF65-F5344CB8AC3E}">
        <p14:creationId xmlns:p14="http://schemas.microsoft.com/office/powerpoint/2010/main" val="101288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1521400"/>
            <a:ext cx="6120679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dirty="0" smtClean="0"/>
              <a:t>Журнал</a:t>
            </a:r>
            <a:r>
              <a:rPr lang="ru-RU" sz="1350" b="1" dirty="0" smtClean="0"/>
              <a:t> «Турист» </a:t>
            </a:r>
            <a:r>
              <a:rPr lang="ru-RU" sz="1350" dirty="0"/>
              <a:t>( издаётся с 1929 г.) старался охватить всю гамму туристских проблем – и «плановые» (коммерческие) походы и экскурсии, и работа «туристических» организаций и баз, и краеведение, и спортивные путешествия</a:t>
            </a:r>
            <a:r>
              <a:rPr lang="ru-RU" sz="1350" dirty="0" smtClean="0"/>
              <a:t>.</a:t>
            </a:r>
          </a:p>
          <a:p>
            <a:pPr algn="just"/>
            <a:endParaRPr lang="ru-RU" sz="1350" dirty="0"/>
          </a:p>
          <a:p>
            <a:pPr algn="just"/>
            <a:r>
              <a:rPr lang="ru-RU" sz="1350" dirty="0" smtClean="0"/>
              <a:t>В </a:t>
            </a:r>
            <a:r>
              <a:rPr lang="ru-RU" sz="1350" dirty="0"/>
              <a:t>настоящее время журнал опирается в своей деятельности на широкий круг туристов и альпинистов, работников турагентств и туроператоров, ученых, литераторов, фотографов, художников. </a:t>
            </a:r>
            <a:endParaRPr lang="ru-RU" sz="1350" dirty="0" smtClean="0"/>
          </a:p>
          <a:p>
            <a:pPr algn="just"/>
            <a:endParaRPr lang="ru-RU" sz="1350" dirty="0"/>
          </a:p>
          <a:p>
            <a:pPr algn="just"/>
            <a:r>
              <a:rPr lang="ru-RU" sz="1350" dirty="0" smtClean="0"/>
              <a:t>Журнал </a:t>
            </a:r>
            <a:r>
              <a:rPr lang="ru-RU" sz="1350" dirty="0"/>
              <a:t>«Турист» знакомит читателей с путешествиями по нашей стране и за рубежом, с альпинистскими восхождениями, с результатами чемпионатов по туризму и альпинизму России и СНГ, рассказывает об экстремальных путешествиях, о кинофестивале «Вертикаль» (фильмы обо всех видах туризма, об альпинизме и скалолазании, приключениях, природе), о фестивалях туристской и авторской песни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808312" cy="405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427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1772816"/>
            <a:ext cx="540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«Турбизнес»</a:t>
            </a:r>
            <a:r>
              <a:rPr lang="ru-RU" sz="1600" dirty="0"/>
              <a:t> – журнал для специалистов туристической отрасли.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Публикуется </a:t>
            </a:r>
            <a:r>
              <a:rPr lang="ru-RU" sz="1600" dirty="0"/>
              <a:t>достоверная и подробная информация по основным аспектам деятельности туристических фирм: авиаперевозкам, гостиничному обслуживанию, страхованию, законодательству, правовым проблемам, вопросам налогообложения, финансового сервиса, информационным технологиям, а также новости туроператоров, гостиниц, транспортных компаний, статистика, обзоры российского и зарубежного туристических рынков.  </a:t>
            </a:r>
          </a:p>
        </p:txBody>
      </p:sp>
      <p:pic>
        <p:nvPicPr>
          <p:cNvPr id="6148" name="Picture 4" descr="https://tourbus.ru/userdata/1583413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6245"/>
            <a:ext cx="2798206" cy="35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425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9832" y="933103"/>
            <a:ext cx="591777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prstClr val="black"/>
                </a:solidFill>
              </a:rPr>
              <a:t>Журнал </a:t>
            </a:r>
            <a:r>
              <a:rPr lang="ru-RU" sz="1600" b="1" dirty="0" smtClean="0">
                <a:solidFill>
                  <a:prstClr val="black"/>
                </a:solidFill>
              </a:rPr>
              <a:t>«Гостиничное дело» </a:t>
            </a:r>
            <a:r>
              <a:rPr lang="ru-RU" sz="1600" dirty="0">
                <a:solidFill>
                  <a:prstClr val="black"/>
                </a:solidFill>
              </a:rPr>
              <a:t>предназначен для профессионалов сферы индустрии гостеприимства: администраторов, топ-менеджеров, маркетологов и других специалистов гостиничного дела, а также инвесторов и девелоперов. </a:t>
            </a:r>
          </a:p>
          <a:p>
            <a:pPr lvl="0" algn="just"/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>
                <a:solidFill>
                  <a:prstClr val="black"/>
                </a:solidFill>
              </a:rPr>
              <a:t>В тематических планах журнала: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управление отелем и рестораном в отеле; маркетинг гостиничных услуг.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Новое оборудование и IT-технологии.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Мебель и аксессуары.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Работа служебных подразделений: регламентация и контроль. Подбор, подготовка и проверка кадров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Обеспечение безопасности гостей и имущества.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Охрана труда, пожарная безопасность в отеле.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Дизайн и интерьер: лучшие идеи.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 Новые открытия и другие темы, сформированные в том числе и по просьбе читателей из различных регионов нашей страны.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7" y="1340767"/>
            <a:ext cx="2880320" cy="408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464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1599194"/>
            <a:ext cx="56851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Журнал</a:t>
            </a:r>
            <a:r>
              <a:rPr lang="ru-RU" dirty="0"/>
              <a:t> </a:t>
            </a:r>
            <a:r>
              <a:rPr lang="ru-RU" b="1" dirty="0"/>
              <a:t>"Делопроизводство" </a:t>
            </a:r>
            <a:r>
              <a:rPr lang="ru-RU" sz="1600" dirty="0"/>
              <a:t>- специализированный журнал (первый номер появился в конце 1997 г.), освещающий на своих страницах вопросы организации документооборота, регистрации и оформления документов, контроль их исполнения.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Также </a:t>
            </a:r>
            <a:r>
              <a:rPr lang="ru-RU" sz="1600" dirty="0"/>
              <a:t>в рамках журнала освещается процесс формирования дел, передачи документов в архивы, введения новейших технологий в делопроизводстве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Организация </a:t>
            </a:r>
            <a:r>
              <a:rPr lang="ru-RU" sz="1600" dirty="0"/>
              <a:t>документооборота, регистрация и оформление документов, контроль их использования</a:t>
            </a:r>
            <a:r>
              <a:rPr lang="ru-RU" sz="1600" dirty="0" smtClean="0"/>
              <a:t>,</a:t>
            </a:r>
          </a:p>
          <a:p>
            <a:pPr algn="just"/>
            <a:r>
              <a:rPr lang="ru-RU" sz="1600" dirty="0" smtClean="0"/>
              <a:t>формирование </a:t>
            </a:r>
            <a:r>
              <a:rPr lang="ru-RU" sz="1600" dirty="0"/>
              <a:t>дел, архивное дело</a:t>
            </a:r>
            <a:r>
              <a:rPr lang="ru-RU" sz="1600" dirty="0" smtClean="0"/>
              <a:t>, компьютеризация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16835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977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3848" y="188640"/>
            <a:ext cx="576064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 журнале </a:t>
            </a:r>
            <a:r>
              <a:rPr lang="ru-RU" sz="1400" b="1" dirty="0"/>
              <a:t>«Практическая бухгалтерия» </a:t>
            </a:r>
            <a:r>
              <a:rPr lang="ru-RU" sz="1400" dirty="0"/>
              <a:t>работает коллектив высокопрофессиональных экспертов-практиков, создавший бератор «Практическая бухгалтерия» и серию бераторов «Практическая </a:t>
            </a:r>
            <a:r>
              <a:rPr lang="ru-RU" sz="1400" dirty="0" smtClean="0"/>
              <a:t>энциклопедия бухгалтера».</a:t>
            </a:r>
          </a:p>
          <a:p>
            <a:pPr algn="just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В журнале публикуются статьи, которые вы больше не встретите нигде, это уникальный авторский материал, проверенный на практике</a:t>
            </a:r>
            <a:r>
              <a:rPr lang="ru-RU" sz="1400" dirty="0" smtClean="0"/>
              <a:t>.</a:t>
            </a:r>
          </a:p>
          <a:p>
            <a:pPr algn="just" fontAlgn="base"/>
            <a:endParaRPr lang="ru-RU" sz="1400" b="1" dirty="0" smtClean="0"/>
          </a:p>
          <a:p>
            <a:pPr algn="just" fontAlgn="base"/>
            <a:r>
              <a:rPr lang="ru-RU" sz="1400" b="1" dirty="0" smtClean="0"/>
              <a:t>«</a:t>
            </a:r>
            <a:r>
              <a:rPr lang="ru-RU" sz="1400" b="1" dirty="0"/>
              <a:t>Практическую бухгалтерию»</a:t>
            </a:r>
            <a:r>
              <a:rPr lang="ru-RU" sz="1400" dirty="0"/>
              <a:t> выписывают для того, чтобы: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правильно вести бухучет без ошибок и неточностей;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быть в курсе изменений в законодательстве и вовремя корректировать работу своей бухгалтерии;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рассчитывать налоги грамотно и применять все безопасные методы минимизации;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знать мнение чиновников и аудиторов по спорным, неясным требованиям законодательства</a:t>
            </a:r>
            <a:r>
              <a:rPr lang="ru-RU" sz="1400" dirty="0" smtClean="0"/>
              <a:t>.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В </a:t>
            </a:r>
            <a:r>
              <a:rPr lang="ru-RU" sz="1400" dirty="0"/>
              <a:t>каждом номере </a:t>
            </a:r>
            <a:r>
              <a:rPr lang="ru-RU" sz="1400" b="1" dirty="0"/>
              <a:t>«Практической бухгалтерии»</a:t>
            </a:r>
            <a:r>
              <a:rPr lang="ru-RU" sz="1400" dirty="0"/>
              <a:t>: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решения проблемных вопросов бухучета в рубрике «Проблема</a:t>
            </a:r>
            <a:r>
              <a:rPr lang="ru-RU" sz="1400" dirty="0" smtClean="0"/>
              <a:t>»</a:t>
            </a:r>
            <a:endParaRPr lang="ru-RU" sz="1400" dirty="0"/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возможности </a:t>
            </a:r>
            <a:r>
              <a:rPr lang="ru-RU" sz="1400" dirty="0"/>
              <a:t>по упрощению работы бухгалтерии в рубрике «Лазейки законодательства»;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советы по подготовке к встрече с проверяющими органами в рубрике «Проверки»;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арбитражная практика;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ответы на вопросы, справочник по налогам, бухгалтерские письма и многое другое.</a:t>
            </a:r>
          </a:p>
          <a:p>
            <a:pPr lvl="0" fontAlgn="base"/>
            <a:endParaRPr lang="ru-RU" sz="1400" dirty="0"/>
          </a:p>
          <a:p>
            <a:pPr algn="just"/>
            <a:endParaRPr lang="ru-RU" sz="1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09634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686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7" y="620688"/>
            <a:ext cx="545813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Сегодня журнал </a:t>
            </a:r>
            <a:r>
              <a:rPr lang="ru-RU" sz="1600" b="1" dirty="0"/>
              <a:t>«Бухгалтерский учет»</a:t>
            </a:r>
            <a:r>
              <a:rPr lang="ru-RU" sz="1600" dirty="0"/>
              <a:t> является одним из самых авторитетных и популярных журналов в области бухгалтерского учета и налогообложения, аудита и экономического анализа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Журнал «Бухгалтерский учет» остается верным помощником бухгалтера в освоении учета, отчетности и налогообложения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Отбор материалов и формирование тематики журнала отличается скрупулезностью и высокой требовательностью.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Успешная </a:t>
            </a:r>
            <a:r>
              <a:rPr lang="ru-RU" sz="1600" dirty="0"/>
              <a:t>реализация информационной, учебно-образовательной и методологической функций позволяет журналу удовлетворять профессиональные запросы бухгалтеров, ревизоров, контролеров, научных работников, преподавателей, способствовать лучшей подготовке бухгалтерских кадров</a:t>
            </a:r>
            <a:r>
              <a:rPr lang="ru-RU" sz="1600" dirty="0" smtClean="0"/>
              <a:t>.</a:t>
            </a:r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/>
              <a:t>В </a:t>
            </a:r>
            <a:r>
              <a:rPr lang="ru-RU" sz="1600" dirty="0"/>
              <a:t>настоящее время журнал «Бухгалтерский учет» выходит один раз в месяц.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7363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654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6" y="980728"/>
            <a:ext cx="550641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/>
              <a:t> </a:t>
            </a:r>
            <a:r>
              <a:rPr lang="ru-RU" sz="1400" b="1" dirty="0"/>
              <a:t>«Главбух»</a:t>
            </a:r>
            <a:r>
              <a:rPr lang="ru-RU" sz="1400" dirty="0"/>
              <a:t> — практический журнал для бухгалтеров.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В </a:t>
            </a:r>
            <a:r>
              <a:rPr lang="ru-RU" sz="1400" dirty="0"/>
              <a:t>каждом номере – пошаговые инструкции и практические советы по бухучету, налогообложению и отчетности, полезные таблицы, схемы и образцы заполнения документов. </a:t>
            </a:r>
            <a:endParaRPr lang="ru-RU" sz="1400" dirty="0" smtClean="0"/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 smtClean="0"/>
              <a:t>Журнал </a:t>
            </a:r>
            <a:r>
              <a:rPr lang="ru-RU" sz="1400" dirty="0"/>
              <a:t>о бухгалтерском учете и налогообложении. Все изменения в законодательстве изложены просто и понятно, даны практические примеры по учету и налогам, схемы и таблицы. 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Редакция </a:t>
            </a:r>
            <a:r>
              <a:rPr lang="ru-RU" sz="1400" dirty="0"/>
              <a:t>заранее узнаёт, что поменяется работе в бухгалтера, какие вопросы требуют пристального внимания и готовит своевременные разъяснения на две недели вперед. </a:t>
            </a:r>
            <a:endParaRPr lang="ru-RU" sz="1400" dirty="0" smtClean="0"/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 smtClean="0"/>
              <a:t>Получайте </a:t>
            </a:r>
            <a:r>
              <a:rPr lang="ru-RU" sz="1400" dirty="0"/>
              <a:t>памятки, инструкции, таблицы с разъяснениями, чтобы вовремя перестроить свою работу, навести порядок в документах и избежать ошибок. </a:t>
            </a:r>
            <a:endParaRPr lang="ru-RU" sz="1400" dirty="0" smtClean="0"/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 smtClean="0"/>
              <a:t>Самые </a:t>
            </a:r>
            <a:r>
              <a:rPr lang="ru-RU" sz="1400" dirty="0"/>
              <a:t>сложные, запутанные ситуации в учете и законодательные изменения вам будут не страшны.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1082"/>
            <a:ext cx="2952328" cy="422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600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6" y="1196752"/>
            <a:ext cx="573149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«Актуальные проблемы российского права» </a:t>
            </a:r>
            <a:r>
              <a:rPr lang="ru-RU" sz="1400" dirty="0"/>
              <a:t>— это научно-практический юридический журнал, посвященный актуальным проблемам теории права, практике его применения, совершенствованию законодательства, а также проблемам юридического образования.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Рубрики </a:t>
            </a:r>
            <a:r>
              <a:rPr lang="ru-RU" sz="1400" dirty="0"/>
              <a:t>журнала охватывают все основные отрасли права, учитывают весь спектр юридической проблематики, в том числе теории и истории государства и права, государственно-правовой, гражданско-правовой, уголовно-правовой, международно-правовой направленности.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страницах журнала размещаются экспертные заключения по знаковым судебным процессам, материалы конференций, рецензии на юридические новинки.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журнале активно публикуются известные ученые и практики, преподаватели ведущих российских вузов, судьи, сотрудники государственных органов.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5436"/>
            <a:ext cx="252028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42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476672"/>
            <a:ext cx="561662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журнале «Градостроительное право» </a:t>
            </a:r>
            <a:r>
              <a:rPr lang="ru-RU" sz="1600" dirty="0" smtClean="0"/>
              <a:t>освещаются </a:t>
            </a:r>
            <a:r>
              <a:rPr lang="ru-RU" sz="1600" dirty="0"/>
              <a:t>научные исследования: 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по </a:t>
            </a:r>
            <a:r>
              <a:rPr lang="ru-RU" sz="1600" dirty="0"/>
              <a:t>правовому обеспечению внедрения новых градостроительных технологий и архитектурно-планировочных решений; 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проблемам </a:t>
            </a:r>
            <a:r>
              <a:rPr lang="ru-RU" sz="1600" dirty="0"/>
              <a:t>современного городского права; комплексного освоения новых территорий страны путем строительства новых или возрождения заброшенных городов; 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по </a:t>
            </a:r>
            <a:r>
              <a:rPr lang="ru-RU" sz="1600" dirty="0"/>
              <a:t>влиянию на градостроительство теорий города, разрабатываемых другими гуманитарными науками (философской, экономической, социальной, исторической, урбанистической, политологической и др.); 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по правовым </a:t>
            </a:r>
            <a:r>
              <a:rPr lang="ru-RU" sz="1600" dirty="0"/>
              <a:t>проблемам урбанизации и жизнедеятельности </a:t>
            </a:r>
            <a:r>
              <a:rPr lang="ru-RU" sz="1600" dirty="0" smtClean="0"/>
              <a:t>мегаполисов;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 </a:t>
            </a:r>
            <a:r>
              <a:rPr lang="ru-RU" sz="1600" dirty="0"/>
              <a:t>по исследованию зарубежного опыта развития градостроительных наук, архитектуры и урбанистики</a:t>
            </a:r>
            <a:r>
              <a:rPr lang="ru-RU" sz="1600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 </a:t>
            </a:r>
            <a:r>
              <a:rPr lang="ru-RU" sz="1600" dirty="0"/>
              <a:t>проблемах и пробелах законодательства и правоприменения.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16835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894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1336"/>
            <a:ext cx="3024336" cy="427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1412776"/>
            <a:ext cx="56143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«</a:t>
            </a:r>
            <a:r>
              <a:rPr lang="ru-RU" b="1" dirty="0"/>
              <a:t>Санкт-Петербургские ведомости» </a:t>
            </a:r>
            <a:r>
              <a:rPr lang="ru-RU" dirty="0"/>
              <a:t>являются главным ежедневным изданием города и Северо-Западного региона.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Газета неоднократно включалась в перечни наиболее авторитетных и имеющих самый высокий уровень доверия изданий региона.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Газета имеет статус консервативного, серьезного, качественного общественно-политического издания. Целевая аудитория газеты – образованные, думающие, социально и экономически активные люди от 35 лет.</a:t>
            </a:r>
          </a:p>
        </p:txBody>
      </p:sp>
    </p:spTree>
    <p:extLst>
      <p:ext uri="{BB962C8B-B14F-4D97-AF65-F5344CB8AC3E}">
        <p14:creationId xmlns:p14="http://schemas.microsoft.com/office/powerpoint/2010/main" val="3536316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63888" y="836712"/>
            <a:ext cx="511831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«Социальное и пенсионное право»</a:t>
            </a:r>
            <a:r>
              <a:rPr lang="ru-RU" sz="1600" dirty="0" smtClean="0"/>
              <a:t> федеральный </a:t>
            </a:r>
            <a:r>
              <a:rPr lang="ru-RU" sz="1600" dirty="0"/>
              <a:t>научно-практический журнал. Издаётся с 2005 г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 </a:t>
            </a:r>
            <a:r>
              <a:rPr lang="ru-RU" sz="1600" dirty="0"/>
              <a:t>Рубрики и виды публикуемых материалов: Законодательство, судебная практика, обзоры конференций; история развития; статьи и комментарии ведущих специалистов отрасли; правовое обеспечение выплаты пенсий, пособий, компенсаций, субсидий; оказания социальных услуг, предоставления льгот.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Пособия </a:t>
            </a:r>
            <a:r>
              <a:rPr lang="ru-RU" sz="1600" dirty="0"/>
              <a:t>и льготы гражданам с детьми, государственные пенсии; социальное страхование., трудовой (страховой) стаж, понятия, периоды, специальный трудовой стаж, государственная социальная помощь, правовые основы социального обслуживания инвалидов, зарубежный опыт.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66429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878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19870" y="1299245"/>
            <a:ext cx="53502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600" dirty="0" smtClean="0"/>
              <a:t>Ежемесячный журнал </a:t>
            </a:r>
            <a:r>
              <a:rPr lang="ru-RU" sz="1600" b="1" dirty="0" smtClean="0"/>
              <a:t>«Социальное обслуживание» </a:t>
            </a:r>
            <a:r>
              <a:rPr lang="ru-RU" sz="1600" dirty="0"/>
              <a:t>является основным отраслевым изданием системы социального обслуживания населения – одного из наиболее значимых и динамично развивающихся секторов социальной сферы. </a:t>
            </a:r>
            <a:endParaRPr lang="ru-RU" sz="1600" dirty="0" smtClean="0"/>
          </a:p>
          <a:p>
            <a:pPr algn="just" fontAlgn="base"/>
            <a:endParaRPr lang="ru-RU" sz="1600" dirty="0"/>
          </a:p>
          <a:p>
            <a:pPr algn="just" fontAlgn="base"/>
            <a:r>
              <a:rPr lang="ru-RU" sz="1600" dirty="0" smtClean="0"/>
              <a:t>Он </a:t>
            </a:r>
            <a:r>
              <a:rPr lang="ru-RU" sz="1600" dirty="0"/>
              <a:t>освещает деятельность различных видов учреждений социального обслуживания и органов социальной защиты населения.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/>
              <a:t>Практически </a:t>
            </a:r>
            <a:r>
              <a:rPr lang="ru-RU" sz="1600" dirty="0"/>
              <a:t>все публикуемые статьи посвящены практике модернизации системы социального обслуживания, повышению эффективности деятельности по предоставлению социальных услуг, обобщению современных технологий и инновационного опыта работы социальных служб.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73630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784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new.groteck.ru/images/cat/10658/IB_4_202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40" y="188640"/>
            <a:ext cx="2256185" cy="315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188640"/>
            <a:ext cx="58326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"</a:t>
            </a:r>
            <a:r>
              <a:rPr lang="ru-RU" sz="1400" b="1" dirty="0" err="1"/>
              <a:t>Information</a:t>
            </a:r>
            <a:r>
              <a:rPr lang="ru-RU" sz="1400" b="1" dirty="0"/>
              <a:t> </a:t>
            </a:r>
            <a:r>
              <a:rPr lang="ru-RU" sz="1400" b="1" dirty="0" err="1"/>
              <a:t>Security</a:t>
            </a:r>
            <a:r>
              <a:rPr lang="ru-RU" sz="1400" b="1" dirty="0"/>
              <a:t>/Информационная безопасность</a:t>
            </a:r>
            <a:r>
              <a:rPr lang="ru-RU" sz="1400" dirty="0"/>
              <a:t>" – это профессиональный взгляд на отрасль.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С </a:t>
            </a:r>
            <a:r>
              <a:rPr lang="ru-RU" sz="1400" dirty="0"/>
              <a:t>его помощью потребители узнают о новейших решениях в области безопасности, о тенденциях рынка и его проблемных вопросах; ознакомятся с расчетами информационных рисков в различных сферах промышленности, банковской и финансово-кредитной сферы Российской </a:t>
            </a:r>
            <a:r>
              <a:rPr lang="ru-RU" sz="1400" dirty="0" smtClean="0"/>
              <a:t>Федерации.</a:t>
            </a:r>
          </a:p>
          <a:p>
            <a:pPr lvl="0" algn="just"/>
            <a:endParaRPr lang="ru-RU" sz="1400" dirty="0" smtClean="0"/>
          </a:p>
          <a:p>
            <a:pPr lvl="0" algn="just"/>
            <a:r>
              <a:rPr lang="ru-RU" sz="1400" dirty="0" smtClean="0"/>
              <a:t>Единственное </a:t>
            </a:r>
            <a:r>
              <a:rPr lang="ru-RU" sz="1400" dirty="0"/>
              <a:t>в своем роде отраслевое издание для профессионалов в области информационной безопасности, которых объединяет общий интерес и готовность сделать мир продвинутым и безопасным одновременно. </a:t>
            </a:r>
          </a:p>
          <a:p>
            <a:pPr algn="just"/>
            <a:endParaRPr lang="ru-RU" sz="1400" dirty="0"/>
          </a:p>
        </p:txBody>
      </p:sp>
      <p:pic>
        <p:nvPicPr>
          <p:cNvPr id="5" name="Рисунок 4" descr="http://www.jurnali-online.com/wp-content/uploads/1591im/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9" y="3712991"/>
            <a:ext cx="2236646" cy="288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987824" y="3712991"/>
            <a:ext cx="57606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</a:t>
            </a:r>
            <a:r>
              <a:rPr lang="en-US" sz="1400" b="1" dirty="0" smtClean="0"/>
              <a:t>it expert</a:t>
            </a:r>
            <a:r>
              <a:rPr lang="ru-RU" sz="1400" b="1" dirty="0"/>
              <a:t> </a:t>
            </a:r>
            <a:r>
              <a:rPr lang="ru-RU" sz="1400" b="1" dirty="0" smtClean="0"/>
              <a:t>(ИТ – Инфраструктура бизнеса)» </a:t>
            </a:r>
            <a:r>
              <a:rPr lang="ru-RU" sz="1400" dirty="0" smtClean="0"/>
              <a:t>- издание </a:t>
            </a:r>
            <a:r>
              <a:rPr lang="ru-RU" sz="1400" dirty="0"/>
              <a:t>активных пользователей ИТ.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Справочник </a:t>
            </a:r>
            <a:r>
              <a:rPr lang="ru-RU" sz="1400" dirty="0"/>
              <a:t>по выбору устройств и программного обеспечения для различных задач как в бизнесе, так и повседневной жизни.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Руководство </a:t>
            </a:r>
            <a:r>
              <a:rPr lang="ru-RU" sz="1400" dirty="0"/>
              <a:t>пользователя по самостоятельной настройке и применению современных технологий в офисе и дома. Обзоры и тесты оборудования и ПО, ответы на вопросы и подробные и простые инструкции.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для тех, кто активно использует современные технологии в повседневной деятельности. Просто о сложном!</a:t>
            </a:r>
          </a:p>
        </p:txBody>
      </p:sp>
    </p:spTree>
    <p:extLst>
      <p:ext uri="{BB962C8B-B14F-4D97-AF65-F5344CB8AC3E}">
        <p14:creationId xmlns:p14="http://schemas.microsoft.com/office/powerpoint/2010/main" val="1226893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9" y="1327399"/>
            <a:ext cx="285273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620688"/>
            <a:ext cx="561662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</a:t>
            </a:r>
            <a:r>
              <a:rPr lang="en-US" b="1" dirty="0" smtClean="0"/>
              <a:t>IT – Manager  </a:t>
            </a:r>
            <a:r>
              <a:rPr lang="ru-RU" b="1" dirty="0" smtClean="0"/>
              <a:t>(Администратор информационных технологий)»</a:t>
            </a:r>
            <a:r>
              <a:rPr lang="en-US" b="1" dirty="0" smtClean="0"/>
              <a:t> </a:t>
            </a:r>
            <a:endParaRPr lang="ru-RU" b="1" dirty="0" smtClean="0"/>
          </a:p>
          <a:p>
            <a:endParaRPr lang="en-US" b="1" dirty="0" smtClean="0"/>
          </a:p>
          <a:p>
            <a:pPr algn="just"/>
            <a:r>
              <a:rPr lang="ru-RU" sz="1600" dirty="0" smtClean="0"/>
              <a:t>Бизнес-издание </a:t>
            </a:r>
            <a:r>
              <a:rPr lang="ru-RU" sz="1600" dirty="0"/>
              <a:t>в сфере управления и решения технических задач с использованием информационных технологий.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Активный </a:t>
            </a:r>
            <a:r>
              <a:rPr lang="ru-RU" sz="1600" dirty="0"/>
              <a:t>диалог между корпоративными потребителями и поставщиками ИТ решений.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Развитие </a:t>
            </a:r>
            <a:r>
              <a:rPr lang="ru-RU" sz="1600" dirty="0"/>
              <a:t>и трансформация бизнеса и государственного сектора в эпоху развития цифровой экономики. Цифровая трансформация бизнеса!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Журнал </a:t>
            </a:r>
            <a:r>
              <a:rPr lang="ru-RU" sz="1600" dirty="0"/>
              <a:t>ориентирован на директоров по информационным технологиям, развитию, логистике, продажам, маркетингу, финансам, других линейных менеджеров крупных и средних компаний всех отраслей. </a:t>
            </a:r>
          </a:p>
        </p:txBody>
      </p:sp>
    </p:spTree>
    <p:extLst>
      <p:ext uri="{BB962C8B-B14F-4D97-AF65-F5344CB8AC3E}">
        <p14:creationId xmlns:p14="http://schemas.microsoft.com/office/powerpoint/2010/main" val="2196344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lib.ru/files/images/materials/news/2018/08/20/1/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096344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764704"/>
            <a:ext cx="57606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Критико-публицистический журнал </a:t>
            </a:r>
            <a:r>
              <a:rPr lang="ru-RU" sz="1400" b="1" dirty="0"/>
              <a:t>«Музыкальная жизнь» </a:t>
            </a:r>
            <a:r>
              <a:rPr lang="ru-RU" sz="1400" dirty="0"/>
              <a:t>основан в декабре 1957 года.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Это </a:t>
            </a:r>
            <a:r>
              <a:rPr lang="ru-RU" sz="1400" dirty="0"/>
              <a:t>старейшее авторитетное отечественное периодическое издание о музыке и музыкантах, освещающее текущие события музыкальной жизни в России и в мире.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фокусе внимания журнала – актуальные вопросы исполнительства и музыкальной педагогики, истории музыки и разных жанров музыкально-сценического искусства, фестивали и исполнительские конкурсы.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Публикации </a:t>
            </a:r>
            <a:r>
              <a:rPr lang="ru-RU" sz="1400" dirty="0"/>
              <a:t>журнала позволяют осуществлять мониторинг образовательной деятельности музыкальных учебных заведений, поднимают вопросы культурной политики в регионах, освещают события музыкальной жизни государств-участников СНГ.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Благодаря </a:t>
            </a:r>
            <a:r>
              <a:rPr lang="ru-RU" sz="1400" dirty="0"/>
              <a:t>подобной редакторской стратегии создается единое культурное пространство, задаются ценностные ориентиры, столь необходимые для формирования объективных и </a:t>
            </a:r>
            <a:r>
              <a:rPr lang="ru-RU" sz="1400" dirty="0" err="1"/>
              <a:t>неангажированных</a:t>
            </a:r>
            <a:r>
              <a:rPr lang="ru-RU" sz="1400" dirty="0"/>
              <a:t> критериев оценки тенденций современной музыкальной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2974671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Журнал «Книжная индустрия» № 4 (172), май-июнь, 20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664296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987824" y="1479845"/>
            <a:ext cx="5958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/>
              <a:t>«Книжная индустрия» </a:t>
            </a:r>
            <a:r>
              <a:rPr lang="ru-RU" sz="1400" dirty="0"/>
              <a:t>издается с 2008 года,– профессиональное периодическое издание, освещающее главные проблемы книжной отрасли, развитие книги и чтения, инновационные сервисы и технологии, деятельность издательств, книгораспространителей и библиотек.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Особое </a:t>
            </a:r>
            <a:r>
              <a:rPr lang="ru-RU" sz="1400" dirty="0"/>
              <a:t>внимание отводится аналитике книжной отрасли.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осуществляет несколько ежегодных аналитических проектов: «Книжный рынок России. 2010-2020», «Культурная карта России. Литература. Чтение», «Мониторинг книжного рынка Москвы» и другие. «Книжная индустрия» ведет большую работу по аналитике и развитию инфраструктуры книги и чтения в Российской Федерации.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инициирует и проводит многочисленные отраслевые конференции, форумы, круглые столы как на профессиональных площадках, так и в сети Интернет.</a:t>
            </a:r>
          </a:p>
        </p:txBody>
      </p:sp>
    </p:spTree>
    <p:extLst>
      <p:ext uri="{BB962C8B-B14F-4D97-AF65-F5344CB8AC3E}">
        <p14:creationId xmlns:p14="http://schemas.microsoft.com/office/powerpoint/2010/main" val="502991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ursiv.ru/kursivnew/kursiv_magazine/images/covers/4(144)20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12776"/>
            <a:ext cx="2766325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131839" y="908720"/>
            <a:ext cx="57302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/>
              <a:t>«Курсив» </a:t>
            </a:r>
            <a:r>
              <a:rPr lang="ru-RU" sz="1400" dirty="0"/>
              <a:t>выходит с 1996 г. Это — профессиональный журнал, посвященный новым издательским и полиграфическим технологиям: допечатной подготовке, печати, брошюровке и отделке.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Большое </a:t>
            </a:r>
            <a:r>
              <a:rPr lang="ru-RU" sz="1400" dirty="0"/>
              <a:t>внимание уделяется тестированию новых технологий, современного оборудования и материалов.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Согласно </a:t>
            </a:r>
            <a:r>
              <a:rPr lang="ru-RU" sz="1400" dirty="0"/>
              <a:t>результатам анкетирования, читатели «Курсива» — руководители и сотрудники издательств и типографий, рекламных агентств, дизайн-бюро и цифровых салонов специалисты в компьютерных технологиях — те, кто активно работает на рынке печатных услуг и располагает возможностями для расширения производства, принимает решения или влияет на их принятие.</a:t>
            </a:r>
          </a:p>
          <a:p>
            <a:pPr algn="just"/>
            <a:r>
              <a:rPr lang="ru-RU" sz="1400" dirty="0"/>
              <a:t>Именно для этих людей и предназначен в первую очередь журнал «Курсив».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Как </a:t>
            </a:r>
            <a:r>
              <a:rPr lang="ru-RU" sz="1400" dirty="0"/>
              <a:t>показывает анализ подписки журнал охотно читают не только профессионалы-полиграфисты со стажем, но и люди из смежных областей - компьютерщики, дизайнеры, сотрудники рекламных агентств, журналисты, работники искусства и т. д.</a:t>
            </a:r>
          </a:p>
        </p:txBody>
      </p:sp>
    </p:spTree>
    <p:extLst>
      <p:ext uri="{BB962C8B-B14F-4D97-AF65-F5344CB8AC3E}">
        <p14:creationId xmlns:p14="http://schemas.microsoft.com/office/powerpoint/2010/main" val="3419871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ursiv.ru/kursivnew/flexoplus_magazine/images/covers/4(136)20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808312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419872" y="1049338"/>
            <a:ext cx="540556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Журнал </a:t>
            </a:r>
            <a:r>
              <a:rPr lang="ru-RU" sz="1400" b="1" dirty="0"/>
              <a:t>«Флексо Плюс» </a:t>
            </a:r>
            <a:r>
              <a:rPr lang="ru-RU" sz="1400" dirty="0"/>
              <a:t>издается с июня 1997 г. В нем освещаются все аспекты печати упаковки и этикеток, а также других видов «неиздательской» продукции.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Рассматриваются </a:t>
            </a:r>
            <a:r>
              <a:rPr lang="ru-RU" sz="1400" dirty="0"/>
              <a:t>не только ключевые вопросы флексографии, но и различные аспекты других специальных видов печати — глубокой, высокой, трафаретной, цифровой и тампонной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На страницах журнала находят отражение самые последние события и новейшие технологические разработки в области допечатных, формных, печатных и отделочных процессов как в России, так и за рубежом.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Читателей держат в </a:t>
            </a:r>
            <a:r>
              <a:rPr lang="ru-RU" sz="1400" dirty="0"/>
              <a:t>курсе важнейших тенденций, рассказываем о международных специализированных выставках и симпозиумах.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Регулярно </a:t>
            </a:r>
            <a:r>
              <a:rPr lang="ru-RU" sz="1400" dirty="0"/>
              <a:t>освещается деятельность зарубежных технических ассоциаций флексографской печати и, конечно, российской некоммерческой Ассоциации флексографской печати.</a:t>
            </a:r>
          </a:p>
        </p:txBody>
      </p:sp>
    </p:spTree>
    <p:extLst>
      <p:ext uri="{BB962C8B-B14F-4D97-AF65-F5344CB8AC3E}">
        <p14:creationId xmlns:p14="http://schemas.microsoft.com/office/powerpoint/2010/main" val="1613350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www.osp.ru/data/covers/1601827349_5B92C530C11D7883B8277773A643EFD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880320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987824" y="677821"/>
            <a:ext cx="597939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«Publish» </a:t>
            </a:r>
            <a:r>
              <a:rPr lang="ru-RU" sz="1400" dirty="0"/>
              <a:t>— профессиональное полиграфическое издание, где особое внимание уделяется допечатной подготовке, цифровой и офсетной печати, бумаге и расходным материалам, графическому дизайну и верстке.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Выходит </a:t>
            </a:r>
            <a:r>
              <a:rPr lang="ru-RU" sz="1400" dirty="0"/>
              <a:t>с приложениями Adobe Magazine и Corel Magazine.  журнал, посвященный современным полиграфическим и издательским технологиям.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Тематика </a:t>
            </a:r>
            <a:r>
              <a:rPr lang="ru-RU" sz="1400" dirty="0"/>
              <a:t>статей: допечатная подготовка, цифровая и традиционная офсетная печать, бумага и расходные материалы для полиграфии, графический дизайн и вёрстка.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Особой </a:t>
            </a:r>
            <a:r>
              <a:rPr lang="ru-RU" sz="1400" dirty="0"/>
              <a:t>популярностью среди читателей пользуются тестовые полосы, демонстрирующие возможности новейших печатающих устройств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Publish </a:t>
            </a:r>
            <a:r>
              <a:rPr lang="ru-RU" sz="1400" dirty="0"/>
              <a:t>активно сотрудничает с лучшими зарубежными изданиями, лицензируя статьи из уникального журнала для индустрии красок - Ink World Magazine ("Мир красок"); материалы популярнейшего института FLAAR, занимающегося независимым тестированием широкоформатных принтеров; руководства для типографий рулонной офсетной печати от Web Offset Champion Group; прикладные исследования PrintCity.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Специальные </a:t>
            </a:r>
            <a:r>
              <a:rPr lang="ru-RU" sz="1400" dirty="0"/>
              <a:t>проекты: журналы в журнале Adobe Magazine и Corel Magazine; приложение "Расходные материалы".</a:t>
            </a:r>
          </a:p>
        </p:txBody>
      </p:sp>
    </p:spTree>
    <p:extLst>
      <p:ext uri="{BB962C8B-B14F-4D97-AF65-F5344CB8AC3E}">
        <p14:creationId xmlns:p14="http://schemas.microsoft.com/office/powerpoint/2010/main" val="1362696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548680"/>
            <a:ext cx="581439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Журнал издается с 1925 года и награжден орденом «Красной звезды».</a:t>
            </a:r>
          </a:p>
          <a:p>
            <a:pPr algn="just"/>
            <a:r>
              <a:rPr lang="ru-RU" sz="1600" dirty="0" smtClean="0"/>
              <a:t>Ежемесячный </a:t>
            </a:r>
            <a:r>
              <a:rPr lang="ru-RU" sz="1600" dirty="0"/>
              <a:t>научно-популярный массовый журнал </a:t>
            </a:r>
            <a:r>
              <a:rPr lang="ru-RU" sz="1600" b="1" dirty="0"/>
              <a:t>«Военные знания»</a:t>
            </a:r>
            <a:r>
              <a:rPr lang="ru-RU" sz="1600" dirty="0"/>
              <a:t> это:</a:t>
            </a:r>
          </a:p>
          <a:p>
            <a:pPr algn="just"/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основной источник информации для педагогов-воспитателей;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актуальнейшие проблемы и направления формирования государственной военно-образовательной политики;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пропаганда передового опыта работы педагогических коллективов по формированию у молодежи мировоззренческих подходов и необходимых знаний, умений и навыков по вопросам обеспечения безопасности личности, общества и государства в условиях нарастания угроз и вызовов современного мира;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подготовка молодежи к военной службе по военно-профессиональной направленности;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выпуск учебно-методических пособий по основам военной службы, вопросам гражданской обороны, защите от чрезвычайных ситуаций и безопасности жизнедеятельности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0" y="1196752"/>
            <a:ext cx="296444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370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1628800"/>
            <a:ext cx="58326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Журнал «</a:t>
            </a:r>
            <a:r>
              <a:rPr lang="ru-RU" b="1" dirty="0"/>
              <a:t>Архитектура, Строительство, </a:t>
            </a:r>
            <a:r>
              <a:rPr lang="ru-RU" b="1" dirty="0" smtClean="0"/>
              <a:t>Дизайн» </a:t>
            </a:r>
            <a:r>
              <a:rPr lang="ru-RU" dirty="0" smtClean="0"/>
              <a:t>Правопреемник </a:t>
            </a:r>
            <a:r>
              <a:rPr lang="ru-RU" dirty="0"/>
              <a:t>журнала «Архитектура СССР», зарегистрирован в МПТР России и издаётся с 1994 года</a:t>
            </a:r>
            <a:r>
              <a:rPr lang="ru-RU" dirty="0" smtClean="0"/>
              <a:t>. </a:t>
            </a:r>
            <a:r>
              <a:rPr lang="ru-RU" dirty="0"/>
              <a:t>Ж</a:t>
            </a:r>
            <a:r>
              <a:rPr lang="ru-RU" dirty="0" smtClean="0"/>
              <a:t>урнал </a:t>
            </a:r>
            <a:r>
              <a:rPr lang="ru-RU" dirty="0"/>
              <a:t>для профессионалов, специалистов, преподавателей и студентов вузов, руководителей городов, областей и </a:t>
            </a:r>
            <a:r>
              <a:rPr lang="ru-RU" dirty="0" smtClean="0"/>
              <a:t>республик.</a:t>
            </a:r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Основная тематика: архитектура, дизайн, строительство, ландшафтный дизайн, новые технологии в строительстве и архитектуре.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924877" cy="411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149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620688"/>
            <a:ext cx="57362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Журнал </a:t>
            </a:r>
            <a:r>
              <a:rPr lang="ru-RU" sz="1600" b="1" dirty="0"/>
              <a:t>«Основы безопасности жизнедеятельности»</a:t>
            </a:r>
            <a:r>
              <a:rPr lang="ru-RU" sz="1600" dirty="0"/>
              <a:t> является специальным информационно-методическим изданием МЧС России для преподавателей.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Читательскую аудиторию журнала составляют в основном специалисты, связанные с преподаванием предмета ОБЖ в общеобразовательной школе и дисциплины БЖД в средних и высших образовательных учреждениях России, интересующиеся теорией и практикой безопасности жизнедеятельности, обеспечением безопасности образовательных учреждений.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Кроме того, журнал читают педагоги и слушатели высших учебных заведений МЧС России, учебных центров федеральной противопожарной службы МЧС России, а также преподаватели и кадеты Кадетских корпусов МЧС России. Журнал «Основы безопасности жизнедеятельности» также распространяется среди более широкого круга сотрудников системы министерства. Его читают спасатели, пожарные, инспектора ГИМС, врачи, психологи, а также члены их семей.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893806" cy="408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392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760909"/>
            <a:ext cx="55446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Научный журнал </a:t>
            </a:r>
            <a:r>
              <a:rPr lang="ru-RU" sz="1400" b="1" dirty="0"/>
              <a:t>“Лечебное дело” </a:t>
            </a:r>
            <a:r>
              <a:rPr lang="ru-RU" sz="1400" dirty="0"/>
              <a:t>является авторитетным изданием, посвященным современным достижениям в области медицины и здравоохранения. </a:t>
            </a:r>
            <a:endParaRPr lang="ru-RU" sz="1400" dirty="0" smtClean="0"/>
          </a:p>
          <a:p>
            <a:pPr algn="just"/>
            <a:r>
              <a:rPr lang="ru-RU" sz="1400" dirty="0" smtClean="0"/>
              <a:t>С </a:t>
            </a:r>
            <a:r>
              <a:rPr lang="ru-RU" sz="1400" dirty="0"/>
              <a:t>момента своего основания журнал стремится предоставлять читателям высококачественную информацию о последних научных исследованиях, технологических инновациях и медицинских </a:t>
            </a:r>
            <a:r>
              <a:rPr lang="ru-RU" sz="1400" dirty="0" smtClean="0"/>
              <a:t>открытиях.</a:t>
            </a:r>
          </a:p>
          <a:p>
            <a:pPr algn="just"/>
            <a:r>
              <a:rPr lang="ru-RU" sz="1400" dirty="0" smtClean="0"/>
              <a:t>Читатели </a:t>
            </a:r>
            <a:r>
              <a:rPr lang="ru-RU" sz="1400" dirty="0"/>
              <a:t>“Лечебного дела” получают доступ к современным тенденциям в медицинской науке, что позволяет им быть в курсе последних достижений и использовать новейшие методы в своей практике. </a:t>
            </a:r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активно поддерживает обмен медицинским опытом и создает платформу для обсуждения вопросов, касающихся здравоохранения и медицинской практики. “Лечебное дело” ориентировано на широкую аудиторию специалистов в области медицины, врачей, исследователей, а также студентов и всех, кто интересуется современными тенденциями и перспективами развития медицинской науки. </a:t>
            </a:r>
            <a:endParaRPr lang="ru-RU" sz="1400" dirty="0" smtClean="0"/>
          </a:p>
          <a:p>
            <a:pPr algn="just"/>
            <a:r>
              <a:rPr lang="ru-RU" sz="1400" dirty="0" smtClean="0"/>
              <a:t>Своевременные </a:t>
            </a:r>
            <a:r>
              <a:rPr lang="ru-RU" sz="1400" dirty="0"/>
              <a:t>обзоры, оригинальные исследования и экспертные мнения делают этот журнал неотъемлемым источником информации для всех, кто стремится быть в передовой линии медицинских достижений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73630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246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763707"/>
            <a:ext cx="504056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/>
              <a:t>"Медицинская сестра" </a:t>
            </a:r>
            <a:r>
              <a:rPr lang="ru-RU" sz="1400" dirty="0"/>
              <a:t>вышел в свет в 1942 г. и стал самым читаемым не только для медсестер, но и для всех медицинских работников.</a:t>
            </a:r>
            <a:endParaRPr lang="ru-RU" sz="1400" b="1" dirty="0" smtClean="0"/>
          </a:p>
          <a:p>
            <a:pPr algn="just"/>
            <a:r>
              <a:rPr lang="ru-RU" sz="1400" b="1" dirty="0" smtClean="0"/>
              <a:t>Основные рубрики:</a:t>
            </a:r>
            <a:endParaRPr lang="ru-RU" sz="1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Актуальная тема (сестринское дело в кардиологии, хирургии, педиатрии, стоматологии и др.)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Профессия: теория и практика (обезболивание, дезинфекция и стерилизация, уход за больными с различными видами патологии, массаж и др.)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Практикум для медсестер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Образование: проблемы и решение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Сестринские исследования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Сестринское дело за рубежом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Знакомьтесь: выпускники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Будьте здоровы!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Страницы истории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Хроника</a:t>
            </a:r>
          </a:p>
          <a:p>
            <a:r>
              <a:rPr lang="ru-RU" sz="1400" b="1" dirty="0"/>
              <a:t>Аудитория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Средний медицинский персонал всех направлений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Главные и старшие медицинские сестры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Преподаватели медицинских вузов и училищ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Администрация медицинских учреждений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Студенты медицинских училищ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Слушатели курсов повышения квалификации и студенты факультетов высшего сестринского </a:t>
            </a:r>
            <a:r>
              <a:rPr lang="ru-RU" sz="1400" dirty="0" smtClean="0"/>
              <a:t>дела</a:t>
            </a:r>
            <a:endParaRPr lang="ru-RU" sz="1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74441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027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3" y="1052736"/>
            <a:ext cx="332530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00935" y="1196752"/>
            <a:ext cx="54692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Рецензируемый журнал </a:t>
            </a:r>
            <a:r>
              <a:rPr lang="ru-RU" sz="1400" b="1" dirty="0"/>
              <a:t>«Медицинский совет»</a:t>
            </a:r>
            <a:r>
              <a:rPr lang="ru-RU" sz="1400" dirty="0"/>
              <a:t> был создан в 2007 году, как политематическое издание для практикующих врачей поликлинического звена</a:t>
            </a:r>
            <a:r>
              <a:rPr lang="ru-RU" sz="1400"/>
              <a:t>. </a:t>
            </a:r>
            <a:endParaRPr lang="ru-RU" sz="1400" smtClean="0"/>
          </a:p>
          <a:p>
            <a:pPr algn="just"/>
            <a:r>
              <a:rPr lang="ru-RU" sz="1400" smtClean="0"/>
              <a:t>Выходил </a:t>
            </a:r>
            <a:r>
              <a:rPr lang="ru-RU" sz="1400" dirty="0"/>
              <a:t>6 раз в год. Конкурентным преимуществом журнала стал его беспрецедентный для медицинских журналов тираж – более 20 000 экз. Такой тираж и наличие у издательства адресной базы лечебных учреждений позволили обеспечить врачей качественной информацией во всех регионах России от Калининграда до Владивостока.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2012 г. </a:t>
            </a:r>
            <a:r>
              <a:rPr lang="ru-RU" sz="1400" b="1" dirty="0"/>
              <a:t>«Медицинский совет»</a:t>
            </a:r>
            <a:r>
              <a:rPr lang="ru-RU" sz="1400" dirty="0"/>
              <a:t> выходил уже 12 раз в год. Начиная с 2012 г. наряду с политематическими номерами журнал стал издаваться и в виде специализированных выпусков к знаковым медицинским мероприятиям. В линейке номеров появились журналы, посвященные Кардиологии, Гастроэнтерологии, Неврологии, Гинекологии и другим темам.</a:t>
            </a:r>
          </a:p>
        </p:txBody>
      </p:sp>
    </p:spTree>
    <p:extLst>
      <p:ext uri="{BB962C8B-B14F-4D97-AF65-F5344CB8AC3E}">
        <p14:creationId xmlns:p14="http://schemas.microsoft.com/office/powerpoint/2010/main" val="236142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1360800"/>
            <a:ext cx="51845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Журнал ориентирован на практикующих архитекторов и дизайнеров, строителей, поставщиков стройматериалов, риэлтеров, а также всех интересующихся современной практикой архитектуры и строительства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Основные рубрики: «Проекты и постройки», «Градостроительство», «Архитектура интерьера», «Архитектура и дизайн», «Архитектурные портреты», «Творческие проблемы», «Архитектурные конкурсы», «Архитектурное образование», «Новые технологии».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28083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87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708338"/>
            <a:ext cx="59766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cs typeface="Arial" panose="020B0604020202020204" pitchFamily="34" charset="0"/>
              </a:rPr>
              <a:t>Журнал </a:t>
            </a:r>
            <a:r>
              <a:rPr lang="ru-RU" sz="1400" b="1" dirty="0" smtClean="0">
                <a:cs typeface="Arial" panose="020B0604020202020204" pitchFamily="34" charset="0"/>
              </a:rPr>
              <a:t>«Промышленное и гражданское строительство» </a:t>
            </a:r>
            <a:r>
              <a:rPr lang="ru-RU" sz="1400" dirty="0">
                <a:cs typeface="Arial" panose="020B0604020202020204" pitchFamily="34" charset="0"/>
              </a:rPr>
              <a:t>был учрежден в 1923 г. </a:t>
            </a:r>
            <a:r>
              <a:rPr lang="ru-RU" sz="1400" dirty="0" smtClean="0">
                <a:cs typeface="Arial" panose="020B0604020202020204" pitchFamily="34" charset="0"/>
              </a:rPr>
              <a:t>: </a:t>
            </a:r>
            <a:r>
              <a:rPr lang="ru-RU" sz="1400" dirty="0">
                <a:cs typeface="Arial" panose="020B0604020202020204" pitchFamily="34" charset="0"/>
              </a:rPr>
              <a:t>с сентября 1923 г. до сентября 1958 г. он назывался «Строительная промышленность», с октября 1958 г. до мая 1992 г. - «Промышленное строительство», с июня 1992 г. - «Промышленное и гражданское строительство» («ПГС»).</a:t>
            </a:r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В его публикациях всегда отражаются  новаторские идеи науки и практики, вопросы безопасности сооружений, управления и организации строительным производством, проблемы градостроительства и архитектуры и т. д.  </a:t>
            </a:r>
            <a:endParaRPr lang="ru-RU" sz="1400" dirty="0" smtClean="0">
              <a:cs typeface="Arial" panose="020B0604020202020204" pitchFamily="34" charset="0"/>
            </a:endParaRPr>
          </a:p>
          <a:p>
            <a:pPr algn="just"/>
            <a:endParaRPr lang="ru-RU" sz="1400" dirty="0"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Идя в ногу со временем, журнал расширил диапазон публикуемых материалов за счет включения в них вопросов градостроительства, архитектуры, деятельности общественных и профессиональных организаций, коммерческих структур, создания новых нормативных и правовых документов. </a:t>
            </a:r>
          </a:p>
          <a:p>
            <a:pPr algn="just"/>
            <a:endParaRPr lang="ru-RU" sz="1400" dirty="0" smtClean="0"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cs typeface="Arial" panose="020B0604020202020204" pitchFamily="34" charset="0"/>
              </a:rPr>
              <a:t>Тематика </a:t>
            </a:r>
            <a:r>
              <a:rPr lang="ru-RU" sz="1400" dirty="0">
                <a:cs typeface="Arial" panose="020B0604020202020204" pitchFamily="34" charset="0"/>
              </a:rPr>
              <a:t>журнала включает ныне многие вопросы делового партнерства, являясь, по существу, связующим звеном между наукой, практикой и бизнесом. </a:t>
            </a:r>
            <a:endParaRPr lang="ru-RU" sz="1400" dirty="0" smtClean="0"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cs typeface="Arial" panose="020B0604020202020204" pitchFamily="34" charset="0"/>
              </a:rPr>
              <a:t>Основные </a:t>
            </a:r>
            <a:r>
              <a:rPr lang="ru-RU" sz="1400" dirty="0">
                <a:cs typeface="Arial" panose="020B0604020202020204" pitchFamily="34" charset="0"/>
              </a:rPr>
              <a:t>цели и задачи </a:t>
            </a:r>
            <a:r>
              <a:rPr lang="ru-RU" sz="1400" dirty="0" smtClean="0">
                <a:cs typeface="Arial" panose="020B0604020202020204" pitchFamily="34" charset="0"/>
              </a:rPr>
              <a:t>журнала </a:t>
            </a:r>
            <a:r>
              <a:rPr lang="ru-RU" sz="1400" dirty="0">
                <a:cs typeface="Arial" panose="020B0604020202020204" pitchFamily="34" charset="0"/>
              </a:rPr>
              <a:t>- это содействие развитию инвестиционно-строительной деятельности в России, развитию строительной науки, повышению роли российской инженерной интеллигенции и престижности профессии инженера-строителя, развитию интеграции достижений науки в мировое сообщество.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73630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12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7824" y="620688"/>
            <a:ext cx="60486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Ежемесячный общероссийский журнал </a:t>
            </a:r>
            <a:r>
              <a:rPr lang="ru-RU" sz="1400" b="1" dirty="0"/>
              <a:t>«Ценообразование и сметное нормирование в строительстве</a:t>
            </a:r>
            <a:r>
              <a:rPr lang="ru-RU" sz="1400" b="1" dirty="0" smtClean="0"/>
              <a:t>».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Главный журнал сметчиков страны! Посвящен актуальным вопросам ценообразования и сметного нормирования в строительстве, экономики и управления, бухгалтерского учета в строительстве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На страницах журнала печатаются следующие материалы: оперативная информация Союза инженеров-сметчиков, Минстроя России, органов управления в части ценообразования и экономики в строительстве, методические материалы и практические рекомендации по сметному делу, бухгалтерскому учету и управлению в строительстве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Один из разделов издания включает индексы цен в строительстве и стоимость жилья по регионам Российской Федерации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Отличительной особенностью издания является ежемесячная публикация вновь разработанных сметных норм и расценок на новые виды работ, материалы, технологии и оборудование в строительстве. Указанные нормы и расценки призваны пополнять сметно-нормативную базу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 журнале так же публикуется банк вакансий и предложений специалистов сметного дела, в котором вы можете поместить информацию о себе или посмотреть предложения фирм, нуждающихся в услугах специалистов-сметчиков.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5373"/>
            <a:ext cx="2808312" cy="428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89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№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880320" cy="40240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131840" y="1582483"/>
            <a:ext cx="56886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Ежемесячный научно-технический </a:t>
            </a:r>
            <a:r>
              <a:rPr lang="ru-RU" sz="1400" dirty="0"/>
              <a:t>журнал </a:t>
            </a:r>
            <a:r>
              <a:rPr lang="ru-RU" sz="1400" b="1" dirty="0"/>
              <a:t>"Строительные материалы</a:t>
            </a:r>
            <a:r>
              <a:rPr lang="ru-RU" sz="1400" b="1" dirty="0" smtClean="0"/>
              <a:t>"</a:t>
            </a:r>
            <a:r>
              <a:rPr lang="ru-RU" sz="1400" dirty="0"/>
              <a:t> </a:t>
            </a:r>
            <a:r>
              <a:rPr lang="ru-RU" sz="1400" dirty="0" smtClean="0"/>
              <a:t>основан </a:t>
            </a:r>
            <a:r>
              <a:rPr lang="ru-RU" sz="1400" dirty="0"/>
              <a:t>в 1955 году для освещения государственной технической политики в области материальной базы строительства - стройиндустрии и промышленности строительных материалов.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протяжении десятилетий в журнале "Строительные материалы" освещены основные этапы становления и развития более чем двадцати подотраслей промышленности строительных материалов, важнейшие открытия и изобретения в области материаловедения, техники и технологии. освещается развитие более пятнадцати подотраслей промышленности строительных материалов, современные достижения в области материаловедения, техники и технологий;</a:t>
            </a:r>
          </a:p>
        </p:txBody>
      </p:sp>
    </p:spTree>
    <p:extLst>
      <p:ext uri="{BB962C8B-B14F-4D97-AF65-F5344CB8AC3E}">
        <p14:creationId xmlns:p14="http://schemas.microsoft.com/office/powerpoint/2010/main" val="579260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9912" y="20608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836712"/>
            <a:ext cx="63367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«Ландшафтная </a:t>
            </a:r>
            <a:r>
              <a:rPr lang="ru-RU" sz="1600" b="1" dirty="0"/>
              <a:t>архитектура. Благоустройство и озеленение </a:t>
            </a:r>
            <a:r>
              <a:rPr lang="ru-RU" sz="1600" b="1" dirty="0" smtClean="0"/>
              <a:t>города»</a:t>
            </a:r>
            <a:r>
              <a:rPr lang="ru-RU" sz="1600" dirty="0"/>
              <a:t> позволит быть в курсе основных  новостей ландшафтной архитектуры; в ежемесячной динамике увидеть, как меняется рынок; какова практика ведущих игроков рынка, каковы мнения ключевых персон, прогнозы и перспективы развития рынка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b="1" dirty="0"/>
              <a:t>Главные темы публикаций: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Региональные программы и решения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Благоустройство: городская ландшафтная архитектура; сады, парки, зоны отдыха; дворы, спортивные и детские площадки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Компоненты ландшафтного дизайна: зеленые насаждения; малые архитектурные формы, садово-парковая скульптура; </a:t>
            </a:r>
            <a:r>
              <a:rPr lang="ru-RU" sz="1600" dirty="0" err="1"/>
              <a:t>аквадизайн</a:t>
            </a:r>
            <a:r>
              <a:rPr lang="ru-RU" sz="1600" dirty="0"/>
              <a:t>, фонтаны, искусственные водоемы; освещение города, садово-парковое освещение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Технологии. Оборудование. Инструмент. Посадочный материал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Экскурсии. Обзоры. Портреты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Индикаторы развития: аналитика, обзоры, исследования, статистика. Тенденции и перспективы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Деловой календарь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12776"/>
            <a:ext cx="244827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4798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1354</TotalTime>
  <Words>3035</Words>
  <Application>Microsoft Office PowerPoint</Application>
  <PresentationFormat>Экран (4:3)</PresentationFormat>
  <Paragraphs>310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ОБЗОР периодических изданий 2024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ЖУРНАЛОВ ПО СПЕЦИАЛЬНОСТЯМ</dc:title>
  <dc:creator>wsm-321-2-01</dc:creator>
  <cp:lastModifiedBy>ws lib-01</cp:lastModifiedBy>
  <cp:revision>115</cp:revision>
  <dcterms:created xsi:type="dcterms:W3CDTF">2020-10-20T12:02:29Z</dcterms:created>
  <dcterms:modified xsi:type="dcterms:W3CDTF">2024-09-24T14:01:53Z</dcterms:modified>
</cp:coreProperties>
</file>