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04"/>
  </p:notesMasterIdLst>
  <p:sldIdLst>
    <p:sldId id="256" r:id="rId2"/>
    <p:sldId id="299" r:id="rId3"/>
    <p:sldId id="300" r:id="rId4"/>
    <p:sldId id="301" r:id="rId5"/>
    <p:sldId id="302" r:id="rId6"/>
    <p:sldId id="306" r:id="rId7"/>
    <p:sldId id="304" r:id="rId8"/>
    <p:sldId id="305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5" r:id="rId26"/>
    <p:sldId id="326" r:id="rId27"/>
    <p:sldId id="327" r:id="rId28"/>
    <p:sldId id="333" r:id="rId29"/>
    <p:sldId id="334" r:id="rId30"/>
    <p:sldId id="335" r:id="rId31"/>
    <p:sldId id="328" r:id="rId32"/>
    <p:sldId id="323" r:id="rId33"/>
    <p:sldId id="324" r:id="rId34"/>
    <p:sldId id="330" r:id="rId35"/>
    <p:sldId id="331" r:id="rId36"/>
    <p:sldId id="336" r:id="rId37"/>
    <p:sldId id="337" r:id="rId38"/>
    <p:sldId id="338" r:id="rId39"/>
    <p:sldId id="339" r:id="rId40"/>
    <p:sldId id="403" r:id="rId41"/>
    <p:sldId id="341" r:id="rId42"/>
    <p:sldId id="342" r:id="rId43"/>
    <p:sldId id="343" r:id="rId44"/>
    <p:sldId id="344" r:id="rId45"/>
    <p:sldId id="345" r:id="rId46"/>
    <p:sldId id="346" r:id="rId47"/>
    <p:sldId id="347" r:id="rId48"/>
    <p:sldId id="348" r:id="rId49"/>
    <p:sldId id="349" r:id="rId50"/>
    <p:sldId id="350" r:id="rId51"/>
    <p:sldId id="351" r:id="rId52"/>
    <p:sldId id="352" r:id="rId53"/>
    <p:sldId id="353" r:id="rId54"/>
    <p:sldId id="361" r:id="rId55"/>
    <p:sldId id="356" r:id="rId56"/>
    <p:sldId id="357" r:id="rId57"/>
    <p:sldId id="358" r:id="rId58"/>
    <p:sldId id="386" r:id="rId59"/>
    <p:sldId id="387" r:id="rId60"/>
    <p:sldId id="388" r:id="rId61"/>
    <p:sldId id="389" r:id="rId62"/>
    <p:sldId id="390" r:id="rId63"/>
    <p:sldId id="368" r:id="rId64"/>
    <p:sldId id="391" r:id="rId65"/>
    <p:sldId id="392" r:id="rId66"/>
    <p:sldId id="393" r:id="rId67"/>
    <p:sldId id="394" r:id="rId68"/>
    <p:sldId id="395" r:id="rId69"/>
    <p:sldId id="396" r:id="rId70"/>
    <p:sldId id="369" r:id="rId71"/>
    <p:sldId id="370" r:id="rId72"/>
    <p:sldId id="398" r:id="rId73"/>
    <p:sldId id="399" r:id="rId74"/>
    <p:sldId id="400" r:id="rId75"/>
    <p:sldId id="401" r:id="rId76"/>
    <p:sldId id="402" r:id="rId77"/>
    <p:sldId id="362" r:id="rId78"/>
    <p:sldId id="360" r:id="rId79"/>
    <p:sldId id="355" r:id="rId80"/>
    <p:sldId id="363" r:id="rId81"/>
    <p:sldId id="371" r:id="rId82"/>
    <p:sldId id="380" r:id="rId83"/>
    <p:sldId id="381" r:id="rId84"/>
    <p:sldId id="382" r:id="rId85"/>
    <p:sldId id="422" r:id="rId86"/>
    <p:sldId id="397" r:id="rId87"/>
    <p:sldId id="404" r:id="rId88"/>
    <p:sldId id="405" r:id="rId89"/>
    <p:sldId id="406" r:id="rId90"/>
    <p:sldId id="407" r:id="rId91"/>
    <p:sldId id="408" r:id="rId92"/>
    <p:sldId id="409" r:id="rId93"/>
    <p:sldId id="410" r:id="rId94"/>
    <p:sldId id="411" r:id="rId95"/>
    <p:sldId id="412" r:id="rId96"/>
    <p:sldId id="413" r:id="rId97"/>
    <p:sldId id="414" r:id="rId98"/>
    <p:sldId id="415" r:id="rId99"/>
    <p:sldId id="419" r:id="rId100"/>
    <p:sldId id="417" r:id="rId101"/>
    <p:sldId id="420" r:id="rId102"/>
    <p:sldId id="421" r:id="rId10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0" autoAdjust="0"/>
    <p:restoredTop sz="94486" autoAdjust="0"/>
  </p:normalViewPr>
  <p:slideViewPr>
    <p:cSldViewPr>
      <p:cViewPr>
        <p:scale>
          <a:sx n="70" d="100"/>
          <a:sy n="70" d="100"/>
        </p:scale>
        <p:origin x="-72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C2077-FA57-447A-AEB0-AAD4DFF0075D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09E2F-1025-47CD-BB88-24AD43C3A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941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309E2F-1025-47CD-BB88-24AD43C3A24F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152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4C4797D-6342-400F-A740-9DEE78B33CCC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8A94EBE-90BE-4BE2-A227-2A31B5FE427A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485900"/>
            <a:ext cx="8136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43.02.16 </a:t>
            </a:r>
          </a:p>
          <a:p>
            <a:pPr algn="ctr"/>
            <a:r>
              <a:rPr lang="ru-RU" sz="4800" b="1" dirty="0" smtClean="0"/>
              <a:t>Туризм и гостеприимство</a:t>
            </a:r>
            <a:endParaRPr lang="ru-RU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86873" y="4869160"/>
            <a:ext cx="7920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ОБЩЕПРОФЕССИОНАЛЬНЫЙ ЦИКЛ</a:t>
            </a:r>
            <a:endParaRPr lang="ru-RU" sz="3200" b="1" dirty="0"/>
          </a:p>
          <a:p>
            <a:pPr algn="ctr"/>
            <a:r>
              <a:rPr lang="ru-RU" sz="3200" b="1" dirty="0"/>
              <a:t>УЧЕБНАЯ ЛИТЕРАТУРА</a:t>
            </a:r>
          </a:p>
        </p:txBody>
      </p:sp>
    </p:spTree>
    <p:extLst>
      <p:ext uri="{BB962C8B-B14F-4D97-AF65-F5344CB8AC3E}">
        <p14:creationId xmlns:p14="http://schemas.microsoft.com/office/powerpoint/2010/main" val="201471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620689"/>
            <a:ext cx="655272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Баранова А. Ю. Организация предпринимательской деятельности в сфере туризма : учебное пособие / А.Ю. Баранова. — Москва : ИНФРА-М, 2021. —180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данном учебном пособии рассматриваются теоретические и практические вопросы организации работы туристских организаций в России и за рубежом, раскрываются основы финансового анализа: показатели платежеспособности, ликвидности и рентабельности организаций туриндустрии. Кроме этого, приводятся примеры стоимостных калькуляций и способы планирования прибыли в гостиничном и ресторанном бизнесе</a:t>
            </a:r>
            <a:r>
              <a:rPr lang="ru-RU" dirty="0"/>
              <a:t>.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3807724"/>
            <a:ext cx="648071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Николенко П. Г.  Предпринимательская деятельность в сфере гостиничного бизнеса : администрирование отеля : учебник и практикум для СПО / П. Г. Николенко, Т. Ф. </a:t>
            </a:r>
            <a:r>
              <a:rPr lang="ru-RU" sz="1200" b="1" dirty="0" err="1"/>
              <a:t>Гаврильева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444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Материал курса соответствует программе одноименной дисциплины. Рассмотрены основные вопросы администрирования отеля: общие задачи современного администрирования в индустрии гостеприимства, кадровое администрирование и миграционный учет в отеле, финансовое и налоговое администрирование в отельном бизнесе и др. Для подготовки к занятиям и проверки знаний по каждой теме предложены теоретические сведения, контрольные задания различных форматов, вопросы для самостоятельного изучения.</a:t>
            </a:r>
          </a:p>
        </p:txBody>
      </p:sp>
      <p:pic>
        <p:nvPicPr>
          <p:cNvPr id="7170" name="Picture 2" descr="https://znanium.com/cover/1679/16795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50" y="124182"/>
            <a:ext cx="2283310" cy="316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Обложка книги ПРЕДПРИНИМАТЕЛЬСКАЯ ДЕЯТЕЛЬНОСТЬ В СФЕРЕ ГОСТИНИЧНОГО БИЗНЕСА : АДМИНИСТРИРОВАНИЕ ОТЕЛЯ Николенко П. Г., Гаврильева Т. Ф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55" y="3140968"/>
            <a:ext cx="2880320" cy="390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41703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9301" y="464024"/>
            <a:ext cx="65351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Изосимова И. В. Искусство обслуживания в ресторанных заведениях : учебное пособие / И. В. Изосимова, О. М. Сергачева. - Красноярск : </a:t>
            </a:r>
            <a:r>
              <a:rPr lang="ru-RU" sz="1200" b="1" dirty="0" err="1"/>
              <a:t>Сиб</a:t>
            </a:r>
            <a:r>
              <a:rPr lang="ru-RU" sz="1200" b="1" dirty="0"/>
              <a:t>. </a:t>
            </a:r>
            <a:r>
              <a:rPr lang="ru-RU" sz="1200" b="1" dirty="0" err="1"/>
              <a:t>федер</a:t>
            </a:r>
            <a:r>
              <a:rPr lang="ru-RU" sz="1200" b="1" dirty="0"/>
              <a:t>. ун-т, 2021. - 172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Освещены вопросы организации обслуживания в современных ресторанах, барах, кафе. Дана характеристика столовой посуды, приборов и столового белья, приведены сведения о правилах и способах подачи блюд, закусок и напитков, сервировки стола. Рассмотрены особенности профессиональной подготовки официантов, организации их труда. К каждой главе предложены варианты практических заданий. </a:t>
            </a:r>
            <a:endParaRPr lang="ru-RU" sz="1200" dirty="0"/>
          </a:p>
        </p:txBody>
      </p:sp>
      <p:pic>
        <p:nvPicPr>
          <p:cNvPr id="13314" name="Picture 2" descr="https://znanium.com/cover/1818/18189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8" y="103922"/>
            <a:ext cx="2217313" cy="296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29301" y="3491515"/>
            <a:ext cx="6607195" cy="3354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Федцов</a:t>
            </a:r>
            <a:r>
              <a:rPr lang="ru-RU" sz="1200" b="1" dirty="0"/>
              <a:t> В. Г. Культура ресторанного сервиса : учебное пособие / В. Г. </a:t>
            </a:r>
            <a:r>
              <a:rPr lang="ru-RU" sz="1200" b="1" dirty="0" err="1"/>
              <a:t>Федцов</a:t>
            </a:r>
            <a:r>
              <a:rPr lang="ru-RU" sz="1200" b="1" dirty="0"/>
              <a:t>. – 9-е изд., стер. - Москва : Издательско-торговая корпорация «Дашков и К°», 2022. - 248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Для облегчения изучения культуры ресторанного сервиса сведения в пособии представлены в структурированном виде в соответствии с психологическим, этическим, эстетическим, производственно-технологическим и организационным аспектами (компонентами). Рассмотрены основные тенденции развития ресторанного бизнеса. Освещена организация производственно-технологического процесса в ресторане. Приведены особенности национальных кухонь. Рассмотрены корпоративная культура ресторана, эстетика зданий ресторанов, залов обслуживания гостей. Даны рекомендации по проведению различных видов обслуживания, указаны требования к профессиональному поведению работников ресторана и их деловому этикету, эстетические требования к одежде и внешнему облику работников ресторана, а также даны рекомендации по проведению рекламных мероприятий в ресторане. Освещена проблема безопасности ресторатора и ресторанного бизнеса в целом. </a:t>
            </a:r>
            <a:endParaRPr lang="ru-RU" sz="1200" dirty="0"/>
          </a:p>
        </p:txBody>
      </p:sp>
      <p:pic>
        <p:nvPicPr>
          <p:cNvPr id="5" name="Picture 2" descr="https://znanium.com/cover/1091/10918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0" y="3522527"/>
            <a:ext cx="2307900" cy="318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71764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znanium.com/cover/1233/12332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1" y="151538"/>
            <a:ext cx="2296608" cy="306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1759" y="436727"/>
            <a:ext cx="655272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Джум</a:t>
            </a:r>
            <a:r>
              <a:rPr lang="ru-RU" sz="1200" b="1" dirty="0"/>
              <a:t> Т. А. Современные формы обслуживания в ресторанном бизнесе : учебное пособие / Т. А. </a:t>
            </a:r>
            <a:r>
              <a:rPr lang="ru-RU" sz="1200" b="1" dirty="0" err="1"/>
              <a:t>Джум</a:t>
            </a:r>
            <a:r>
              <a:rPr lang="ru-RU" sz="1200" b="1" dirty="0"/>
              <a:t>, Г. М. Зайко. — Москва : Магистр : ИНФРА-М, 2021. — 528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Охарактеризована специфика ресторанного бизнеса и его тенденции развития, сведения о классификации предприятий </a:t>
            </a:r>
            <a:r>
              <a:rPr lang="ru-RU" sz="1200" dirty="0" err="1"/>
              <a:t>обшественного</a:t>
            </a:r>
            <a:r>
              <a:rPr lang="ru-RU" sz="1200" dirty="0"/>
              <a:t> питания и общих требованиях к ним, правила оказания услуг и показатели культуры обслуживания с учетом особенностей деятельности различных заведений сферы ресторанного бизнеса. Даны рекомендации по обоснованию ассортиментной и сервисной политики заведений этой сферы. Уделено внимание вопросам работы с персоналом и автоматизированным системам управления на современных предприятиях </a:t>
            </a:r>
            <a:r>
              <a:rPr lang="ru-RU" sz="1200" dirty="0" err="1"/>
              <a:t>обшественного</a:t>
            </a:r>
            <a:r>
              <a:rPr lang="ru-RU" sz="1200" dirty="0"/>
              <a:t> питания. Во вторую часть пособия включен материал для проведения практических занятий по темам курса.</a:t>
            </a:r>
            <a:endParaRPr lang="ru-RU" sz="1200" dirty="0"/>
          </a:p>
        </p:txBody>
      </p:sp>
      <p:pic>
        <p:nvPicPr>
          <p:cNvPr id="4" name="Picture 4" descr="https://znanium.com/cover/1086/10864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1" y="3429000"/>
            <a:ext cx="2296608" cy="335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42949" y="3998794"/>
            <a:ext cx="652153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Чередниченко Л. Е. Питание как часть национальной культуры народов : учебное пособие / Л.Е. Чередниченко. — Москва : ИНФРА-М, 2022. — 163 с. — (Среднее 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 smtClean="0"/>
          </a:p>
          <a:p>
            <a:pPr algn="just"/>
            <a:r>
              <a:rPr lang="ru-RU" sz="1200" dirty="0"/>
              <a:t>В учебном пособии рассматриваются факторы, формирующие культуру питания различных стран и народов, основные системы и типы питания. Раскрывается ведущая роль культуры питания в формировании здоровья нации. Главы 2—7 посвящены национальным особенностям и традициям в питании различных стран, национальные кухни которых заслуживают особого внимания в силу широкой популярности в мире. Рассмотрены общие принципы формирования традиций и особенностей питания народов мира с учетом национальных, религиозных, исторических и природно-географических условий.</a:t>
            </a:r>
            <a:endParaRPr lang="ru-RU" sz="1200" dirty="0"/>
          </a:p>
          <a:p>
            <a:pPr algn="just"/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17360192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5655" y="600501"/>
            <a:ext cx="6620842" cy="2759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Быстров С. А. Технология и организация ресторанного бизнеса и питания туристов : учебник / С.А. Быстров. — Москва : ИНФРА-М, 2022. — 536 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нацелен на формирование у читателей знаний о специфике ресторанного бизнеса, раскрывает основные организационно-юридические аспекты, связанные с открытием и дальнейшим функционированием предприятий индустрии питания. Отдельное внимание уделено анализу современных мировых тенденций в организации услуг общественного питания и перспектив их внедрения и развития в российском ресторанном бизнесе. Теоретический материал учебника для эффективности усвоения и применения в российских бизнес-реалиях подкреплен практическими примерами, статистическими выкладками, ссылками на законодательные документы, а для наглядности часть материала представлена в графическом виде. </a:t>
            </a:r>
            <a:endParaRPr lang="ru-RU" sz="1200" dirty="0"/>
          </a:p>
        </p:txBody>
      </p:sp>
      <p:pic>
        <p:nvPicPr>
          <p:cNvPr id="14338" name="Picture 2" descr="https://znanium.com/cover/1514/15141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74" y="116632"/>
            <a:ext cx="2256286" cy="324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45953" y="4379627"/>
            <a:ext cx="6580023" cy="195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Донченко Л. В.  Национальные кулинарные традиции: история продуктов питания : учебное пособие для СПО / Л. В. Донченко, В. Д. </a:t>
            </a:r>
            <a:r>
              <a:rPr lang="ru-RU" sz="1200" b="1" dirty="0" err="1"/>
              <a:t>Надыкта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349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приведены исторические сведения об основных пищевых продуктах, а также об ученых, </a:t>
            </a:r>
            <a:r>
              <a:rPr lang="ru-RU" sz="1200" dirty="0" err="1" smtClean="0"/>
              <a:t>рсских</a:t>
            </a:r>
            <a:r>
              <a:rPr lang="ru-RU" sz="1200" dirty="0" smtClean="0"/>
              <a:t> </a:t>
            </a:r>
            <a:r>
              <a:rPr lang="ru-RU" sz="1200" dirty="0"/>
              <a:t>предпринимателях, способствовавших совершенствованию и развитию технологии их производства. Показано, что знание истории технологии пищевых продуктов позволяет лучше понять значимость разработок и открытий в пищевой промышленности для развития человеческой цивилизации и совершенствования общественного питания.</a:t>
            </a:r>
            <a:endParaRPr lang="ru-RU" sz="1200" dirty="0"/>
          </a:p>
        </p:txBody>
      </p:sp>
      <p:pic>
        <p:nvPicPr>
          <p:cNvPr id="5" name="Picture 2" descr="Обложка книги НАЦИОНАЛЬНЫЕ КУЛИНАРНЫЕ ТРАДИЦИИ: ИСТОРИЯ ПРОДУКТОВ ПИТАНИЯ  Л. В. Донченко,  В. Д. Надыкта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850" y="3246667"/>
            <a:ext cx="2788633" cy="385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806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0501" y="1446663"/>
            <a:ext cx="800394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/>
              <a:t>ОП.03 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ПРАВОВОЕ </a:t>
            </a:r>
            <a:r>
              <a:rPr lang="ru-RU" sz="4800" b="1" dirty="0"/>
              <a:t>И ДОКУМЕНТАЦИОННОЕ ОБЕСПЕЧЕНИЕ В ТУРИЗМЕ И ГОСТЕПРИИМСТВЕ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546741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Обложка книги ОРГАНИЗАЦИЯ ТУРИСТСКОЙ ИНДУСТРИИ. ПРАВОВЫЕ ОСНОВЫ Бугорский В. П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3" y="-99392"/>
            <a:ext cx="243944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38554" y="332656"/>
            <a:ext cx="652593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Бугорский</a:t>
            </a:r>
            <a:r>
              <a:rPr lang="ru-RU" sz="1200" b="1" dirty="0"/>
              <a:t> В. П.  Организация туристской индустрии. Правовые основы : учебное пособие для СПО / В. П. </a:t>
            </a:r>
            <a:r>
              <a:rPr lang="ru-RU" sz="1200" b="1" dirty="0" err="1"/>
              <a:t>Бугорский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165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настоящее время знание основ правового регулирования сферы туризма и гостеприимства необходимо широкому кругу специалистов. Предлагаемый учебник и практикум призван оказать помощь студентам, предлагая систематизированный материал для подготовки к занятиям по основным темам курса в условиях различных форм обучения. В учебном пособии раскрываются основные понятия, анализируются историко-правовые особенности развития законодательства о туризме и гостеприимстве, его система, особенности государственного и договорного регулирования предпринимательской деятельности в этой сфере. Также приводятся практические задания, </a:t>
            </a:r>
            <a:r>
              <a:rPr lang="ru-RU" sz="1200" dirty="0" err="1"/>
              <a:t>направленые</a:t>
            </a:r>
            <a:r>
              <a:rPr lang="ru-RU" sz="1200" dirty="0"/>
              <a:t> на закрепление теоретического материала.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96076" y="3689648"/>
            <a:ext cx="63684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Правовое обеспечение профессиональной деятельности : учебник и практикум для СПО / А. П. Альбов [и др.] ; под общей редакцией А. П. Альбова, С. В. Николюкина. — 2-е изд.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458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раскрываются основные категории и отрасли права Российской Федерации, социальная ценность системы права как наиболее эффективного способа упорядочения общественных отношений. Учебник состоит из трех частей. В Общей части излагаются теоретико-правовые основы знаний о государстве и праве. Особенная часть посвящена основам следующих отраслей права: конституционное право, административное право, трудовое право, гражданское право, семейное право, налоговое право, финансовое право, уголовное право и экологическое право. В практикум включены тестовые задания и кроссворды, которые будут полезны для студентов при проверке своих знаний. </a:t>
            </a:r>
          </a:p>
        </p:txBody>
      </p:sp>
      <p:pic>
        <p:nvPicPr>
          <p:cNvPr id="8196" name="Picture 4" descr="Обложка книги ПРАВОВОЕ ОБЕСПЕЧЕНИЕ ПРОФЕССИОНАЛЬНОЙ ДЕЯТЕЛЬНОСТИ Под общ. ред. Альбова А.П., Николюкина С.В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88" y="3349159"/>
            <a:ext cx="2620763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763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13899"/>
            <a:ext cx="648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Корнеев И. К.  Документационное обеспечение управления : учебник и практикум СПО / И. К. Корнеев, А. В. </a:t>
            </a:r>
            <a:r>
              <a:rPr lang="ru-RU" sz="1200" b="1" dirty="0" err="1"/>
              <a:t>Пшенко</a:t>
            </a:r>
            <a:r>
              <a:rPr lang="ru-RU" sz="1200" b="1" dirty="0"/>
              <a:t>, В. А. </a:t>
            </a:r>
            <a:r>
              <a:rPr lang="ru-RU" sz="1200" b="1" dirty="0" err="1"/>
              <a:t>Машурцев</a:t>
            </a:r>
            <a:r>
              <a:rPr lang="ru-RU" sz="1200" b="1" dirty="0"/>
              <a:t>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438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Прочитав этот учебник, вы подробно ознакомитесь с организацией работы с управленческими документами в соответствии с национальным стандартом ГОСТ ИСО 15489-1-2007 «Управление документами», а также получите представление о современной концепции управления документами. Кроме того, в учебнике описаны правила оформления различных видов документов, способы и методы оперативной работы с документами, их текущего хранения, основы работы с корреспонденцией. Пристальное внимание уделено компьютерным системам и технологиям документационного обеспечения управления.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3507475"/>
            <a:ext cx="655272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Шувалова Н. Н.  Основы делопроизводства : учебник и практикум для СПО / Н. Н. Шувалова, А. Ю. Иванова ; под общей редакцией Н. Н. Шуваловой.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384 с. — (Профессиональное образование). </a:t>
            </a:r>
            <a:endParaRPr lang="ru-RU" sz="1200" b="1" dirty="0" smtClean="0"/>
          </a:p>
          <a:p>
            <a:endParaRPr lang="ru-RU" sz="1200" dirty="0"/>
          </a:p>
          <a:p>
            <a:pPr algn="just"/>
            <a:r>
              <a:rPr lang="ru-RU" sz="1200" dirty="0"/>
              <a:t>В курсе рассматриваются теоретические и нормативно-методические основы традиционного и электронного делопроизводства, анализируются терминологический аппарат современного делопроизводства, порядок составления и оформления служебных документов. Отличительную особенность данного курса составляет междисциплинарный подход к изучению и созданию документа, поэтому большое внимание уделено не только технологическим вопросам, но и языку служебного документа, составляющему содержательную основу любой информации. Включение в практикум тестовых и практических заданий, активное использование метода самостоятельного выявления и исправления типичных ошибок в управленческих документах путем их редактирования позволяет закрепить усвоенные знания, сформировать умения и навыки составления, оформления документов и организации работы с </a:t>
            </a:r>
            <a:r>
              <a:rPr lang="ru-RU" sz="1200" dirty="0" smtClean="0"/>
              <a:t>ними.</a:t>
            </a:r>
            <a:endParaRPr lang="ru-RU" sz="1200" dirty="0"/>
          </a:p>
        </p:txBody>
      </p:sp>
      <p:pic>
        <p:nvPicPr>
          <p:cNvPr id="9218" name="Picture 2" descr="Обложка книги ДОКУМЕНТАЦИОННОЕ ОБЕСПЕЧЕНИЕ УПРАВЛЕНИЯ Корнеев И. К., Пшенко А. В., Машурцев В. А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861" y="-174685"/>
            <a:ext cx="2772309" cy="370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Обложка книги ОСНОВЫ ДЕЛОПРОИЗВОДСТВА Шувалова Н. Н., Иванова А. Ю. ; Под общ. ред. Шуваловой Н.Н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1" y="3356992"/>
            <a:ext cx="2712969" cy="370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617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620688"/>
            <a:ext cx="66247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Кузьмина Е. Е.  </a:t>
            </a:r>
            <a:r>
              <a:rPr lang="ru-RU" sz="1200" dirty="0"/>
              <a:t>Предпринимательская деятельность : учебное пособие для СПО / Е. Е. Кузьмина. — 4-е изд., </a:t>
            </a:r>
            <a:r>
              <a:rPr lang="ru-RU" sz="1200" dirty="0" err="1"/>
              <a:t>перераб</a:t>
            </a:r>
            <a:r>
              <a:rPr lang="ru-RU" sz="1200" dirty="0"/>
              <a:t>. и доп. — Москва : Издательство </a:t>
            </a:r>
            <a:r>
              <a:rPr lang="ru-RU" sz="1200" dirty="0" err="1"/>
              <a:t>Юрайт</a:t>
            </a:r>
            <a:r>
              <a:rPr lang="ru-RU" sz="1200" dirty="0"/>
              <a:t>, 2023. — 455 с. — (Профессиональное образование</a:t>
            </a:r>
            <a:r>
              <a:rPr lang="ru-RU" sz="1200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представлена история развития российского предпринимательства, раскрыт механизм создания собственного дела от идеи до регистрации фирмы, исследуются факторы и риски, оказывающие влияние на деятельность малого и среднего бизнеса. Теоретический материал удачно сочетается с тестами и ситуационными заданиями. Отличительной особенностью данного курса является направленность на изучение вопросов инновационного развития предпринимательства и его инвестиционного обеспечения. </a:t>
            </a:r>
          </a:p>
        </p:txBody>
      </p:sp>
      <p:pic>
        <p:nvPicPr>
          <p:cNvPr id="10242" name="Picture 2" descr="Обложка книги ПРЕДПРИНИМАТЕЛЬСКАЯ ДЕЯТЕЛЬНОСТЬ Кузьмина Е. Е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921" y="-140200"/>
            <a:ext cx="2674941" cy="3645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78963" y="3930554"/>
            <a:ext cx="64855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Стригунова</a:t>
            </a:r>
            <a:r>
              <a:rPr lang="ru-RU" sz="1200" b="1" dirty="0"/>
              <a:t> Д. П. Правовые основы гостиничного и туристского бизнеса : учебное пособие / Д. П. </a:t>
            </a:r>
            <a:r>
              <a:rPr lang="ru-RU" sz="1200" b="1" dirty="0" err="1"/>
              <a:t>Стригунова</a:t>
            </a:r>
            <a:r>
              <a:rPr lang="ru-RU" sz="1200" b="1" dirty="0"/>
              <a:t>.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2021. — 312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Рассмотрены вопросы правового регулирования в сфере гостиничного и туристского бизнеса (ГТБ). Определяется круг отношений, регулируемых правом в сфере ГТБ и источники их правового регулирования. Особое внимание уделяется организованному туризму и правовому статусу туроператора как организатора туров. Отдельный раздел посвящен правовому регулированию туристских формальностей. Рассмотрен ряд вопросов, касающихся транспортного обеспечения и страхования в данной сфере.</a:t>
            </a:r>
          </a:p>
        </p:txBody>
      </p:sp>
      <p:pic>
        <p:nvPicPr>
          <p:cNvPr id="10244" name="Picture 4" descr="Правовые основы гостиничного и туристского бизнес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24" y="3505233"/>
            <a:ext cx="2232249" cy="3164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445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260648"/>
            <a:ext cx="65527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Вотинцева</a:t>
            </a:r>
            <a:r>
              <a:rPr lang="ru-RU" sz="1200" b="1" dirty="0"/>
              <a:t> Н. А. Правовое обеспечение гостиничной деятельности : учебное пособие / Н. А. </a:t>
            </a:r>
            <a:r>
              <a:rPr lang="ru-RU" sz="1200" b="1" dirty="0" err="1"/>
              <a:t>Вотинцева</a:t>
            </a:r>
            <a:r>
              <a:rPr lang="ru-RU" sz="1200" b="1" dirty="0"/>
              <a:t>. — Москва : РИОР : ИНФРА - М, 2020. — 299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Учебное пособие написано в соответствии с Федеральным государственным образовательным стандартом высшего образования по направлениям подготовки «Гостиничное дело», «Туризм» и посвящено проблемам правового обеспечения гостиничной деятельности. В книге рассмотрены теоретические основы гостиничной индустрии, в том числе раскрыто содержание основных дефиниций этой сферы; представлена общая характеристика нормативно-правовой базы; приведена классификация средств размещения; дан анализ организационно-правовых форм хозяйствующих субъектов, обязательственных правоотношений, а также затронуты вопросы трудовых отношений, возникающих в сфере гостиничной индустрии. В целях закрепления теоретического материала приведены контрольные вопросы, ситуационные задачи и тестовые задания.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3643952"/>
            <a:ext cx="66967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Лаврентьева М. Г. Документационное обеспечение кадровой деятельности в сфере индустрии гостеприимства. Практикум : учебное пособие / М. Г. Лаврентьева, А. В. </a:t>
            </a:r>
            <a:r>
              <a:rPr lang="ru-RU" sz="1200" b="1" dirty="0" err="1"/>
              <a:t>Можаев</a:t>
            </a:r>
            <a:r>
              <a:rPr lang="ru-RU" sz="1200" b="1" dirty="0"/>
              <a:t> ; под ред. Н. Г. </a:t>
            </a:r>
            <a:r>
              <a:rPr lang="ru-RU" sz="1200" b="1" dirty="0" err="1"/>
              <a:t>Можаевой</a:t>
            </a:r>
            <a:r>
              <a:rPr lang="ru-RU" sz="1200" b="1" dirty="0"/>
              <a:t>. — Москва : ИНФРА -М, </a:t>
            </a:r>
            <a:r>
              <a:rPr lang="ru-RU" sz="1200" b="1" dirty="0" smtClean="0"/>
              <a:t>2022. </a:t>
            </a:r>
            <a:r>
              <a:rPr lang="ru-RU" sz="1200" b="1" dirty="0"/>
              <a:t>— 99 с.  — (Среднее 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Задания практикума разработаны для проведения практических и семинарских занятий со студентами всех форм обучения. Материал подобран и структурирован в соответствии с требованиями Федерального государственного образовательного стандарта высшего образования последнего поколения по специальности «Гостиничный сервис» (</a:t>
            </a:r>
            <a:r>
              <a:rPr lang="ru-RU" sz="1200" dirty="0" err="1"/>
              <a:t>бакалавриат</a:t>
            </a:r>
            <a:r>
              <a:rPr lang="ru-RU" sz="1200" dirty="0"/>
              <a:t>). Практикум предназначен для студентов высших учебных заведений, обучающихся по направлениям подготовки сферы обслуживания: «Гостиничное дело», «Туризм». Может быть также использован в обучении студентов колледжей по специальностям среднего профессионального образования «Туризм», «Гостиничное дело» и слушателей центров и институтов дополнительного профессионального образования.</a:t>
            </a:r>
          </a:p>
        </p:txBody>
      </p:sp>
      <p:pic>
        <p:nvPicPr>
          <p:cNvPr id="11266" name="Picture 2" descr="https://znanium.com/cover/0982/9823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0"/>
            <a:ext cx="2232248" cy="322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znanium.com/cover/0912/9127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2232248" cy="321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422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274838"/>
            <a:ext cx="66784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Волков А. М.</a:t>
            </a:r>
            <a:r>
              <a:rPr lang="ru-RU" sz="1200" b="1" i="1" dirty="0"/>
              <a:t> </a:t>
            </a:r>
            <a:r>
              <a:rPr lang="ru-RU" sz="1200" b="1" dirty="0"/>
              <a:t> Правовое обеспечение профессиональной деятельности : учебник для СПО / А. М. Волков, Е. А. </a:t>
            </a:r>
            <a:r>
              <a:rPr lang="ru-RU" sz="1200" b="1" dirty="0" err="1"/>
              <a:t>Лютягина</a:t>
            </a:r>
            <a:r>
              <a:rPr lang="ru-RU" sz="1200" b="1" dirty="0"/>
              <a:t> ; под общей редакцией А. М. Волкова. 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279 с. — (Профессиональное образование). 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излагаются ключевые понятия и категории современной юридической науки. Курс рассчитан в первую очередь на студентов, обучающихся по направлению подготовки «Государственное и муниципальное управление» и по другим неюридическим направлениям и специальностям. Он позволяет им усвоить дисциплину «Основы права» («Правоведение»), получить полные, системные знания, необходимые для успешного освоения других учебных юридических </a:t>
            </a:r>
            <a:r>
              <a:rPr lang="ru-RU" sz="1200" dirty="0" err="1"/>
              <a:t>дис</a:t>
            </a:r>
            <a:r>
              <a:rPr lang="ru-RU" sz="1200" dirty="0"/>
              <a:t> </a:t>
            </a:r>
            <a:r>
              <a:rPr lang="ru-RU" sz="1200" dirty="0" err="1"/>
              <a:t>циплин</a:t>
            </a:r>
            <a:r>
              <a:rPr lang="ru-RU" sz="1200" dirty="0"/>
              <a:t>. Курс подготовлен с учетом опыта преподавания в учебных заведениях Москвы. </a:t>
            </a:r>
          </a:p>
        </p:txBody>
      </p:sp>
      <p:pic>
        <p:nvPicPr>
          <p:cNvPr id="12290" name="Picture 2" descr="Обложка книги ПРАВОВОЕ ОБЕСПЕЧЕНИЕ ПРОФЕССИОНАЛЬНОЙ ДЕЯТЕЛЬНОСТИ Волков А. М., Лютягина Е. А. ; Под общ. ред. Волкова А.М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730" y="1663400"/>
            <a:ext cx="2681536" cy="371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238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7" y="1484784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/>
              <a:t>ОП.04 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ИНФОРМАЦИОННО-КОММУНИКАЦИОННЫЕ </a:t>
            </a:r>
            <a:r>
              <a:rPr lang="ru-RU" sz="4800" b="1" dirty="0"/>
              <a:t>ТЕХНОЛОГИИ В ТУРИЗМЕ И ГОСТЕПРИИМСТВЕ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2814685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0245" y="504967"/>
            <a:ext cx="649424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Куприянов Д. В.  Информационное обеспечение профессиональной деятельности : учебник и практикум для СПО / Д. В. Куприянов.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255 с. — (Профессиональное образование). 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Книга была, есть и остается основным источником знаний и основным средством научных коммуникаций. Но как найти нужные и наиболее значимые источники информации? Как быть в курсе последних достижений в научной деятельности? Это не самоучитель, но книга для работы в классе. Многие вопросы в ней только обозначаются, а не расписываются детально, и автор делает это осознанно, ставя целью научить студента работать с книгой, со справочными системами, с ресурсами Интернета. Учебник направлен на решение практических, важных для каждого современного профессионала задач. В нем присутствует комплекс заданий и упражнений, способствующий лучшему усвоению знаний учащимся.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3780430"/>
            <a:ext cx="633670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Информационные технологии в 2 т. Том 1 : учебник для СПО / В. В. Трофимов, О. П. Ильина, В. И. </a:t>
            </a:r>
            <a:r>
              <a:rPr lang="ru-RU" sz="1200" b="1" dirty="0" err="1"/>
              <a:t>Кияев</a:t>
            </a:r>
            <a:r>
              <a:rPr lang="ru-RU" sz="1200" b="1" dirty="0"/>
              <a:t>, Е. В. Трофимова ; под редакцией В. В. Трофимова.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238 с. — (Профессиональное образование). 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Настоящий учебник представляет собой обобщенный труд в области современных информационных технологий, применяемых в экономике и управлении. Это универсальное издание для любых экономических специальностей. Материал учебника включает не только обязательные разделы программы, но и дополнительный материал, поясняющий современное состояние дел в области создания и эксплуатации современных информационных технологий и систем, а также перспективы их развития.</a:t>
            </a:r>
          </a:p>
        </p:txBody>
      </p:sp>
      <p:pic>
        <p:nvPicPr>
          <p:cNvPr id="13314" name="Picture 2" descr="Обложка книги ИНФОРМАЦИОННОЕ ОБЕСПЕЧЕНИЕ ПРОФЕССИОНАЛЬНОЙ ДЕЯТЕЛЬНОСТИ Куприянов Д. В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029"/>
            <a:ext cx="2483768" cy="360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Обложка книги ИНФОРМАЦИОННЫЕ ТЕХНОЛОГИИ В 2 Т. ТОМ 1 Трофимов В. В., Ильина О. П., КИЯЕВ В. И., Трофимова Е. В. ; Под ред. Трофимова В.В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284984"/>
            <a:ext cx="2783480" cy="375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140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Обложка книги ИНФОРМАЦИОННЫЕ ТЕХНОЛОГИИ В 2 Т. ТОМ 2 Трофимов В. В., Ильина О. П., КИЯЕВ В. И., Трофимова Е. В. ; Под ред. Трофимова В.В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01696"/>
            <a:ext cx="2664296" cy="374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614149"/>
            <a:ext cx="6696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Информационные технологии в 2 т. Том 2 : учебник для СПО / В. В. Трофимов, О. П. Ильина, В. И. </a:t>
            </a:r>
            <a:r>
              <a:rPr lang="ru-RU" sz="1200" b="1" dirty="0" err="1"/>
              <a:t>Кияев</a:t>
            </a:r>
            <a:r>
              <a:rPr lang="ru-RU" sz="1200" b="1" dirty="0"/>
              <a:t>, Е. В. Трофимова ; под редакцией В. В. Трофимова.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390 с. 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Настоящий учебник представляет собой обобщенный труд в области современных информационных технологий, применяемых в экономике и управлении. Это универсальное издание для любых экономических специальностей. Материал учебника включает не только обязательные разделы программы, но и дополнительный материал, поясняющий современное состояние дел в области создания и эксплуатации современных информационных технологий и систем, а также перспективы их развития.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83767" y="3645024"/>
            <a:ext cx="655272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Ветитнев</a:t>
            </a:r>
            <a:r>
              <a:rPr lang="ru-RU" sz="1200" b="1" dirty="0"/>
              <a:t> А. М.  Информационно-коммуникационные технологии в туризме : учебник для СПО / А. М. </a:t>
            </a:r>
            <a:r>
              <a:rPr lang="ru-RU" sz="1200" b="1" dirty="0" err="1"/>
              <a:t>Ветитнев</a:t>
            </a:r>
            <a:r>
              <a:rPr lang="ru-RU" sz="1200" b="1" dirty="0"/>
              <a:t>, В. В. Коваленко, В. В. Коваленко.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340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представлены основные материалы, связанные с внедрением информационных технологий в деятельность организаций сферы сервиса и туризма. Рассматриваются основы информационных технологий и информационных систем, приведена их авторская классификация. Представлены материалы о применении информационных технологий в туризме и гостеприимстве. Приведены сведения о роли Интернета в информационном обеспечении предприятий сферы услуг, об электронной коммерции, системах связи, оргтехнике.</a:t>
            </a:r>
          </a:p>
        </p:txBody>
      </p:sp>
      <p:pic>
        <p:nvPicPr>
          <p:cNvPr id="14340" name="Picture 4" descr="Обложка книги ИНФОРМАЦИОННО-КОММУНИКАЦИОННЫЕ ТЕХНОЛОГИИ В ТУРИЗМЕ Ветитнев А. М., Коваленко В. В., Коваленко В. В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84" y="3356992"/>
            <a:ext cx="2518551" cy="365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637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251" y="1937982"/>
            <a:ext cx="859222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ОП.01 </a:t>
            </a:r>
            <a:endParaRPr lang="ru-RU" sz="4800" b="1" dirty="0"/>
          </a:p>
          <a:p>
            <a:pPr algn="ctr"/>
            <a:r>
              <a:rPr lang="ru-RU" sz="4800" b="1" dirty="0" smtClean="0"/>
              <a:t>СЕРВИСНАЯ ДЕЯТЕЛЬНОСТЬ В ТУРИЗМЕ И ГОСТЕПРИИМСТВЕ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4531464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Информационные технологии в туристской индустр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2" y="177157"/>
            <a:ext cx="2232247" cy="309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59" y="476672"/>
            <a:ext cx="66247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Морозов М. А. Информационные технологии в туристской индустрии : учебник / М. А. Морозов, Н. С. Морозова.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2021. — 276 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Рассмотрены современные информационные технологии, используемые в туристской индустрии, их классификация и основные направления развития, а также государственная информационная инфраструктура для туристской индустрии и правовые вопросы информационного обеспечения туризма. Приведена характеристика информационных систем менеджмента для туроператорских и турагентских компаний, гостиничных предприятий, предприятий ресторанного бизнеса. Изложена история создания информационных систем менеджмента для предприятий туристской индустрии, история глобальных систем бронирования и их современное состояние.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3848669"/>
            <a:ext cx="66247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Гаврилов М. В.  Информатика и информационные технологии : учебник для СПО / М. В. Гаврилов, В. А. Климов. — 5-е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355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приводятся основные понятия по информатике и информационным технологиям, описаны принципы работы с современными прикладными программными средствами, в Интернете. Особое внимание уделено законодательной и технической защите от несанкционированного доступа, средствам антивирусной защиты. Приводятся подробные пояснения, советы и рекомендации по практической работе с описываемыми средствами и технологиями. </a:t>
            </a:r>
          </a:p>
        </p:txBody>
      </p:sp>
      <p:pic>
        <p:nvPicPr>
          <p:cNvPr id="15364" name="Picture 4" descr="Обложка книги ИНФОРМАТИКА И ИНФОРМАЦИОННЫЕ ТЕХНОЛОГИИ  М. В. Гаврилов,  В. А. Климов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212976"/>
            <a:ext cx="2808312" cy="383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830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9302" y="476672"/>
            <a:ext cx="653518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Советов Б. Я.  Информационные технологии : учебник для СПО / Б. Я. Советов, В. В. </a:t>
            </a:r>
            <a:r>
              <a:rPr lang="ru-RU" sz="1200" b="1" dirty="0" err="1"/>
              <a:t>Цехановский</a:t>
            </a:r>
            <a:r>
              <a:rPr lang="ru-RU" sz="1200" b="1" dirty="0"/>
              <a:t>. — 7-е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327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данном учебнике изложены фундаментальные основы информатики в области информационных технологий как составляющие формирования информационного общества. Раскрыты содержание, возможности и области применения базовых и прикладных информационных технологий. Наиболее важным для будущих профессионалов является то, что в учебном издании приведена инструментальная база с раскрытием программных, технических и методических средств информационных технологий.</a:t>
            </a:r>
          </a:p>
        </p:txBody>
      </p:sp>
      <p:pic>
        <p:nvPicPr>
          <p:cNvPr id="16386" name="Picture 2" descr="Обложка книги ИНФОРМАЦИОННЫЕ ТЕХНОЛОГИИ Советов Б. Я., Цехановский В. В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248376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Обложка книги ИНФОРМАЦИОННЫЕ ТЕХНОЛОГИИ В СОЦИАЛЬНОЙ СФЕРЕ Гасумова С. Е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5" y="3356992"/>
            <a:ext cx="2483768" cy="361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5654" y="3985146"/>
            <a:ext cx="65488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Гасумова</a:t>
            </a:r>
            <a:r>
              <a:rPr lang="ru-RU" sz="1200" b="1" dirty="0"/>
              <a:t> С. Е. Информационные технологии в социальной сфере : учебник и практикум для СПО / С. Е. </a:t>
            </a:r>
            <a:r>
              <a:rPr lang="ru-RU" sz="1200" b="1" dirty="0" err="1"/>
              <a:t>Гасумова</a:t>
            </a:r>
            <a:r>
              <a:rPr lang="ru-RU" sz="1200" b="1" dirty="0"/>
              <a:t>. — 6-е изд.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284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 smtClean="0"/>
              <a:t>Учебное </a:t>
            </a:r>
            <a:r>
              <a:rPr lang="ru-RU" sz="1200" dirty="0"/>
              <a:t>пособие посвящено информационным технологиям в социальной сфере. Автор излагает теоретико-методологические основы информатизации общества, описывает ее этические и социальные аспекты, рассказывает о ее организационно-правовых основах. Особый раздел посвящен практическому использованию информационных технологий в социальной сфере. Соответствует актуальным требованиям Федерального государственного образовательного стандарта среднего профессионального образования и профессиональным требованиям.</a:t>
            </a:r>
          </a:p>
        </p:txBody>
      </p:sp>
    </p:spTree>
    <p:extLst>
      <p:ext uri="{BB962C8B-B14F-4D97-AF65-F5344CB8AC3E}">
        <p14:creationId xmlns:p14="http://schemas.microsoft.com/office/powerpoint/2010/main" val="181325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3074" y="436728"/>
            <a:ext cx="6371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Шитов В. Н. Информационные технологии в туристской индустрии : учебное пособие / В. Н. Шитов.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2021. — 385 с. 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Подробно рассмотрены информационные процессы и технологии, информационная безопасность деятельности предприятий туристской индустрии, компьютерные технологии общего пользования с применением популярных пакетов </a:t>
            </a:r>
            <a:r>
              <a:rPr lang="ru-RU" sz="1200" dirty="0" err="1"/>
              <a:t>Microsoft</a:t>
            </a:r>
            <a:r>
              <a:rPr lang="ru-RU" sz="1200" dirty="0"/>
              <a:t> </a:t>
            </a:r>
            <a:r>
              <a:rPr lang="ru-RU" sz="1200" dirty="0" err="1"/>
              <a:t>Office</a:t>
            </a:r>
            <a:r>
              <a:rPr lang="ru-RU" sz="1200" dirty="0"/>
              <a:t> 2010 и 2013, </a:t>
            </a:r>
            <a:r>
              <a:rPr lang="ru-RU" sz="1200" dirty="0" err="1"/>
              <a:t>OpenOffice</a:t>
            </a:r>
            <a:r>
              <a:rPr lang="ru-RU" sz="1200" dirty="0"/>
              <a:t>, </a:t>
            </a:r>
            <a:r>
              <a:rPr lang="ru-RU" sz="1200" dirty="0" err="1"/>
              <a:t>LibreOffice</a:t>
            </a:r>
            <a:r>
              <a:rPr lang="ru-RU" sz="1200" dirty="0"/>
              <a:t>, использование мультимедийных технологий в туристской деятельности, создание сайтов с помощью онлайн-редактора WYSIWYG </a:t>
            </a:r>
            <a:r>
              <a:rPr lang="ru-RU" sz="1200" dirty="0" err="1"/>
              <a:t>Web</a:t>
            </a:r>
            <a:r>
              <a:rPr lang="ru-RU" sz="1200" dirty="0"/>
              <a:t> </a:t>
            </a:r>
            <a:r>
              <a:rPr lang="ru-RU" sz="1200" dirty="0" err="1"/>
              <a:t>Builder</a:t>
            </a:r>
            <a:r>
              <a:rPr lang="ru-RU" sz="1200" dirty="0"/>
              <a:t> 8, подготовка анимационной рекламной продукции, сетевые технологии в туристской индустрии, профессионально ориентированные информационные системы в туризме «САМО-Тур Агент», «САМО-</a:t>
            </a:r>
            <a:r>
              <a:rPr lang="ru-RU" sz="1200" dirty="0" err="1"/>
              <a:t>Hotel</a:t>
            </a:r>
            <a:r>
              <a:rPr lang="ru-RU" sz="1200" dirty="0"/>
              <a:t> / САМО-</a:t>
            </a:r>
            <a:r>
              <a:rPr lang="ru-RU" sz="1200" dirty="0" err="1"/>
              <a:t>Incoming</a:t>
            </a:r>
            <a:r>
              <a:rPr lang="ru-RU" sz="1200" dirty="0"/>
              <a:t>», «Сам себе тур».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65778" y="3889612"/>
            <a:ext cx="63987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/>
              <a:t>Быстров С. А. Организация </a:t>
            </a:r>
            <a:r>
              <a:rPr lang="ru-RU" sz="1200" b="1" dirty="0"/>
              <a:t>туристской деятельности. Управление турфирмой : учебное пособие / С. А. Быстров. - Москва : Форум : ИНФРА-М, 2021. - 400 с. -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Учебное пособие нацелено на формирование у читателей знаний о специфике туристской деятельности, а также раскрывает основные организационно-правовые аспекты, связанные с созданием и дальнейшим функционированием турфирмы. Отдельное внимание уделено анализу современных мировых тенденций в организации туристской деятельности и их перспектив в российской практике. Теоретический материал пособия для эффективности усвоения и применения в российских бизнес-реалиях подкреплен практическими примерами, статистическими выкладками, ссылками на законодательные документы, а для наглядности часть материала представлена в графическом виде. </a:t>
            </a:r>
          </a:p>
        </p:txBody>
      </p:sp>
      <p:pic>
        <p:nvPicPr>
          <p:cNvPr id="17410" name="Picture 2" descr="Информационные технологии в туристской индустр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8364"/>
            <a:ext cx="2376263" cy="299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znanium.com/cover/0967/9674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3501008"/>
            <a:ext cx="2328193" cy="32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362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660" y="1487606"/>
            <a:ext cx="857481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/>
              <a:t>ОП.05 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ЭКОНОМИКА </a:t>
            </a:r>
            <a:r>
              <a:rPr lang="ru-RU" sz="4800" b="1" dirty="0"/>
              <a:t>И БУХГАЛТЕРСКИЙ УЧЕТ ПРЕДПРИЯТИЙ ТУРИЗМА И ГОСТИНИЧНОГО ДЕЛА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3675574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бложка книги ОСНОВЫ БУХГАЛТЕРСКОГО УЧЕТА  Т. В. Воронченко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259228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20118" y="641444"/>
            <a:ext cx="664436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Воронченко</a:t>
            </a:r>
            <a:r>
              <a:rPr lang="ru-RU" sz="1200" b="1" dirty="0"/>
              <a:t> Т. В. Основы бухгалтерского учета : учебник и практикум для СПО / Т. В. </a:t>
            </a:r>
            <a:r>
              <a:rPr lang="ru-RU" sz="1200" b="1" dirty="0" err="1"/>
              <a:t>Воронченко</a:t>
            </a:r>
            <a:r>
              <a:rPr lang="ru-RU" sz="1200" b="1" dirty="0"/>
              <a:t>. — 4-е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289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представлены основы бухгалтерского учета, исторические и методические аспекты его возникновения и развития. Особенностью издания является системный взгляд на предмет и метод учета и комплексный подход к рассмотрению их взаимосвязей и взаимозависимостей. В курс включен практикум, содержащий задачи для практических (семинарских) занятий и самостоятельной работы студентов. Подготовлено при информационной поддержке СПС «</a:t>
            </a:r>
            <a:r>
              <a:rPr lang="ru-RU" sz="1200" dirty="0" err="1"/>
              <a:t>КонсультантПлюс</a:t>
            </a:r>
            <a:r>
              <a:rPr lang="ru-RU" sz="1200" dirty="0"/>
              <a:t>». </a:t>
            </a:r>
          </a:p>
        </p:txBody>
      </p:sp>
      <p:pic>
        <p:nvPicPr>
          <p:cNvPr id="1028" name="Picture 4" descr="Обложка книги ЭКОНОМИКА ОРГАНИЗАЦИИ В ГОСТИНИЧНОМ СЕРВИСЕ  С. С. Скобкин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356992"/>
            <a:ext cx="2592288" cy="364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47415" y="4067032"/>
            <a:ext cx="66170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Скобкин</a:t>
            </a:r>
            <a:r>
              <a:rPr lang="ru-RU" sz="1200" b="1" dirty="0"/>
              <a:t> С. С.  Экономика организации в гостиничном сервисе : учебник и практикум для СПО / С. С. </a:t>
            </a:r>
            <a:r>
              <a:rPr lang="ru-RU" sz="1200" b="1" dirty="0" err="1"/>
              <a:t>Скобкин</a:t>
            </a:r>
            <a:r>
              <a:rPr lang="ru-RU" sz="1200" b="1" dirty="0"/>
              <a:t>. — 3-е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336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рассматриваются ключевые вопросы функционирования предприятий индустрии гостеприимства и туризма. Даются основные экономические понятия, концепции, функции, методы организации производства и предоставления услуг, вопросы планирования и анализа хозяйственной деятельности. Анализируются факторы, влияющие на эффективное развитие предприятий этой отрасли, возникающие проблемы и пути их разрешения. </a:t>
            </a:r>
          </a:p>
        </p:txBody>
      </p:sp>
    </p:spTree>
    <p:extLst>
      <p:ext uri="{BB962C8B-B14F-4D97-AF65-F5344CB8AC3E}">
        <p14:creationId xmlns:p14="http://schemas.microsoft.com/office/powerpoint/2010/main" val="13353693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ожка книги ЭКОНОМИКА ТУРИЗМА Морозов М. А., Морозова Н. С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9392"/>
            <a:ext cx="2481159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1159" y="545910"/>
            <a:ext cx="64833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Морозов М. А.  Экономика туризма : учебник для СПО / М. А. Морозов, Н. С. Морозова. — 5-е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291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рассматриваются ключевые аспекты экономики туризма, изучаются закономерности функционирования и развития туристского рынка, специфика экономического управления предприятиями индустрии туризма, экономика гостиничных предприятий. Рассмотрено принятие экономически обоснованных решений на предприятиях индустрии туризма и гостиничного бизнеса, оценка эффективности деятельности предприятий туриндустрии. Учебный материал четко систематизирован, отражает современные подходы к изучению предмета, написан в доступной для понимания форме.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02006" y="4121624"/>
            <a:ext cx="65624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Богданов Е. И. Экономика отрасли туризма : учебник / Е. И. Богданов, Е. С. Богомолова, В. П. Орловская ; под ред. проф. Е. И. Богданова. — Москва : ИНФРА-М, 2021. — 318 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раскрывается сущность туризма — одной из важнейших отраслей экономики, а также метода познания индивидуумом культурных природных богатств, созданных природой и человеком. Анализируются такие важнейшие категории, как спрос и мотивация в туризме. Рассматриваются особенности туристской </a:t>
            </a:r>
            <a:r>
              <a:rPr lang="ru-RU" sz="1200" dirty="0" err="1"/>
              <a:t>дестинации</a:t>
            </a:r>
            <a:r>
              <a:rPr lang="ru-RU" sz="1200" dirty="0"/>
              <a:t> — основного элемента туризма, а также базовые концепции туризма — динамично развивающейся отрасли экономики. Особое внимание уделяется туристско-рекреационному комплексу как важнейшему направлению совершенствования системы управления экономикой туризма.</a:t>
            </a:r>
          </a:p>
        </p:txBody>
      </p:sp>
      <p:pic>
        <p:nvPicPr>
          <p:cNvPr id="2052" name="Picture 4" descr="https://znanium.com/cover/1240/12400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63" y="3717032"/>
            <a:ext cx="2172737" cy="309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711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2549" y="409434"/>
            <a:ext cx="654193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/>
              <a:t>Шадрина Г. В.  Основы бухгалтерского учета : учебник и практикум для СПО / Г. В. Шадрина, Л. И. Егорова. — Москва : Издательство </a:t>
            </a:r>
            <a:r>
              <a:rPr lang="ru-RU" sz="1200" dirty="0" err="1"/>
              <a:t>Юрайт</a:t>
            </a:r>
            <a:r>
              <a:rPr lang="ru-RU" sz="1200" dirty="0"/>
              <a:t>, 2022. — 429 с. — (Профессиональное образование</a:t>
            </a:r>
            <a:r>
              <a:rPr lang="ru-RU" sz="1200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удачно сочетает бухгалтерский учет и элементы экономического анализа. Такое сочетание поможет приобрести умения и навыки в области экономических явлений и процессов в их взаимосвязи и взаимозависимости, понять сущность бухгалтерского учета как информационной основы управления, а также даст представление о составе элементов финансовой информации. Проверить усвоение теоретического материала поможет практикум, включающий контрольные вопросы ко всем темам, практические примеры, тесты и расчетные задачи.</a:t>
            </a:r>
            <a:r>
              <a:rPr lang="ru-RU" dirty="0"/>
              <a:t> </a:t>
            </a:r>
          </a:p>
        </p:txBody>
      </p:sp>
      <p:pic>
        <p:nvPicPr>
          <p:cNvPr id="3074" name="Picture 2" descr="Обложка книги ОСНОВЫ БУХГАЛТЕРСКОГО УЧЕТА Шадрина Г. В., Егорова Л. И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70" y="-52258"/>
            <a:ext cx="2429819" cy="355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56597" y="4162567"/>
            <a:ext cx="65078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Экономика и управление гостиничным предприятием : учебное пособие / М. Ю. </a:t>
            </a:r>
            <a:r>
              <a:rPr lang="ru-RU" sz="1200" b="1" dirty="0" err="1"/>
              <a:t>Лайко</a:t>
            </a:r>
            <a:r>
              <a:rPr lang="ru-RU" sz="1200" b="1" dirty="0"/>
              <a:t>, Е. Н. </a:t>
            </a:r>
            <a:r>
              <a:rPr lang="ru-RU" sz="1200" b="1" dirty="0" err="1"/>
              <a:t>Валединская</a:t>
            </a:r>
            <a:r>
              <a:rPr lang="ru-RU" sz="1200" b="1" dirty="0"/>
              <a:t>, Е. Л. Ильина, М. В. </a:t>
            </a:r>
            <a:r>
              <a:rPr lang="ru-RU" sz="1200" b="1" dirty="0" err="1"/>
              <a:t>Кобяк</a:t>
            </a:r>
            <a:r>
              <a:rPr lang="ru-RU" sz="1200" b="1" dirty="0"/>
              <a:t>, А. Н. </a:t>
            </a:r>
            <a:r>
              <a:rPr lang="ru-RU" sz="1200" b="1" dirty="0" err="1"/>
              <a:t>Латкин</a:t>
            </a:r>
            <a:r>
              <a:rPr lang="ru-RU" sz="1200" b="1" dirty="0"/>
              <a:t>. 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2022. — 154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Рассматриваются теоретико-методические и практические аспекты экономики индустрии гостеприимства, связанные с анализом особенностей функционирования и развития рынка услуг гостеприимства, повышением эффективности и производительности деятельности гостиничных комплексов.</a:t>
            </a:r>
          </a:p>
        </p:txBody>
      </p:sp>
      <p:pic>
        <p:nvPicPr>
          <p:cNvPr id="3076" name="Picture 4" descr="Экономика и управление гостиничным предприятие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04" y="3502010"/>
            <a:ext cx="2303093" cy="328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5808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374710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/>
              <a:t>ОП.06 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ИНОСТРАННЫЙ </a:t>
            </a:r>
            <a:r>
              <a:rPr lang="ru-RU" sz="4800" b="1" dirty="0"/>
              <a:t>ЯЗЫК (ВТОРОЙ)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4774951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Обложка книги НЕМЕЦКИЙ ЯЗЫК ДЛЯ КОЛЛЕДЖЕЙ (A1—A2) Миляева Н. Н., Кукина Н. В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248376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559557"/>
            <a:ext cx="64087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Миляева</a:t>
            </a:r>
            <a:r>
              <a:rPr lang="ru-RU" sz="1200" b="1" dirty="0"/>
              <a:t> Н. Н. Немецкий язык для колледжей (A1—A2) : учебник и практикум для СПО / Н. Н. </a:t>
            </a:r>
            <a:r>
              <a:rPr lang="ru-RU" sz="1200" b="1" dirty="0" err="1"/>
              <a:t>Миляева</a:t>
            </a:r>
            <a:r>
              <a:rPr lang="ru-RU" sz="1200" b="1" dirty="0"/>
              <a:t>, Н. В. Кукина.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255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ориентирован на формирование у студента, начинающего изучать немецкий язык, языковых компетенций. Каждый тематический урок включает грамматические пояснения на русском языке, тексты, диалоги, словарь-минимум активной лексики, упражнения для закрепления лексического и грамматического материала, а также коммуникативные задания, готовящие студента к устной и письменной коммуникации. Освоение курса позволит осуществлять грамотный выбор языкового и речевого материала с учетом знания культурных реалий страны изучаемого языка. </a:t>
            </a:r>
          </a:p>
        </p:txBody>
      </p:sp>
      <p:pic>
        <p:nvPicPr>
          <p:cNvPr id="6148" name="Picture 4" descr="Немецкий язык как второй иностранный язы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645024"/>
            <a:ext cx="2328193" cy="30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83768" y="4176214"/>
            <a:ext cx="64807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Тимошенко В.Я. Немецкий язык как второй иностранный язык : учебник / Тимошенко В.Я., </a:t>
            </a:r>
            <a:r>
              <a:rPr lang="ru-RU" sz="1200" b="1" dirty="0" err="1"/>
              <a:t>Шупляк</a:t>
            </a:r>
            <a:r>
              <a:rPr lang="ru-RU" sz="1200" b="1" dirty="0"/>
              <a:t> Л.В., </a:t>
            </a:r>
            <a:r>
              <a:rPr lang="ru-RU" sz="1200" b="1" dirty="0" err="1"/>
              <a:t>Гайвоненко</a:t>
            </a:r>
            <a:r>
              <a:rPr lang="ru-RU" sz="1200" b="1" dirty="0"/>
              <a:t> Т.Ф., под ред. 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2023. — 412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Цель учебника — быстрое и эффективное вхождение в сферу немецкого (часто после английского) языка и более интенсивное усвоение его как второго иностранного языка, а также подготовка учащихся к чтению страноведческой, общественно-нравственной и профессионально-ориентированной литературы, формирование коммуникативных умений и навыков, развитие эрудиции и профессионализма.</a:t>
            </a:r>
          </a:p>
        </p:txBody>
      </p:sp>
    </p:spTree>
    <p:extLst>
      <p:ext uri="{BB962C8B-B14F-4D97-AF65-F5344CB8AC3E}">
        <p14:creationId xmlns:p14="http://schemas.microsoft.com/office/powerpoint/2010/main" val="3512264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8940" y="887104"/>
            <a:ext cx="65755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Басова Н. Немецкий язык для колледжей = </a:t>
            </a:r>
            <a:r>
              <a:rPr lang="ru-RU" sz="1200" b="1" dirty="0" err="1"/>
              <a:t>Deutsch</a:t>
            </a:r>
            <a:r>
              <a:rPr lang="ru-RU" sz="1200" b="1" dirty="0"/>
              <a:t> </a:t>
            </a:r>
            <a:r>
              <a:rPr lang="ru-RU" sz="1200" b="1" dirty="0" err="1"/>
              <a:t>für</a:t>
            </a:r>
            <a:r>
              <a:rPr lang="ru-RU" sz="1200" b="1" dirty="0"/>
              <a:t> </a:t>
            </a:r>
            <a:r>
              <a:rPr lang="ru-RU" sz="1200" b="1" dirty="0" err="1"/>
              <a:t>Colleges</a:t>
            </a:r>
            <a:r>
              <a:rPr lang="ru-RU" sz="1200" b="1" dirty="0"/>
              <a:t> : учебник / Басова Н., В., Коноплева Т., Г. 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2023. — 346 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Основной целью учебника является помощь в овладении студентами базовым курсом немецкого языка для его практического использования на уровне бытового и несложного профессионального общения с представителями немецкоязычных стран, а также для чтения на немецком языке </a:t>
            </a:r>
            <a:r>
              <a:rPr lang="ru-RU" sz="1200" dirty="0" err="1"/>
              <a:t>профориентированной</a:t>
            </a:r>
            <a:r>
              <a:rPr lang="ru-RU" sz="1200" dirty="0"/>
              <a:t> литературы.</a:t>
            </a:r>
          </a:p>
        </p:txBody>
      </p:sp>
      <p:pic>
        <p:nvPicPr>
          <p:cNvPr id="7170" name="Picture 2" descr="Немецкий язык для колледжей = Deutsch für Colle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5035"/>
            <a:ext cx="2281436" cy="321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88940" y="3684896"/>
            <a:ext cx="65755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Винтайкина</a:t>
            </a:r>
            <a:r>
              <a:rPr lang="ru-RU" sz="1200" b="1" dirty="0"/>
              <a:t> Р. В. Немецкий язык (B1) : учебное пособие для СПО / Р. В. </a:t>
            </a:r>
            <a:r>
              <a:rPr lang="ru-RU" sz="1200" b="1" dirty="0" err="1"/>
              <a:t>Винтайкина</a:t>
            </a:r>
            <a:r>
              <a:rPr lang="ru-RU" sz="1200" b="1" dirty="0"/>
              <a:t>, Н. Н. Новикова, Н. Н. </a:t>
            </a:r>
            <a:r>
              <a:rPr lang="ru-RU" sz="1200" b="1" dirty="0" err="1"/>
              <a:t>Саклакова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377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предназначен для студентов уже владеющих немецким языком на уровнях А1, А2. Последовательное прохождение материала позволяет в конечном результате вывести пользователей первой части данного пособия на уровень В1. В учебнике реализуются задачи развития речевых умений говорения, </a:t>
            </a:r>
            <a:r>
              <a:rPr lang="ru-RU" sz="1200" dirty="0" err="1"/>
              <a:t>аудирования</a:t>
            </a:r>
            <a:r>
              <a:rPr lang="ru-RU" sz="1200" dirty="0"/>
              <a:t>, чтения и письма. Материалы, приведенные в рабочей тетради, расширяют языковые и коммуникативные навыки, а также отрабатывают грамматические навыки на основе дополнительных упражнений по пройденным темам.</a:t>
            </a:r>
          </a:p>
        </p:txBody>
      </p:sp>
      <p:pic>
        <p:nvPicPr>
          <p:cNvPr id="7172" name="Picture 4" descr="Обложка книги НЕМЕЦКИЙ ЯЗЫК (B1) Винтайкина Р. В., Новикова Н. Н., Саклакова Н. Н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0829"/>
            <a:ext cx="2483768" cy="366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541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Обложка книги ОРГАНИЗАЦИЯ ТУРИСТСКОЙ ДЕЯТЕЛЬНОСТИ Игнатьева И. Ф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247276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39752" y="272955"/>
            <a:ext cx="66967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Игнатьева И. Ф. Организация туристской деятельности : учебник для вузов / И. Ф. Игнатьева.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392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содержится систематическое изложение вопросов организации туристской деятельности как целостного процесса. Рассматривается деятельность основных отраслей туристской индустрии, создающих, продвигающих и реализующих турпродукт. Туристская деятельность раскрывается с точки зрения формирования компетенций будущих специалистов туристской отрасли, соответственно основным аспектам туристской деятельности: организационно-управленческая деятельность, проектная деятельность, технологическая деятельность, сервисная деятельность, исследовательская деятельность. Приложения содержат законодательные и нормативные документы, программы и материалы, обеспечивающие все задания практикума. </a:t>
            </a:r>
          </a:p>
        </p:txBody>
      </p:sp>
      <p:pic>
        <p:nvPicPr>
          <p:cNvPr id="1028" name="Picture 4" descr="Обложка книги ОСНОВЫ ЭКСКУРСИОННОЙ ДЕЯТЕЛЬНОСТИ Жираткова Ж. В., Рассохина Т. В., Очилова Х. Ф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5538"/>
            <a:ext cx="2544774" cy="366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72766" y="3780430"/>
            <a:ext cx="65637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Жираткова</a:t>
            </a:r>
            <a:r>
              <a:rPr lang="ru-RU" sz="1200" b="1" dirty="0"/>
              <a:t> Ж. В.</a:t>
            </a:r>
            <a:r>
              <a:rPr lang="ru-RU" sz="1200" dirty="0"/>
              <a:t> Основы экскурсионной деятельности : учебник и практикум для СПО / Ж. В. </a:t>
            </a:r>
            <a:r>
              <a:rPr lang="ru-RU" sz="1200" dirty="0" err="1"/>
              <a:t>Жираткова</a:t>
            </a:r>
            <a:r>
              <a:rPr lang="ru-RU" sz="1200" dirty="0"/>
              <a:t>, Т. В. </a:t>
            </a:r>
            <a:r>
              <a:rPr lang="ru-RU" sz="1200" dirty="0" err="1"/>
              <a:t>Рассохина</a:t>
            </a:r>
            <a:r>
              <a:rPr lang="ru-RU" sz="1200" dirty="0"/>
              <a:t>, Х. Ф. </a:t>
            </a:r>
            <a:r>
              <a:rPr lang="ru-RU" sz="1200" dirty="0" err="1"/>
              <a:t>Очилова</a:t>
            </a:r>
            <a:r>
              <a:rPr lang="ru-RU" sz="1200" dirty="0"/>
              <a:t>. — Москва : Издательство </a:t>
            </a:r>
            <a:r>
              <a:rPr lang="ru-RU" sz="1200" dirty="0" err="1"/>
              <a:t>Юрайт</a:t>
            </a:r>
            <a:r>
              <a:rPr lang="ru-RU" sz="1200" dirty="0"/>
              <a:t>, 2023. — 189 с. — (Профессиональное образование). </a:t>
            </a:r>
            <a:endParaRPr lang="ru-RU" sz="1200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посвящен вопросам управления проектами в менеджменте экскурсионной деятельности и организации сервисной деятельности при оказании экскурсионных услуг. Формируется понимание сущности экскурсионной услуги как результата управления проектом, сформированной системы технологического обеспечения и методик управления качеством. Особое внимание уделено психологическим аспектам проведения экскурсий. Учебник включает практикум, состоящий из кейсов, основанных на материалах, предоставленных туристскими предприятиями России и Узбекистана, и направленных на овладение практическими навыками организации экскурсионной деятельности. </a:t>
            </a:r>
          </a:p>
        </p:txBody>
      </p:sp>
    </p:spTree>
    <p:extLst>
      <p:ext uri="{BB962C8B-B14F-4D97-AF65-F5344CB8AC3E}">
        <p14:creationId xmlns:p14="http://schemas.microsoft.com/office/powerpoint/2010/main" val="33655191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3712191"/>
            <a:ext cx="64087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Коноплева Т. Немецкий язык для колледжей. Рабочая тетрадь : учебное пособие / Коноплева Т., Г. 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2022. — 93 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Является дополнением к учебнику немецкого языка: Басова, Н. В., Коноплева, Т. Г. </a:t>
            </a:r>
            <a:r>
              <a:rPr lang="ru-RU" sz="1200" dirty="0" err="1"/>
              <a:t>Deutsch</a:t>
            </a:r>
            <a:r>
              <a:rPr lang="ru-RU" sz="1200" dirty="0"/>
              <a:t> </a:t>
            </a:r>
            <a:r>
              <a:rPr lang="ru-RU" sz="1200" dirty="0" err="1"/>
              <a:t>für</a:t>
            </a:r>
            <a:r>
              <a:rPr lang="ru-RU" sz="1200" dirty="0"/>
              <a:t> </a:t>
            </a:r>
            <a:r>
              <a:rPr lang="ru-RU" sz="1200" dirty="0" err="1"/>
              <a:t>Colleges</a:t>
            </a:r>
            <a:r>
              <a:rPr lang="ru-RU" sz="1200" dirty="0"/>
              <a:t>. Немецкий язык для колледжей. Цель данного пособия — помочь обучающемуся в развитии его коммуникативной компетенции: речевой, языковой, социокультурной и учебно-познавательной. Задания рабочей тетради разнообразны по содержанию и по уровню сложности, их выполнение предполагает закрепление изученного на уроке материала и создает благоприятную базу для дальнейшего овладения немецким языком. Содержание заданий рабочей тетради дает возможность для реализации творческого потенциала преподавателя и позволяет вести дифференцированную работу с различным контингентом обучаемых.</a:t>
            </a:r>
          </a:p>
        </p:txBody>
      </p:sp>
      <p:pic>
        <p:nvPicPr>
          <p:cNvPr id="9218" name="Picture 2" descr="Немецкий язык для колледжей. Рабочая тетрад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22" y="3440583"/>
            <a:ext cx="228194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11760" y="750628"/>
            <a:ext cx="65527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Зимина Л. И.  Немецкий язык (второй иностранный язык): 10—11 классы : учебник для среднего общего образования / Л. И. Зимина, И. Н. </a:t>
            </a:r>
            <a:r>
              <a:rPr lang="ru-RU" sz="1200" b="1" dirty="0" err="1"/>
              <a:t>Мирославская</a:t>
            </a:r>
            <a:r>
              <a:rPr lang="ru-RU" sz="1200" b="1" dirty="0"/>
              <a:t>. — 3-е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137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Целью учебника является повышение исходного уровня владения немецким языком и формирование коммуникативных навыков учащегося в повседневной сфере. Учебник содержит тренировочные упражнения по грамматике, тексты для аудиторной работы, имеющие коммуникативную направленность, тексты для самостоятельной работы, контрольные работы для проверки усвоения материала и образцы тестов. Лексический и грамматический материал последовательно изложен по принципу «от простого к сложному».</a:t>
            </a:r>
          </a:p>
        </p:txBody>
      </p:sp>
      <p:pic>
        <p:nvPicPr>
          <p:cNvPr id="6" name="Picture 2" descr="Обложка книги НЕМЕЦКИЙ ЯЗЫК (ВТОРОЙ ИНОСТРАННЫЙ ЯЗЫК): 10—11 КЛАССЫ  Л. И. Зимина,  И. Н. Мирославская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48952"/>
            <a:ext cx="2952328" cy="382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0874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900" y="1856096"/>
            <a:ext cx="85065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/>
              <a:t>ОП.07 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ПСИХОЛОГИЯ </a:t>
            </a:r>
            <a:r>
              <a:rPr lang="ru-RU" sz="4800" b="1" dirty="0"/>
              <a:t>ДЕЛОВОГО ОБЩЕНИЯ И КОНФЛИКТОЛОГИЯ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8241097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5654" y="245660"/>
            <a:ext cx="65488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Леонов Н. И.  Психология общения : учебное пособие для СПО / Н. И. Леонов. — 4-е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193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Психологи, при всем различии их подходов к истолкованию феноменов общения, единодушно подчеркивают неразрывную связь общения и деятельности. В пособии представлено все многообразие трактовок этого феномена, приводится </a:t>
            </a:r>
            <a:r>
              <a:rPr lang="ru-RU" sz="1200" dirty="0" err="1"/>
              <a:t>операциональное</a:t>
            </a:r>
            <a:r>
              <a:rPr lang="ru-RU" sz="1200" dirty="0"/>
              <a:t> определение, которое отражает содержание категории «общение». Издание содержит восемь глав, описывающих разные аспекты психологии общения, приводятся практические задания, что способствует формированию психологической компетентности личности. Материалы данного пособия способствует умению анализировать и оценивать социальную ситуацию и планировать, осуществлять свою деятельность с учетом результатов этого анализа; эффективно устанавливать контакты и взаимодействовать; эффективно использовать полученные знания для публичного выступления.</a:t>
            </a:r>
          </a:p>
        </p:txBody>
      </p:sp>
      <p:pic>
        <p:nvPicPr>
          <p:cNvPr id="4098" name="Picture 2" descr="Обложка книги ПСИХОЛОГИЯ ОБЩЕНИЯ Леонов Н. И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241176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29300" y="3862315"/>
            <a:ext cx="65351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Коноваленко М. Ю.  Психология общения : учебник и практикум для СПО / М. Ю. Коноваленко.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476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представлены теоретические основы деловой коммуникации, коммуникативный категориальный аппарат, общие закономерности, сходства и различия видов, уровней, форм коммуникации, являющихся необходимым условием успешной деятельности современного специалиста. Книга ставит главной задачей формирование самостоятельного эффективного коммуникативного стиля, способности и навыков продуктивного делового поведения, реагирования, взаимодействия и делового общения. </a:t>
            </a:r>
          </a:p>
        </p:txBody>
      </p:sp>
      <p:pic>
        <p:nvPicPr>
          <p:cNvPr id="4100" name="Picture 4" descr="Обложка книги ПСИХОЛОГИЯ ОБЩЕНИЯ Коноваленко М. Ю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07" y="3292648"/>
            <a:ext cx="2447361" cy="367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0781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5654" y="272955"/>
            <a:ext cx="65488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Бороздина Г. В.  Психология общения : учебник и практикум для СПО / Г. В. Бороздина, Н. А. </a:t>
            </a:r>
            <a:r>
              <a:rPr lang="ru-RU" sz="1200" b="1" dirty="0" err="1"/>
              <a:t>Кормнова</a:t>
            </a:r>
            <a:r>
              <a:rPr lang="ru-RU" sz="1200" b="1" dirty="0"/>
              <a:t> ; под общей редакцией Г. В. Бороздиной.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465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книге собран основной материал по вопросам психологии и этики делового общения. Авторы структурировали его в наиболее удобной и приемлемой для усвоения форме. Особенностью этого учебника является его комплексный характер: деловое и неформальное общение рассматриваются в тесной взаимосвязи. Материал изложен живым и доступным языком, широко иллюстрирован конкретными примерами из художественных произведений и реальных жизненных ситуаций, высказываниями известных деятелей. Кроме того, здесь рассматриваются психологические приемы, которые читатели могут использовать в своей жизненной практике. Учебник содержит контрольные вопросы и задания, словарь основных понятий, список литературы, а в конце каждой главы есть психологический практикум.</a:t>
            </a:r>
          </a:p>
        </p:txBody>
      </p:sp>
      <p:pic>
        <p:nvPicPr>
          <p:cNvPr id="5122" name="Picture 2" descr="Обложка книги ПСИХОЛОГИЯ ОБЩЕНИЯ Бороздина Г. В., Кормнова Н. А. ; Под общ. ред. Бороздиной Г.В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9300" cy="373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5655" y="3548417"/>
            <a:ext cx="654883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Леонов Н. И.  </a:t>
            </a:r>
            <a:r>
              <a:rPr lang="ru-RU" sz="1200" b="1" dirty="0" err="1"/>
              <a:t>Конфликтология</a:t>
            </a:r>
            <a:r>
              <a:rPr lang="ru-RU" sz="1200" b="1" dirty="0"/>
              <a:t> : учебное пособие для СПО / Н. И. Леонов. — 4-е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395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реализован междисциплинарный подход в изучении конфликтов, которые рассматриваются с социологической, психологической и социально-психологической точек зрения. Автор выделяет четыре этапа осознания проблемы конфликта: донаучно-мифологический, этап накопления </a:t>
            </a:r>
            <a:r>
              <a:rPr lang="ru-RU" sz="1200" dirty="0" err="1"/>
              <a:t>конфликтологических</a:t>
            </a:r>
            <a:r>
              <a:rPr lang="ru-RU" sz="1200" dirty="0"/>
              <a:t> знаний в различных отраслях наук, научно-теоретический, теоретико-методологический. Краткий исторический очерк развития </a:t>
            </a:r>
            <a:r>
              <a:rPr lang="ru-RU" sz="1200" dirty="0" err="1"/>
              <a:t>конфликтологии</a:t>
            </a:r>
            <a:r>
              <a:rPr lang="ru-RU" sz="1200" dirty="0"/>
              <a:t> как за рубежом, так и в России позволяет лучше понять ее современное состояние. В издании Н. И. Леоновым впервые в отечественной </a:t>
            </a:r>
            <a:r>
              <a:rPr lang="ru-RU" sz="1200" dirty="0" err="1"/>
              <a:t>конфликтологии</a:t>
            </a:r>
            <a:r>
              <a:rPr lang="ru-RU" sz="1200" dirty="0"/>
              <a:t> излагаются результаты исследования индивидуального стиля поведения в конфликте и обобщается материал по спортивной </a:t>
            </a:r>
            <a:r>
              <a:rPr lang="ru-RU" sz="1200" dirty="0" err="1"/>
              <a:t>конфликтологии</a:t>
            </a:r>
            <a:r>
              <a:rPr lang="ru-RU" sz="1200" dirty="0"/>
              <a:t>. Прикладные направления </a:t>
            </a:r>
            <a:r>
              <a:rPr lang="ru-RU" sz="1200" dirty="0" err="1"/>
              <a:t>конфликтологии</a:t>
            </a:r>
            <a:r>
              <a:rPr lang="ru-RU" sz="1200" dirty="0"/>
              <a:t> излагаются системно и имеют фундаментальный характер, так как в основе этого положены основополагающие научные принципы </a:t>
            </a:r>
            <a:r>
              <a:rPr lang="ru-RU" sz="1200" dirty="0" err="1"/>
              <a:t>конфликтологии</a:t>
            </a:r>
            <a:r>
              <a:rPr lang="ru-RU" sz="1200" dirty="0"/>
              <a:t>. </a:t>
            </a:r>
          </a:p>
        </p:txBody>
      </p:sp>
      <p:pic>
        <p:nvPicPr>
          <p:cNvPr id="5124" name="Picture 4" descr="Конфликтология, купить, продажа, заказа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24293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4456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3206" y="2129051"/>
            <a:ext cx="81032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/>
              <a:t>ОП.08 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МЕНЕДЖМЕНТ </a:t>
            </a:r>
            <a:r>
              <a:rPr lang="ru-RU" sz="4800" b="1" dirty="0"/>
              <a:t>В ТУРИЗМЕ И ГОСТЕПРИМСТВЕ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70118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znanium.com/cover/1932/19323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35170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59206" y="777921"/>
            <a:ext cx="65052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Виханский</a:t>
            </a:r>
            <a:r>
              <a:rPr lang="ru-RU" sz="1200" b="1" dirty="0"/>
              <a:t> О. С. Менеджмент : учебник / О.С. </a:t>
            </a:r>
            <a:r>
              <a:rPr lang="ru-RU" sz="1200" b="1" dirty="0" err="1"/>
              <a:t>Виханский</a:t>
            </a:r>
            <a:r>
              <a:rPr lang="ru-RU" sz="1200" b="1" dirty="0"/>
              <a:t>, А.И. Наумов. 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Магистр : ИНФРА-М, 2023. — 288 с. — (Среднее 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освещается широкий круг вопросов менеджмента в деловой организации, функционирующей </a:t>
            </a:r>
            <a:r>
              <a:rPr lang="ru-RU" sz="1200" dirty="0" err="1"/>
              <a:t>вконкурентной</a:t>
            </a:r>
            <a:r>
              <a:rPr lang="ru-RU" sz="1200" dirty="0"/>
              <a:t> рыночной среде. Авторы не ограничиваются изложением теоретического взгляда на менеджмент, а описывают также реальную управленческую практику, ориентируя будущих руководителей на работу в сегодняшних динамичных, быстро меняющихся условиях.</a:t>
            </a:r>
          </a:p>
        </p:txBody>
      </p:sp>
      <p:pic>
        <p:nvPicPr>
          <p:cNvPr id="1028" name="Picture 4" descr="Управление индустрией туризма России в современных условия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2351702" cy="338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65779" y="3985145"/>
            <a:ext cx="63987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Чудновский</a:t>
            </a:r>
            <a:r>
              <a:rPr lang="ru-RU" sz="1200" b="1" dirty="0"/>
              <a:t> А. Д. Управление индустрией туризма России в современных условиях : учебное пособие / А. Д. </a:t>
            </a:r>
            <a:r>
              <a:rPr lang="ru-RU" sz="1200" b="1" dirty="0" err="1"/>
              <a:t>Чудновский</a:t>
            </a:r>
            <a:r>
              <a:rPr lang="ru-RU" sz="1200" b="1" dirty="0"/>
              <a:t>, М. А. Жукова. 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2022. — 416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книге предложен принципиально новый методологический подход, который позволил разработать эффективную систему управления комплексным развитием отрасли туризма, преодолеть исторически сложившуюся ведомственную разобщенность внутреннего и международного туризма и сформулировать предложения по совершенствованию отраслевого законодательства и нормативно-методологического обеспечения туризма. Авторы показали, что успешно противостоять конкуренции возможно путем создания новых моделей организации и управления индустрией туризма.</a:t>
            </a:r>
          </a:p>
        </p:txBody>
      </p:sp>
    </p:spTree>
    <p:extLst>
      <p:ext uri="{BB962C8B-B14F-4D97-AF65-F5344CB8AC3E}">
        <p14:creationId xmlns:p14="http://schemas.microsoft.com/office/powerpoint/2010/main" val="21715875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ожка книги МЕНЕДЖМЕНТ В ТУРИЗМЕ Скобкин С. С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257942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892" y="873456"/>
            <a:ext cx="65526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Скобкин</a:t>
            </a:r>
            <a:r>
              <a:rPr lang="ru-RU" sz="1200" b="1" dirty="0"/>
              <a:t> С. С.  Менеджмент в туризме : учебник и практикум для СПО / С. С. </a:t>
            </a:r>
            <a:r>
              <a:rPr lang="ru-RU" sz="1200" b="1" dirty="0" err="1"/>
              <a:t>Скобкин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366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излагаются основные понятия, концепции и функции, методы организации и управления туризмом. Анализируются факторы, влияющие на эффективное развитие туристических предприятий, возникающие проблемы и пути их решения.</a:t>
            </a:r>
          </a:p>
        </p:txBody>
      </p:sp>
      <p:pic>
        <p:nvPicPr>
          <p:cNvPr id="2052" name="Picture 4" descr="https://znanium.com/cover/1903/19037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85" y="3501008"/>
            <a:ext cx="2328255" cy="325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53840" y="3589361"/>
            <a:ext cx="658265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Зайцева Н. А. Менеджмент в сервисе и туризме : учебное пособие / Н. А. Зайцева. — 3-е изд., доп. — Москва : ФОРУМ : ИНФРА - М, 2023. — 366 с. 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описаны функции менеджмента, его особенности в сервисе и туризме, представлен зарубежный опыт управления предприятиями сервиса и туризма. Весь материал пособия рассматривается на примере конкретных фирм и гостиничных комплексов, описываются их характерные черты и особенности деятельности, организационные структуры управления с подробным описанием должностных обязанностей всех сотрудников предприятий туризма и гостиничного бизнеса. Для закрепления материала по каждой теме приведены конкретные ситуации, задания и тесты, которые составлены в соответствии с требованиями Федерального агентства по образованию РФ. </a:t>
            </a:r>
          </a:p>
        </p:txBody>
      </p:sp>
    </p:spTree>
    <p:extLst>
      <p:ext uri="{BB962C8B-B14F-4D97-AF65-F5344CB8AC3E}">
        <p14:creationId xmlns:p14="http://schemas.microsoft.com/office/powerpoint/2010/main" val="7350687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892" y="750626"/>
            <a:ext cx="65526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Пищулов</a:t>
            </a:r>
            <a:r>
              <a:rPr lang="ru-RU" sz="1200" b="1" dirty="0"/>
              <a:t> В. М. Менеджмент в сервисе и туризме : учебное пособие / В.М. </a:t>
            </a:r>
            <a:r>
              <a:rPr lang="ru-RU" sz="1200" b="1" dirty="0" err="1"/>
              <a:t>Пищулов</a:t>
            </a:r>
            <a:r>
              <a:rPr lang="ru-RU" sz="1200" b="1" dirty="0"/>
              <a:t>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ИНФРА-М, 2021. — 284 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рассматриваются вопросы управления компаниями в специфической сфере сервиса и туризма. Анализируется практика построения системы управления в данной сфере, особо выделены проблемы определения основных понятий, используемых в вузовском </a:t>
            </a:r>
            <a:r>
              <a:rPr lang="ru-RU" sz="1200" dirty="0" err="1"/>
              <a:t>курсеменеджмента</a:t>
            </a:r>
            <a:r>
              <a:rPr lang="ru-RU" sz="1200" dirty="0"/>
              <a:t>, и формирования системы этих понятий. Соответствует требованиям Федерального государственного образовательного стандарта высшего образования последнего поколения.</a:t>
            </a:r>
          </a:p>
        </p:txBody>
      </p:sp>
      <p:pic>
        <p:nvPicPr>
          <p:cNvPr id="3074" name="Picture 2" descr="https://znanium.com/cover/1872/18723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4" y="188640"/>
            <a:ext cx="230425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20370" y="3630304"/>
            <a:ext cx="641612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Мотышина</a:t>
            </a:r>
            <a:r>
              <a:rPr lang="ru-RU" sz="1200" b="1" dirty="0"/>
              <a:t> М. С.  Менеджмент туризма : учебник для СПО / М. С. </a:t>
            </a:r>
            <a:r>
              <a:rPr lang="ru-RU" sz="1200" b="1" dirty="0" err="1"/>
              <a:t>Мотышина</a:t>
            </a:r>
            <a:r>
              <a:rPr lang="ru-RU" sz="1200" b="1" dirty="0"/>
              <a:t>, А. С. Большаков, В. И. Михайлов ; под редакцией М. С. </a:t>
            </a:r>
            <a:r>
              <a:rPr lang="ru-RU" sz="1200" b="1" dirty="0" err="1"/>
              <a:t>Мотышиной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282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пособие вошли сведения об основных понятиях менеджмента в социально-культурном сервисе и туризме, описаны особенности сервиса и содержание основных научных подходов к менеджменту </a:t>
            </a:r>
            <a:r>
              <a:rPr lang="ru-RU" sz="1200" dirty="0" err="1"/>
              <a:t>СКСиТ</a:t>
            </a:r>
            <a:r>
              <a:rPr lang="ru-RU" sz="1200" dirty="0"/>
              <a:t>, а также принципов управления. В книге раскрывается сущность стратегического управления </a:t>
            </a:r>
            <a:r>
              <a:rPr lang="ru-RU" sz="1200" dirty="0" err="1"/>
              <a:t>СКСиТ</a:t>
            </a:r>
            <a:r>
              <a:rPr lang="ru-RU" sz="1200" dirty="0"/>
              <a:t>, описываются основные управленческие функции, их задачи и методы реализации, различные методы управления и другие важные темы в области социально-культурного сервиса. Главы пособия содержат большое количество примеров и практических ситуаций.</a:t>
            </a:r>
          </a:p>
        </p:txBody>
      </p:sp>
      <p:pic>
        <p:nvPicPr>
          <p:cNvPr id="3076" name="Picture 4" descr="Обложка книги МЕНЕДЖМЕНТ ТУРИЗМА Мотышина М. С., Большаков А. С., Михайлов В. И. ; Под ред. Мотышиной М. С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" y="3212976"/>
            <a:ext cx="2618771" cy="369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253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347414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ПРОФЕССИОНАЛЬНЫЙ </a:t>
            </a:r>
            <a:r>
              <a:rPr lang="ru-RU" sz="4800" b="1" dirty="0"/>
              <a:t>ЦИКЛ</a:t>
            </a:r>
          </a:p>
          <a:p>
            <a:pPr algn="ctr"/>
            <a:r>
              <a:rPr lang="ru-RU" sz="4800" b="1" dirty="0"/>
              <a:t>УЧЕБНАЯ ЛИТЕРАТУРА</a:t>
            </a:r>
          </a:p>
        </p:txBody>
      </p:sp>
    </p:spTree>
    <p:extLst>
      <p:ext uri="{BB962C8B-B14F-4D97-AF65-F5344CB8AC3E}">
        <p14:creationId xmlns:p14="http://schemas.microsoft.com/office/powerpoint/2010/main" val="14947869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955" y="1733265"/>
            <a:ext cx="847550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ПМ.01 </a:t>
            </a:r>
            <a:endParaRPr lang="ru-RU" sz="4000" b="1" dirty="0" smtClean="0"/>
          </a:p>
          <a:p>
            <a:pPr algn="ctr"/>
            <a:r>
              <a:rPr lang="ru-RU" sz="4000" b="1" dirty="0" smtClean="0"/>
              <a:t>ОРГАНИЗАЦИЯ </a:t>
            </a:r>
            <a:r>
              <a:rPr lang="ru-RU" sz="4000" b="1" dirty="0"/>
              <a:t>И КОНТРОЛЬ ТЕКУЩЕЙ ДЕЯТЕЛЬНОСТИ СЛУЖБ ПРЕДПРИЯТИЙ ТУРИЗМА И ГОСТЕПРИИМСТВА</a:t>
            </a:r>
            <a:endParaRPr lang="ru-RU" sz="4000" dirty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814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92710" y="627797"/>
            <a:ext cx="657177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Бражников М. А. </a:t>
            </a:r>
            <a:r>
              <a:rPr lang="ru-RU" sz="1200" b="1" dirty="0" err="1"/>
              <a:t>Сервисология</a:t>
            </a:r>
            <a:r>
              <a:rPr lang="ru-RU" sz="1200" b="1" dirty="0"/>
              <a:t> : учебное пособие / М. А. Бражников.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144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 err="1"/>
              <a:t>Сервисология</a:t>
            </a:r>
            <a:r>
              <a:rPr lang="ru-RU" sz="1200" dirty="0"/>
              <a:t> — это исследование потребностей человека и поиск способов их эффективного удовлетворения. Курс обогащает содержание отдельных тем лекционного курса и содержит методические указания к проведению практических занятий. Соответствует актуальным требованиям Федерального государственного образовательного стандарта высшего образования. Материал может быть использован в организации самостоятельной работы студентов, а также в курсовом и дипломном проектировании, включая выполнение научно-исследовательских работ.</a:t>
            </a:r>
          </a:p>
        </p:txBody>
      </p:sp>
      <p:pic>
        <p:nvPicPr>
          <p:cNvPr id="6" name="Picture 2" descr="Обложка книги СЕРВИСОЛОГИЯ Бражников М. А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534" y="-104384"/>
            <a:ext cx="2555776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92710" y="4067032"/>
            <a:ext cx="6571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Резник Г.А. Сервисная деятельность : учебник / Г.А. Резник, А.И. Маскаева, Ю.С. Пономаренко. — Москва : ИНФРА-М, 2021. — 202 с. — (Среднее профессиональное образование). </a:t>
            </a:r>
            <a:endParaRPr lang="ru-RU" sz="1200" b="1" dirty="0" smtClean="0"/>
          </a:p>
          <a:p>
            <a:pPr algn="just"/>
            <a:endParaRPr lang="ru-RU" sz="1200" b="1" dirty="0"/>
          </a:p>
          <a:p>
            <a:pPr algn="just"/>
            <a:r>
              <a:rPr lang="ru-RU" sz="1200" dirty="0"/>
              <a:t>В учебнике раскрываются понятия, основополагающие для сервисной деятельности: сервис, потребность, услуга, сервисная информация, сервисный маркетинг. Особое внимание уделено особенностям развития современного сервисного обслуживания — информационному сервису, этике и психологии сервисной деятельности. </a:t>
            </a:r>
          </a:p>
        </p:txBody>
      </p:sp>
      <p:pic>
        <p:nvPicPr>
          <p:cNvPr id="2052" name="Picture 4" descr="https://znanium.com/cover/1241/12418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7" y="3585913"/>
            <a:ext cx="2270783" cy="315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8511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Обложка книги ПРОЕКТИРОВАНИЕ ГОСТИНИЧНОЙ ДЕЯТЕЛЬНОСТИ Николенко П. Г., Гаврильева Т. Ф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248376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5654" y="504967"/>
            <a:ext cx="6620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Николенко П. Г. Проектирование гостиничной деятельности : учебник и практикум для СПО / П. Г. Николенко, Т. Ф. </a:t>
            </a:r>
            <a:r>
              <a:rPr lang="ru-RU" sz="1200" b="1" dirty="0" err="1"/>
              <a:t>Гаврильева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413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«Проектирование гостиничной деятельности» изложены темы аудиторных (контактных) занятий по одноименной дисциплине. Рассмотрены вопросы функционирования гостиничного хозяйства, управления ассортиментом в гостиничной деятельности, проектирования организационно-управленческой структуры, обеспечения безопасности в гостиничной деятельности и многие другие. Содержание курса соответствует актуальным требованиям Федерального государственного образовательного стандарта среднего профессионального образования и профессиональным требованиям.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29300" y="3507474"/>
            <a:ext cx="66071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Рассохина</a:t>
            </a:r>
            <a:r>
              <a:rPr lang="ru-RU" sz="1200" b="1" dirty="0"/>
              <a:t> Т. В. Организация туристской индустрии: менеджмент туристских </a:t>
            </a:r>
            <a:r>
              <a:rPr lang="ru-RU" sz="1200" b="1" dirty="0" err="1"/>
              <a:t>дестинаций</a:t>
            </a:r>
            <a:r>
              <a:rPr lang="ru-RU" sz="1200" b="1" dirty="0"/>
              <a:t>: учебник и практикум для СПО / Т. В. </a:t>
            </a:r>
            <a:r>
              <a:rPr lang="ru-RU" sz="1200" b="1" dirty="0" err="1"/>
              <a:t>Рассохина</a:t>
            </a:r>
            <a:r>
              <a:rPr lang="ru-RU" sz="1200" b="1" dirty="0"/>
              <a:t>. — 2-е изд.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210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ориентирован на формирование углубленного представления об управлении объектами туристической деятельности территориальными туристско-рекреационными системами — </a:t>
            </a:r>
            <a:r>
              <a:rPr lang="ru-RU" sz="1200" dirty="0" err="1"/>
              <a:t>дестинациями</a:t>
            </a:r>
            <a:r>
              <a:rPr lang="ru-RU" sz="1200" dirty="0"/>
              <a:t> различного масштаба. Содержание книги отражает основные аспекты менеджмента и маркетинга туристских </a:t>
            </a:r>
            <a:r>
              <a:rPr lang="ru-RU" sz="1200" dirty="0" err="1"/>
              <a:t>дестинаций</a:t>
            </a:r>
            <a:r>
              <a:rPr lang="ru-RU" sz="1200" dirty="0"/>
              <a:t> регионального и муниципального уровня. Весь материал базируется на принципах устойчивого развития туризма и политике РФ в этой области. Учебник в полной мере отвечает требованиям, предъявляемым к учебно-методическим материалам в рамках </a:t>
            </a:r>
            <a:r>
              <a:rPr lang="ru-RU" sz="1200" dirty="0" err="1"/>
              <a:t>компетентностного</a:t>
            </a:r>
            <a:r>
              <a:rPr lang="ru-RU" sz="1200" dirty="0"/>
              <a:t> подхода к обучению. Все разделы содержат практические примеры — кейсы и контрольные вопросы, направленные на формирование конкретных компетенций. Рассматриваются примеры как из зарубежного опыта, так и из практики отечественных органов управления туризмом.</a:t>
            </a:r>
          </a:p>
        </p:txBody>
      </p:sp>
      <p:pic>
        <p:nvPicPr>
          <p:cNvPr id="7172" name="Picture 4" descr="Обложка книги ОРГАНИЗАЦИЯ ТУРИСТСКОЙ ИНДУСТРИИ: МЕНЕДЖМЕНТ ТУРИСТСКИХ ДЕСТИНАЦИЙ Рассохина Т. В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2" y="3244719"/>
            <a:ext cx="2483768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87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ожка книги ИНФОРМАЦИОННО-КОММУНИКАЦИОННЫЕ ТЕХНОЛОГИИ В ТУРИЗМЕ Ветитнев А. М., Коваленко В. В., Коваленко В. В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600"/>
            <a:ext cx="2555776" cy="367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24836" y="313899"/>
            <a:ext cx="636764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Ветитнев</a:t>
            </a:r>
            <a:r>
              <a:rPr lang="ru-RU" sz="1200" b="1" dirty="0"/>
              <a:t> А. М. Информационно-коммуникационные технологии в туризме : учебник для СПО / А. М. </a:t>
            </a:r>
            <a:r>
              <a:rPr lang="ru-RU" sz="1200" b="1" dirty="0" err="1"/>
              <a:t>Ветитнев</a:t>
            </a:r>
            <a:r>
              <a:rPr lang="ru-RU" sz="1200" b="1" dirty="0"/>
              <a:t>, В. В. Коваленко, В. В. Коваленко.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340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представлены основные материалы, связанные с внедрением информационных технологий в деятельность организаций сферы сервиса и туризма. Рассматриваются основы информационных технологий и информационных систем, приведена их авторская классификация. Представлены материалы о применении информационных технологий в туризме и гостеприимстве. Приведены сведения о роли Интернета в информационном обеспечении предприятий сферы услуг, об электронной коммерции, системах связи, оргтехнике.</a:t>
            </a:r>
          </a:p>
        </p:txBody>
      </p:sp>
      <p:pic>
        <p:nvPicPr>
          <p:cNvPr id="2052" name="Picture 4" descr="Обложка книги ОРГАНИЗАЦИЯ ТУРИСТСКОЙ ДЕЯТЕЛЬНОСТИ Игнатьева И. Ф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98" y="3284984"/>
            <a:ext cx="2581374" cy="3687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79426" y="3698542"/>
            <a:ext cx="638506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Игнатьева И. Ф. Организация туристской деятельности : учебник / И. Ф. Игнатьева.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392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 smtClean="0"/>
              <a:t> </a:t>
            </a:r>
            <a:r>
              <a:rPr lang="ru-RU" sz="1200" dirty="0"/>
              <a:t>В курсе содержится систематическое изложение вопросов организации туристской деятельности как целостного процесса. Рассматривается деятельность основных отраслей туристской индустрии, создающих, продвигающих и реализующих турпродукт. Туристская деятельность раскрывается с точки зрения формирования компетенций будущих специалистов туристской отрасли, соответственно основным аспектам туристской деятельности: организационно-управленческая деятельность, проектная деятельность, технологическая деятельность, сервисная деятельность, исследовательская деятельность. Приложения содержат законодательные и нормативные документы, программы и материалы, обеспечивающие все задания практикума.</a:t>
            </a:r>
          </a:p>
        </p:txBody>
      </p:sp>
    </p:spTree>
    <p:extLst>
      <p:ext uri="{BB962C8B-B14F-4D97-AF65-F5344CB8AC3E}">
        <p14:creationId xmlns:p14="http://schemas.microsoft.com/office/powerpoint/2010/main" val="32425502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Обложка книги ОРГАНИЗАЦИЯ ТУРИСТСКОЙ ИНДУСТРИИ. ПРАВОВЫЕ ОСНОВЫ Бугорский В. П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" y="-29600"/>
            <a:ext cx="2402524" cy="367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1" y="395785"/>
            <a:ext cx="65527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Бугорский</a:t>
            </a:r>
            <a:r>
              <a:rPr lang="ru-RU" sz="1200" b="1" dirty="0"/>
              <a:t> В. П. Организация туристской индустрии. Правовые основы : учебное пособие для СПО / В. П. </a:t>
            </a:r>
            <a:r>
              <a:rPr lang="ru-RU" sz="1200" b="1" dirty="0" err="1"/>
              <a:t>Бугорский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165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настоящее время знание основ правового регулирования сферы туризма и гостеприимства необходимо широкому кругу специалистов. Предлагаемый учебник и практикум призван оказать помощь студентам, предлагая систематизированный материал для подготовки к занятиям по основным темам курса в условиях различных форм обучения. В учебном пособии раскрываются основные понятия, анализируются историко-правовые особенности развития законодательства о туризме и гостеприимстве, его система, особенности государственного и договорного регулирования предпринимательской деятельности в этой сфере. Также приводятся практические задания, </a:t>
            </a:r>
            <a:r>
              <a:rPr lang="ru-RU" sz="1200" dirty="0" err="1"/>
              <a:t>направленые</a:t>
            </a:r>
            <a:r>
              <a:rPr lang="ru-RU" sz="1200" dirty="0"/>
              <a:t> на закрепление теоретического материала.</a:t>
            </a:r>
          </a:p>
        </p:txBody>
      </p:sp>
      <p:pic>
        <p:nvPicPr>
          <p:cNvPr id="3076" name="Picture 4" descr="Обложка книги ИНФОРМАТИКА И ИНФОРМАЦИОННЫЕ ТЕХНОЛОГИИ  М. В. Гаврилов,  В. А. Климов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356992"/>
            <a:ext cx="2664296" cy="3687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02006" y="4026090"/>
            <a:ext cx="656248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Гаврилов М. В. Информатика и информационные технологии : учебник для СПО / М. В. Гаврилов, В. А. Климов. — 5-е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355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 smtClean="0"/>
              <a:t>В </a:t>
            </a:r>
            <a:r>
              <a:rPr lang="ru-RU" sz="1200" dirty="0"/>
              <a:t>курсе приводятся основные понятия по информатике и информационным технологиям, описаны принципы работы с современными прикладными программными средствами, в Интернете. Особое внимание уделено законодательной и технической защите от несанкционированного доступа, средствам антивирусной защиты. Приводятся подробные пояснения, советы и рекомендации по практической работе с описываемыми средствами и технологиями.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500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Обложка книги КУЛЬТУРНЫЙ ТУРИЗМ Сущинская М. Д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266429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504966"/>
            <a:ext cx="66247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Сущинская</a:t>
            </a:r>
            <a:r>
              <a:rPr lang="ru-RU" sz="1200" b="1" dirty="0"/>
              <a:t> М. Д. Культурный туризм : учебное пособие для СПО / М. Д. </a:t>
            </a:r>
            <a:r>
              <a:rPr lang="ru-RU" sz="1200" b="1" dirty="0" err="1"/>
              <a:t>Сущинская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157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Учебное пособие посвящено тенденциям развития культурного туризма. В нем раскрываются основы теории и практики культурного туризма, его роль в развитии </a:t>
            </a:r>
            <a:r>
              <a:rPr lang="ru-RU" sz="1200" dirty="0" err="1"/>
              <a:t>дестинации</a:t>
            </a:r>
            <a:r>
              <a:rPr lang="ru-RU" sz="1200" dirty="0"/>
              <a:t> и туризма, обобщены и систематизированы общественные и отраслевые факторы теоретических и методических подходов к управлению культурным туризмом на разных управленческих уровнях и практики их применения. Книга содержит вопросы для размышления и самопроверки, которые способствуют лучшему усвоению материалов пособия.</a:t>
            </a:r>
          </a:p>
        </p:txBody>
      </p:sp>
      <p:pic>
        <p:nvPicPr>
          <p:cNvPr id="4100" name="Picture 4" descr="Обложка книги ГЕОГРАФИЯ ТУРИЗМА Христов Т. Т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90" y="3384703"/>
            <a:ext cx="2387965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3739487"/>
            <a:ext cx="66247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Христов Т. Т. География туризма : учебник для СПО/ Т. Т. Христов.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273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рассказывается об экологическом, деловом, спортивном, религиозном, сельском, культурно-познавательном видах туризма, приводится краткая информация о роли туристских макрорегионов Всемирной туристской организации в системе международного туризма. Даются общие сведения о странах, кратко описываются центры и виды туризма в ряде государств Европы, Азии и Америки. Повествуется о природно-рекреационных, культурно-исторических ресурсах, видах туризма в рекреационных районах Европейской части России. Материалы данного курса могут быть востребованы студентами при изучении дисциплин «География туризма», «Экономическая география и </a:t>
            </a:r>
            <a:r>
              <a:rPr lang="ru-RU" sz="1200" dirty="0" err="1"/>
              <a:t>регионалистика</a:t>
            </a:r>
            <a:r>
              <a:rPr lang="ru-RU" sz="1200" dirty="0"/>
              <a:t>», «Туристско-рекреационное проектирование», «Исследовательский проект в туризме», «История гостеприимства и туризма», «Религии народов мира», «Страноведение и туристская </a:t>
            </a:r>
            <a:r>
              <a:rPr lang="ru-RU" sz="1200" dirty="0" err="1"/>
              <a:t>регионалистика</a:t>
            </a:r>
            <a:r>
              <a:rPr lang="ru-RU" sz="1200" dirty="0"/>
              <a:t>» и др.</a:t>
            </a:r>
          </a:p>
        </p:txBody>
      </p:sp>
    </p:spTree>
    <p:extLst>
      <p:ext uri="{BB962C8B-B14F-4D97-AF65-F5344CB8AC3E}">
        <p14:creationId xmlns:p14="http://schemas.microsoft.com/office/powerpoint/2010/main" val="20786436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Обложка книги ИСТОРИЯ ТУРИЗМА И ГОСТЕПРИИМСТВА  Л. Г. Березовая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259228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6473" y="109182"/>
            <a:ext cx="66580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Березовая Л. Г. История туризма и гостеприимства : учебник для СПО / Л. Г. Березовая.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477 с.-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рассмотрены история туризма, гостиничного и ресторанного бизнеса, исторические факторы, влияющие на эту сферу, основные социокультурные концепции, которые определяли подходы к данной области деятельности в разных странах и в разные периоды истории, сервисные характеристики «типовых проектов» в области туризма и сервиса. Особое внимание уделено новым явлениям ХХ в., когда начал создаваться глобальный мир, а туризм стал фактором «устойчивого развития» человечества и средством глобальных межкультурных коммуникаций. Издание содержит вопросы и задания для самоконтроля, выводы по каждой части, в приложениях представлены глоссарий, важные даты в истории туризма и гостеприимства, ключевые имена в истории туризма и гостеприимства, а также рекомендуемая литература.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33766" y="3098042"/>
            <a:ext cx="663072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Шувалова Н. Н. Основы делопроизводства : учебник и практикум для СПО / Н. Н. Шувалова, А. Ю. Иванова ; под общей редакцией Н. Н. Шуваловой.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384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 smtClean="0"/>
              <a:t> </a:t>
            </a:r>
            <a:r>
              <a:rPr lang="ru-RU" sz="1200" dirty="0"/>
              <a:t>В курсе рассматриваются теоретические и нормативно-методические основы традиционного и электронного делопроизводства, анализируются терминологический аппарат современного делопроизводства, порядок составления и оформления служебных документов. Отличительную особенность данного курса составляет междисциплинарный подход к изучению и созданию документа, поэтому большое внимание уделено не только технологическим вопросам, но и языку служебного документа, составляющему содержательную основу любой информации. Включение в практикум тестовых и практических заданий, активное использование метода самостоятельного выявления и исправления типичных ошибок в управленческих документах путем их редактирования позволяет закрепить усвоенные знания, сформировать умения и навыки составления, оформления документов и организации работы с ними, выработать навыки критического осмысления освоенного материала и самостоятельную позицию, овладеть официально-деловым стилем письменной речи. </a:t>
            </a:r>
          </a:p>
        </p:txBody>
      </p:sp>
      <p:pic>
        <p:nvPicPr>
          <p:cNvPr id="5124" name="Picture 4" descr="Обложка книги ОСНОВЫ ДЕЛОПРОИЗВОДСТВА Шувалова Н. Н., Иванова А. Ю. ; Под общ. ред. Шуваловой Н.Н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702" y="3284984"/>
            <a:ext cx="2600469" cy="3687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1265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532262"/>
            <a:ext cx="65527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Корнеев И. К. Документационное обеспечение управления : учебник и практикум для СПО / И. К. Корнеев, А. В. </a:t>
            </a:r>
            <a:r>
              <a:rPr lang="ru-RU" sz="1200" b="1" dirty="0" err="1"/>
              <a:t>Пшенко</a:t>
            </a:r>
            <a:r>
              <a:rPr lang="ru-RU" sz="1200" b="1" dirty="0"/>
              <a:t>, В. А. </a:t>
            </a:r>
            <a:r>
              <a:rPr lang="ru-RU" sz="1200" b="1" dirty="0" err="1"/>
              <a:t>Машурцев</a:t>
            </a:r>
            <a:r>
              <a:rPr lang="ru-RU" sz="1200" b="1" dirty="0"/>
              <a:t>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438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Прочитав этот учебник, вы подробно ознакомитесь с организацией работы с управленческими документами в соответствии с национальным стандартом ГОСТ ИСО 15489-1-2007 «Управление документами», а также получите представление о современной концепции управления документами. Кроме того, в учебнике описаны правила оформления различных видов документов, способы и методы оперативной работы с документами, их текущего хранения, основы работы с корреспонденцией. Пристальное внимание уделено компьютерным системам и технологиям документационного обеспечения управления.</a:t>
            </a:r>
          </a:p>
        </p:txBody>
      </p:sp>
      <p:pic>
        <p:nvPicPr>
          <p:cNvPr id="6146" name="Picture 2" descr="Обложка книги ДОКУМЕНТАЦИОННОЕ ОБЕСПЕЧЕНИЕ УПРАВЛЕНИЯ Корнеев И. К., Пшенко А. В., Машурцев В. А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21453"/>
            <a:ext cx="2736304" cy="376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Обложка книги ДОКУМЕНТАЦИОННОЕ ОБЕСПЕЧЕНИЕ УПРАВЛЕНИЯ ПЕРСОНАЛОМ Абуладзе Д. Г., Выпряжкина И. Б., Маслова В. М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356992"/>
            <a:ext cx="2736304" cy="3687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1188" y="3357348"/>
            <a:ext cx="64533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Абуладзе Д. Г. Документационное обеспечение управления персоналом : учебник и практикум для СПО / Д. Г. Абуладзе, И. Б. </a:t>
            </a:r>
            <a:r>
              <a:rPr lang="ru-RU" sz="1200" b="1" dirty="0" err="1"/>
              <a:t>Выпряжкина</a:t>
            </a:r>
            <a:r>
              <a:rPr lang="ru-RU" sz="1200" b="1" dirty="0"/>
              <a:t>, В. М. Маслова.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370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рассматриваются актуальные вопросы документационного обеспечения управления персоналом (кадрового делопроизводства). Раскрываются важнейшие законодательные и нормативные правовые акты, регулирующие сферу трудовых отношений, на основе которых формируются локальные нормативные кадровые документы в организации. Особое внимание в курсе уделено порядку документационного оборота кадровой службы и правилам составления и оформления обязательных и рекомендуемых документов. Для лучшего усвоения материала каждая тема завершается выводами и практическими заданиями. В приложениях к курсу представлены типовые формы основных документов кадрового делопроизводства. Курс включает дополнительный практический материал, размещенный на сайте urait.ru.</a:t>
            </a:r>
          </a:p>
        </p:txBody>
      </p:sp>
    </p:spTree>
    <p:extLst>
      <p:ext uri="{BB962C8B-B14F-4D97-AF65-F5344CB8AC3E}">
        <p14:creationId xmlns:p14="http://schemas.microsoft.com/office/powerpoint/2010/main" val="40809357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Обложка книги ДЕЛОПРОИЗВОДСТВО Грозова О. С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2664296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92824" y="464024"/>
            <a:ext cx="66716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Грозова</a:t>
            </a:r>
            <a:r>
              <a:rPr lang="ru-RU" sz="1200" b="1" dirty="0"/>
              <a:t> О. С.  Делопроизводство : учебное пособие для СПО/ О. С. </a:t>
            </a:r>
            <a:r>
              <a:rPr lang="ru-RU" sz="1200" b="1" dirty="0" err="1"/>
              <a:t>Грозова</a:t>
            </a:r>
            <a:r>
              <a:rPr lang="ru-RU" sz="1200" b="1" dirty="0"/>
              <a:t>. — 2-е изд.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131 с. — (Профессиональное образование). 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рассмотрены теоретические и методологические основы современного делопроизводства. Освещены вопросы оформления, систематизации и хранения организационно-правовых, информационно-справочных, распорядительных документов и документов по личному составу. Для более полного освоения знаний и навыков в области делопроизводства теоретические материалы дополнены практическими заданиями. Освещены вопросы оформления, систематизации и хранения организационно-правовых, информационно-справочных, распорядительных документов и документов по личному составу. В конце каждой темы представлены практические задания для студентов, направленные на закрепление полученных знаний и навыков.</a:t>
            </a:r>
          </a:p>
        </p:txBody>
      </p:sp>
      <p:pic>
        <p:nvPicPr>
          <p:cNvPr id="7172" name="Picture 4" descr="Обложка книги ДОКУМЕНТАЦИОННОЕ ОБЕСПЕЧЕНИЕ УПРАВЛЕНИЯ. ДОКУМЕНТООБОРОТ И ДЕЛОПРОИЗВОДСТВО  И. Н. Кузнецов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284984"/>
            <a:ext cx="2664296" cy="375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29300" y="3589361"/>
            <a:ext cx="653518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Кузнецов И. Н. Документационное обеспечение управления. Документооборот и делопроизводство : учебник и практикум для СПО / И. Н. Кузнецов. — 4-е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545 с. —(Профессиональное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Данный курс на основе действующей общегосударственной нормативной базы наиболее полно отражает опыт документационного обеспечения управленческой деятельности современных государственных и негосударственных организаций, а также использование компьютерной техники и технологий в этом процессе. В курсе учтены особенности, связанные с работой с документами в организациях разных форм собственности. Особое внимание уделено правилам оформления служебных документов в соответствии с требованиями ГОСТ Р 7.0.97—2016. Для студентов, изучающих вопросы практики работы с документами и ведения делопроизводства, а также специалистов по делопроизводству различных учреждений государственных и негосударственных форм собственности.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23247216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Обложка книги ЭТИКА И ПСИХОЛОГИЯ ДЕЛОВОГО ОБЩЕНИЯ Собольников В. В., Костенко Н. А. ; Под ред. Собольникова В В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266429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5654" y="573206"/>
            <a:ext cx="65488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Собольников</a:t>
            </a:r>
            <a:r>
              <a:rPr lang="ru-RU" sz="1200" b="1" dirty="0"/>
              <a:t> В. В. Этика и психология делового общения : учебное пособие для СПО / В. В. </a:t>
            </a:r>
            <a:r>
              <a:rPr lang="ru-RU" sz="1200" b="1" dirty="0" err="1"/>
              <a:t>Собольников</a:t>
            </a:r>
            <a:r>
              <a:rPr lang="ru-RU" sz="1200" b="1" dirty="0"/>
              <a:t>, Н. А. Костенко ; под редакцией В. В. </a:t>
            </a:r>
            <a:r>
              <a:rPr lang="ru-RU" sz="1200" b="1" dirty="0" err="1"/>
              <a:t>Собольникова</a:t>
            </a:r>
            <a:r>
              <a:rPr lang="ru-RU" sz="1200" b="1" dirty="0"/>
              <a:t>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202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Авторы пособия в краткой и вместе с тем доступной форме излагают основы этики и психологии делового общения. Особое внимание уделено моральной и этической стороне межличностных отношений, особенностям и тонкостям этикета для предпринимателей в условиях актуальной экономической ситуации в России.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15654" y="3766781"/>
            <a:ext cx="654883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Скибицкая</a:t>
            </a:r>
            <a:r>
              <a:rPr lang="ru-RU" sz="1200" b="1" dirty="0"/>
              <a:t> И. Ю. Деловое общение : учебник и практикум для СПО / И. Ю. </a:t>
            </a:r>
            <a:r>
              <a:rPr lang="ru-RU" sz="1200" b="1" dirty="0" err="1"/>
              <a:t>Скибицкая</a:t>
            </a:r>
            <a:r>
              <a:rPr lang="ru-RU" sz="1200" b="1" dirty="0"/>
              <a:t>, Э. Г. </a:t>
            </a:r>
            <a:r>
              <a:rPr lang="ru-RU" sz="1200" b="1" dirty="0" err="1"/>
              <a:t>Скибицкий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239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Деловое общение в современном мире — один из надежных инструментов совместного поиска оптимального решения различных задач. Культура делового общения всегда была предметом особого внимания. Для того чтобы добиться успеха, необходимо, прежде всего, научиться общаться. В данном учебнике приводится системный анализ человеческого общения: сущность, цели, функции и средства. Автор рассматривает основы культуры делового общения и ее развития, а также технологии по предупреждению конфликта и выходу из конфликтных ситуаций. Книга позволит студентам сформировать целостное представление о проблеме развития культуры делового общения, научит их адекватно оценивать жизненные ситуации и находить их разрешение.</a:t>
            </a:r>
          </a:p>
        </p:txBody>
      </p:sp>
      <p:pic>
        <p:nvPicPr>
          <p:cNvPr id="8196" name="Picture 4" descr="Обложка книги ДЕЛОВОЕ ОБЩЕНИЕ Скибицкая И. Ю., Скибицкий Э. Г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212976"/>
            <a:ext cx="2664296" cy="381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1624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696036"/>
            <a:ext cx="65527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Чернышова</a:t>
            </a:r>
            <a:r>
              <a:rPr lang="ru-RU" sz="1200" b="1" dirty="0"/>
              <a:t> Л. И. Психология общения: этика, культура и этикет делового общения : учебное пособие для СПО / Л. И. </a:t>
            </a:r>
            <a:r>
              <a:rPr lang="ru-RU" sz="1200" b="1" dirty="0" err="1"/>
              <a:t>Чернышова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161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подробно рассматриваются этика и культура делового общения и деловых отношений, этические нормы деловой коммуникации, этические аспекты деловых бесед, деловых совещаний, деловых переговоров и публичной речи, этикет делового человека. Изложение теоретического материала сопровождается практикумом, в котором представлены описания конкретных ситуаций из деловой практики. В конце пособия представлен глоссарий важнейших терминов и понятий.</a:t>
            </a:r>
          </a:p>
        </p:txBody>
      </p:sp>
      <p:pic>
        <p:nvPicPr>
          <p:cNvPr id="9218" name="Picture 2" descr="Обложка книги ПСИХОЛОГИЯ ОБЩЕНИЯ: ЭТИКА, КУЛЬТУРА И ЭТИКЕТ ДЕЛОВОГО ОБЩЕНИЯ Чернышова Л. И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-21081"/>
            <a:ext cx="239271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Обложка книги АНГЛИЙСКИЙ ЯЗЫК ДЛЯ ИЗУЧАЮЩИХ ТУРИЗМ (B1-B2) Трибунская С. А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81" y="3284984"/>
            <a:ext cx="2419941" cy="358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5654" y="3780430"/>
            <a:ext cx="65488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Трибунская С. А. Английский язык для изучающих туризм (B1-B2) : учебное пособие для СПО / С. А. Трибунская.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218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Учебное пособие «Английский для изучающих туризм» содержит серию учебных материалов по английскому языку для будущих профессионалов в сфере туристического бизнеса. В индустрии туризма знание профессионального иностранного языка является как ежедневной необходимостью, так и важным условием успешной карьеры. Соответствует актуальным требованиям Федерального государственного образовательного стандарта среднего профессионального образования и профессиональным требованиям. Данное пособие предназначено для студентов средне-профессиональных учебных заведений, обучающихся по специальности «Социально-культурный сервис и туризм»; ряд материалов возможно использовать на других гуманитарных направлениях.</a:t>
            </a:r>
          </a:p>
        </p:txBody>
      </p:sp>
    </p:spTree>
    <p:extLst>
      <p:ext uri="{BB962C8B-B14F-4D97-AF65-F5344CB8AC3E}">
        <p14:creationId xmlns:p14="http://schemas.microsoft.com/office/powerpoint/2010/main" val="88556791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2" y="204716"/>
            <a:ext cx="65527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Мошняга Е. В. Английский язык для изучающих туризм (A2-B1+) : учебное пособие для СПО / Е. В. Мошняга. — 6-е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267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помогает усвоить основной словарь туристского бизнеса, познакомиться с видами гостиниц и ресторанов, существующими услугами в сфере гостеприимства, а также предлагает множество упражнений для закрепления как профессионального словаря, так и навыков построения фраз в распространенных грамматических формах, таких как </a:t>
            </a:r>
            <a:r>
              <a:rPr lang="ru-RU" sz="1200" dirty="0" err="1"/>
              <a:t>past</a:t>
            </a:r>
            <a:r>
              <a:rPr lang="ru-RU" sz="1200" dirty="0"/>
              <a:t> </a:t>
            </a:r>
            <a:r>
              <a:rPr lang="ru-RU" sz="1200" dirty="0" err="1"/>
              <a:t>habitual</a:t>
            </a:r>
            <a:r>
              <a:rPr lang="ru-RU" sz="1200" dirty="0"/>
              <a:t> </a:t>
            </a:r>
            <a:r>
              <a:rPr lang="ru-RU" sz="1200" dirty="0" err="1"/>
              <a:t>tense</a:t>
            </a:r>
            <a:r>
              <a:rPr lang="ru-RU" sz="1200" dirty="0"/>
              <a:t> и </a:t>
            </a:r>
            <a:r>
              <a:rPr lang="ru-RU" sz="1200" dirty="0" err="1"/>
              <a:t>present</a:t>
            </a:r>
            <a:r>
              <a:rPr lang="ru-RU" sz="1200" dirty="0"/>
              <a:t> </a:t>
            </a:r>
            <a:r>
              <a:rPr lang="ru-RU" sz="1200" dirty="0" err="1"/>
              <a:t>indefinite</a:t>
            </a:r>
            <a:r>
              <a:rPr lang="ru-RU" sz="1200" dirty="0"/>
              <a:t> </a:t>
            </a:r>
            <a:r>
              <a:rPr lang="ru-RU" sz="1200" dirty="0" err="1"/>
              <a:t>tense</a:t>
            </a:r>
            <a:r>
              <a:rPr lang="ru-RU" sz="1200" dirty="0"/>
              <a:t> </a:t>
            </a:r>
            <a:r>
              <a:rPr lang="ru-RU" sz="1200" dirty="0" err="1"/>
              <a:t>passive</a:t>
            </a:r>
            <a:r>
              <a:rPr lang="ru-RU" sz="1200" dirty="0"/>
              <a:t>. Соответствует актуальным требованиям Федерального государственного образовательного стандарта среднего профессионального образования и профессиональным требованиям. Для студентов, обучающихся по туристским специальностям и изучающих английский язык, а также преподавателей и специалистов, работающих в туризме (уровень владения английским языком A2—B1+ по шкале CEFR).</a:t>
            </a:r>
          </a:p>
        </p:txBody>
      </p:sp>
      <p:pic>
        <p:nvPicPr>
          <p:cNvPr id="10242" name="Picture 2" descr="Обложка книги АНГЛИЙСКИЙ ЯЗЫК ДЛЯ ИЗУЧАЮЩИХ ТУРИЗМ (A2-B1+) Мошняга Е. В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244294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42949" y="4176215"/>
            <a:ext cx="65215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Ефимова Н.С. Психология общения. Практикум по психологии : учебное пособие / Н.С. Ефимова. — Москва : ИД «ФОРУМ» : ИНФРА-М, 2023. — 192 с. — (Среднее 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Цель курса «Психология общения» — актуализировать навыки общения, получить возможность осмысленно подходить к оценке поступков и действий как своих, так и других людей, подготовить себя к профессиональной деятельности, овладеть тонкостями педагогического общения. Практикум в краткой форме содержит теоретические основы и практические упражнения, направленные на познание себя, индивидуальных особенностей своей личности.</a:t>
            </a:r>
          </a:p>
        </p:txBody>
      </p:sp>
      <p:pic>
        <p:nvPicPr>
          <p:cNvPr id="10244" name="Picture 4" descr="https://znanium.com/cover/1912/19120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645024"/>
            <a:ext cx="225618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498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9131" y="136478"/>
            <a:ext cx="649535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Рамендик</a:t>
            </a:r>
            <a:r>
              <a:rPr lang="ru-RU" sz="1200" b="1" dirty="0"/>
              <a:t> Д. М. Психодиагностика в социально-культурном сервисе и туризме : учебное пособие для СПО / Д. М. </a:t>
            </a:r>
            <a:r>
              <a:rPr lang="ru-RU" sz="1200" b="1" dirty="0" err="1"/>
              <a:t>Рамендик</a:t>
            </a:r>
            <a:r>
              <a:rPr lang="ru-RU" sz="1200" b="1" dirty="0"/>
              <a:t>, О. В. Одинцова.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212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современном мире определенные знания о психологии необходимы всем людям, а не только психологам. Особенно нужны они тем, чья профессия предполагает постоянное общение и взаимодействие с людьми. Для менеджера умение понимать себя и других людей не просто полезный навык, а профессиональная необходимость. Менеджер, работающий в сфере социально-культурного сервиса и туризма, обязательно должен быть немного психологом, потому что успешность его деятельности зависит именно от того, насколько он сумеет учесть и заранее предусмотреть потребности и желания клиентов. Этим проблемам и посвящено данное учебное пособие. В нем рассматриваются основные принципы и методы психодиагностики, методы определения эмоциональных психических состояний по мимике, жестам, пантомимике, особенностям речи и т. п.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3753134"/>
            <a:ext cx="64807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Велединский</a:t>
            </a:r>
            <a:r>
              <a:rPr lang="ru-RU" sz="1200" b="1" dirty="0"/>
              <a:t> В. Г. Сервисная деятельность : учебник / В.Г. </a:t>
            </a:r>
            <a:r>
              <a:rPr lang="ru-RU" sz="1200" b="1" dirty="0" err="1"/>
              <a:t>Велединский</a:t>
            </a:r>
            <a:r>
              <a:rPr lang="ru-RU" sz="1200" b="1" dirty="0"/>
              <a:t>.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2023. — 191 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Рассматриваются методологические и теоретические основы сервисной деятельности, особенности организаций и учреждений сферы сервиса, требования к персоналу сервисных организаций, взаимодействие персонала с потребителями услуг в процессе продажи и предоставления услуг, перспективные направления совершенствования сферы услуг в современных условиях. В издание включены материалы нормативно-правового характера с учетом высокой актуальности вопросов правового обеспечения сервисной деятельности.</a:t>
            </a:r>
          </a:p>
        </p:txBody>
      </p:sp>
      <p:pic>
        <p:nvPicPr>
          <p:cNvPr id="3074" name="Picture 2" descr="Сервисная деятельно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18" y="3543300"/>
            <a:ext cx="2266950" cy="318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Обложка книги ПСИХОДИАГНОСТИКА В СОЦИАЛЬНО-КУЛЬТУРНОМ СЕРВИСЕ И ТУРИЗМЕ Рамендик Д. М., Одинцова О. В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345"/>
            <a:ext cx="246913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883130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7540" y="354842"/>
            <a:ext cx="65389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Бороздина Г. В. Психология общения : учебник и практикум для СПО / Г. В. Бороздина, Н. А. </a:t>
            </a:r>
            <a:r>
              <a:rPr lang="ru-RU" sz="1200" b="1" dirty="0" err="1"/>
              <a:t>Кормнова</a:t>
            </a:r>
            <a:r>
              <a:rPr lang="ru-RU" sz="1200" b="1" dirty="0"/>
              <a:t> ; под общей редакцией Г. В. Бороздиной. — Москва :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465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книге собран основной материал по вопросам психологии и этики делового общения. Авторы структурировали его в наиболее удобной и приемлемой для усвоения форме. Особенностью этого учебника является его комплексный характер: деловое и неформальное общение рассматриваются в тесной взаимосвязи. Материал изложен живым и доступным языком, широко иллюстрирован конкретными примерами из художественных произведений и реальных жизненных ситуаций, высказываниями известных деятелей. Кроме того, здесь рассматриваются психологические приемы, которые читатели могут использовать в своей жизненной практике. Учебник содержит контрольные вопросы и задания, словарь основных понятий, список литературы, а в конце каждой главы есть психологический практикум.</a:t>
            </a:r>
          </a:p>
        </p:txBody>
      </p:sp>
      <p:pic>
        <p:nvPicPr>
          <p:cNvPr id="11266" name="Picture 2" descr="Обложка книги ПСИХОЛОГИЯ ОБЩЕНИЯ Бороздина Г. В., Кормнова Н. А. ; Под общ. ред. Бороздиной Г.В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7207"/>
            <a:ext cx="2555776" cy="369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70245" y="3725839"/>
            <a:ext cx="649424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Английский язык в сфере туризма и гостеприимства : учебник / А.И. Макарова, Т.В. Крылова, А.А. </a:t>
            </a:r>
            <a:r>
              <a:rPr lang="ru-RU" sz="1200" b="1" dirty="0" err="1"/>
              <a:t>Тюфанова</a:t>
            </a:r>
            <a:r>
              <a:rPr lang="ru-RU" sz="1200" b="1" dirty="0"/>
              <a:t> [и др.]; под. ред. М.Р. </a:t>
            </a:r>
            <a:r>
              <a:rPr lang="ru-RU" sz="1200" b="1" dirty="0" err="1"/>
              <a:t>Гозалова</a:t>
            </a:r>
            <a:r>
              <a:rPr lang="ru-RU" sz="1200" b="1" dirty="0"/>
              <a:t>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2023. — 261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 smtClean="0"/>
              <a:t> </a:t>
            </a:r>
            <a:r>
              <a:rPr lang="ru-RU" sz="1200" dirty="0"/>
              <a:t>Адаптированные тексты учебника актуальны и отражают лексическую и грамматическую норму современного английского языка. Структура учебника позволяет получить необходимые навыки чтения, говорения и </a:t>
            </a:r>
            <a:r>
              <a:rPr lang="ru-RU" sz="1200" dirty="0" err="1"/>
              <a:t>аудирования</a:t>
            </a:r>
            <a:r>
              <a:rPr lang="ru-RU" sz="1200" dirty="0"/>
              <a:t> в области профессионального языка сферы туризма и гостиничного дела. Содержит лексико-грамматический материал с большим набором упражнений. Особое внимание уделяется коммуникативному аспекту, который представлен в отдельном блоке каждого урока. Также в отдельный блок урока выделяется письмо, изучаются основные аспекты деловой переписки. Включены творческие задания, которые подойдут для обучающихся разного уровня.</a:t>
            </a:r>
          </a:p>
        </p:txBody>
      </p:sp>
      <p:pic>
        <p:nvPicPr>
          <p:cNvPr id="11268" name="Picture 4" descr="Английский язык в сфере туризма и гостеприимства серия учебников ФУМО 43.00.00 «Сервис и туризм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3573016"/>
            <a:ext cx="2314670" cy="313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2905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znanium.com/cover/1902/19028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74" y="116632"/>
            <a:ext cx="221418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70244" y="313898"/>
            <a:ext cx="64942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Кабанова К. В. Английский язык для индустрии гостеприимства : учебное пособие / К. В. Кабанова, Е. Н. </a:t>
            </a:r>
            <a:r>
              <a:rPr lang="ru-RU" sz="1200" b="1" dirty="0" err="1"/>
              <a:t>Мотинова</a:t>
            </a:r>
            <a:r>
              <a:rPr lang="ru-RU" sz="1200" b="1" dirty="0"/>
              <a:t>, В. В. </a:t>
            </a:r>
            <a:r>
              <a:rPr lang="ru-RU" sz="1200" b="1" dirty="0" err="1"/>
              <a:t>Темякова</a:t>
            </a:r>
            <a:r>
              <a:rPr lang="ru-RU" sz="1200" b="1" dirty="0"/>
              <a:t>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Москва: ИНФРА-М, 2022. — 190 с. — (Среднее 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Учебное пособие состоит из 18 уроков и приложений. Материал каждого урока предусматривает последовательное, поэтапное изучение определенной темы, связанной с будущей деятельностью студентов. В основу каждого урока положен принцип развития речевой деятельности: чтения и устной речи. Лексико-грамматические упражнения нацелены на быстрое и качественное запоминание профессиональных терминов, повторение и практическое применение грамматических правил на базе профессионально-ориентированных текстов. Приложения включают образцы диалогов, словарь профессиональных терминов и сокращений и глоссарий. Для студентов среднего профессионального образования, обучающихся по специальностям «Гостиничный сервис», «Туризм».</a:t>
            </a:r>
          </a:p>
        </p:txBody>
      </p:sp>
      <p:pic>
        <p:nvPicPr>
          <p:cNvPr id="12292" name="Picture 4" descr="Обложка книги ОСНОВЫ БУХГАЛТЕРСКОГО УЧЕТА  Т. В. Воронченко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212976"/>
            <a:ext cx="2808312" cy="383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70245" y="3357348"/>
            <a:ext cx="64942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Воронченко</a:t>
            </a:r>
            <a:r>
              <a:rPr lang="ru-RU" sz="1200" b="1" dirty="0"/>
              <a:t> Т. В. Основы бухгалтерского учета : учебник и практикум для среднего профессионального образования / Т. В. </a:t>
            </a:r>
            <a:r>
              <a:rPr lang="ru-RU" sz="1200" b="1" dirty="0" err="1"/>
              <a:t>Воронченко</a:t>
            </a:r>
            <a:r>
              <a:rPr lang="ru-RU" sz="1200" b="1" dirty="0"/>
              <a:t>. — 4-е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289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 smtClean="0"/>
              <a:t> </a:t>
            </a:r>
            <a:r>
              <a:rPr lang="ru-RU" sz="1200" dirty="0"/>
              <a:t>В курсе представлены основы бухгалтерского учета, исторические и методические аспекты его возникновения и развития. Особенностью издания является системный взгляд на предмет и метод учета и комплексный подход к рассмотрению их взаимосвязей и взаимозависимостей. В курс включен практикум, содержащий задачи для практических (семинарских) занятий и самостоятельной работы студентов. Подготовлено при информационной поддержке СПС «</a:t>
            </a:r>
            <a:r>
              <a:rPr lang="ru-RU" sz="1200" dirty="0" err="1"/>
              <a:t>КонсультантПлюс</a:t>
            </a:r>
            <a:r>
              <a:rPr lang="ru-RU" sz="1200" dirty="0"/>
              <a:t>». Соответствует актуальным требованиям федерального государственного образовательного стандарта среднего профессионального образования и профессиональным требованиям. Для студентов средних специальных учебных заведений экономического профиля, преподавателей, а также руководителей и специалистов компаний, ориентированных на применение современных международных стандартов бухгалтерского учета и отчетности.</a:t>
            </a:r>
          </a:p>
        </p:txBody>
      </p:sp>
    </p:spTree>
    <p:extLst>
      <p:ext uri="{BB962C8B-B14F-4D97-AF65-F5344CB8AC3E}">
        <p14:creationId xmlns:p14="http://schemas.microsoft.com/office/powerpoint/2010/main" val="19326812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Обложка книги ФИНАНСОВЫЙ МЕНЕДЖМЕНТ В ТУРИЗМЕ И ГОСТИНИЧНОМ ХОЗЯЙСТВЕ Боголюбов В. С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83768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29301" y="450376"/>
            <a:ext cx="66071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Боголюбов В. С. Финансовый менеджмент в туризме и гостиничном хозяйстве : учебник для СПО / В. С. Боголюбов.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293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раскрываются все стороны финансового менеджмента с позиций интересов предприятий туризма и гостиничного хозяйства. Рассмотрены особенности финансового планирования и бюджетирования, описана стратегия инвестиционной деятельности, приведены источники финансирования инвестиционных проектов и методы оценки эффективности, дана классификация факторов риска, влияющих на финансовое состояние предприятий туризма. Теоретический материал закрепляется на практических примерах из сферы туризма и гостеприимства, что позволяет более детально рассмотреть и решить встречающиеся в сфере финансов туристского бизнеса проблемы.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70245" y="4012442"/>
            <a:ext cx="65662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Шубаева</a:t>
            </a:r>
            <a:r>
              <a:rPr lang="ru-RU" sz="1200" b="1" dirty="0"/>
              <a:t> В. Г. Маркетинговые технологии в туризме : учебник и практикум для СПО / В. Г. </a:t>
            </a:r>
            <a:r>
              <a:rPr lang="ru-RU" sz="1200" b="1" dirty="0" err="1"/>
              <a:t>Шубаева</a:t>
            </a:r>
            <a:r>
              <a:rPr lang="ru-RU" sz="1200" b="1" dirty="0"/>
              <a:t>, И. О. </a:t>
            </a:r>
            <a:r>
              <a:rPr lang="ru-RU" sz="1200" b="1" dirty="0" err="1"/>
              <a:t>Сердобольская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120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излагаются теоретические основы маркетинга-менеджмента туризма, представлены основные проблемы и тенденции развития туризма в мире и России, раскрыты особенности рынка туризма, освещены аспекты управления товарной и ценовой политикой, маркетинговые решения при осуществлении распределительной политики, а также организации коммуникативных процессов туристской компании и управления ими. В практикуме представлены практические ситуации, вопросы для обсуждения на семинарских занятиях, а также задания для самостоятельной работы студентов.</a:t>
            </a:r>
          </a:p>
        </p:txBody>
      </p:sp>
      <p:pic>
        <p:nvPicPr>
          <p:cNvPr id="13316" name="Picture 4" descr="Обложка книги МАРКЕТИНГОВЫЕ ТЕХНОЛОГИИ В ТУРИЗМЕ Шубаева В. Г., Сердобольская И. О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36" y="3284983"/>
            <a:ext cx="2504903" cy="36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6178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Обложка книги ПРЕДПРИНИМАТЕЛЬСКАЯ ДЕЯТЕЛЬНОСТЬ Морозов Г. Б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2481807" cy="384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29300" y="1624084"/>
            <a:ext cx="653518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Морозов Г. Б. Предпринимательская деятельность : учебник и практикум для СПО / Г. Б. Морозов. — 4-е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457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Рассматриваются вопросы правового регулирования предпринимательской деятельности применительно к практическим действиям ее субъектов на рынках товаров, работ и услуг Российской Федерации с учетом основополагающего принципа: любое действие в рамках экономических отношений будет эффективным, если оно не противоречит действию императивных и запрещающих норм права, изложенных в нормативных правовых актах государства. Учтены нормативные правовые акты российского законодательства по состоянию на 1 декабря 2019 г. Соответствует актуальным требованиям Федерального государственного образовательного стандарта среднего профессионального образования и профессиональным требованиям. Для студентов образовательных учреждений среднего профессионального образования, обучающихся по экономическим и юридическим специальностям.</a:t>
            </a:r>
          </a:p>
        </p:txBody>
      </p:sp>
    </p:spTree>
    <p:extLst>
      <p:ext uri="{BB962C8B-B14F-4D97-AF65-F5344CB8AC3E}">
        <p14:creationId xmlns:p14="http://schemas.microsoft.com/office/powerpoint/2010/main" val="40805665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08720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Направленность: предоставление туроператорских и турагентских услуг</a:t>
            </a:r>
          </a:p>
          <a:p>
            <a:pPr algn="ctr"/>
            <a:endParaRPr lang="ru-RU" sz="3600" b="1" dirty="0"/>
          </a:p>
          <a:p>
            <a:pPr algn="ctr"/>
            <a:r>
              <a:rPr lang="ru-RU" sz="4400" b="1" dirty="0" smtClean="0"/>
              <a:t>ПМ.02</a:t>
            </a:r>
          </a:p>
          <a:p>
            <a:pPr algn="ctr"/>
            <a:r>
              <a:rPr lang="ru-RU" sz="4400" b="1" dirty="0" smtClean="0"/>
              <a:t> </a:t>
            </a:r>
            <a:r>
              <a:rPr lang="ru-RU" sz="4400" b="1" dirty="0"/>
              <a:t>ПРЕДОСТАВЛЕНИЕ ТУРОПЕРАТОРСКИХ И ТУРАГЕНТСКИХ УСЛУГ</a:t>
            </a:r>
          </a:p>
        </p:txBody>
      </p:sp>
    </p:spTree>
    <p:extLst>
      <p:ext uri="{BB962C8B-B14F-4D97-AF65-F5344CB8AC3E}">
        <p14:creationId xmlns:p14="http://schemas.microsoft.com/office/powerpoint/2010/main" val="84125760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бложка книги ТЕХНОЛОГИЯ И ОРГАНИЗАЦИЯ ТУРОПЕРАТОРСКОЙ ДЕЯТЕЛЬНОСТИ Емелин С. В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3" y="-99392"/>
            <a:ext cx="2535257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97540" y="204716"/>
            <a:ext cx="6466947" cy="3156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Емелин</a:t>
            </a:r>
            <a:r>
              <a:rPr lang="ru-RU" sz="1200" b="1" dirty="0"/>
              <a:t> С. В. Технология и организация туроператорской деятельности : учебное пособие для СПО/ С. В. </a:t>
            </a:r>
            <a:r>
              <a:rPr lang="ru-RU" sz="1200" b="1" dirty="0" err="1"/>
              <a:t>Емелин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2023.— 472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Курс посвящен одному из самых важных видов туристской деятельности — технологии и организации туроператорской деятельности. Даются теоретические и организационно-правовые основы предоставления туроператорских услуг, рассматривается туристский продукт как результат туроператорской деятельности, особенности и технологии его формирования, продвижения и реализации. Особое внимание уделяется вопросам взаимодействия туроператора с </a:t>
            </a:r>
            <a:r>
              <a:rPr lang="ru-RU" sz="1200" dirty="0" err="1"/>
              <a:t>турагентами</a:t>
            </a:r>
            <a:r>
              <a:rPr lang="ru-RU" sz="1200" dirty="0"/>
              <a:t>, поставщиками и потребителями туристских услуг, ценообразованию туристского продукта. Отдельные темы посвящены типологии туристов и стратегии их обслуживания, работе с претензиями и жалобами клиентов турфирмы, туристским формальностям, автоматизации работы туристского предприятия, а также требованиям к персоналу туроператорских и турагентских фирм. </a:t>
            </a:r>
          </a:p>
        </p:txBody>
      </p:sp>
      <p:pic>
        <p:nvPicPr>
          <p:cNvPr id="1028" name="Picture 4" descr="Обложка книги МАРКЕТИНГ Под ред. Лукичёвой Т.А., Молчанова Н. Н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389" y="3397185"/>
            <a:ext cx="2678068" cy="368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88358" y="3753133"/>
            <a:ext cx="65761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Маркетинг : учебник и практикум для СПО/ Т. А. Лукичёва [и др.] ; под редакцией Т. А. Лукичёвой, Н. Н. Молчанова.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358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издании подробно рассматриваются теоретические и практические вопросы маркетинга, его современное понимание и особенности применения, методы анализа внешней среды предприятия, оценки привлекательности рынков, конкурентоспособности товаров и фирмы, эффективности различных маркетинговых мероприятий. Учебник содержит большое количество интересных примеров, иллюстрирующих реальную деятельность различных предприятий и организаций. Теоретическая часть дополнена обширным практикумом по каждому разделу, содержащим разнообразные задания — контрольные вопросы, ситуационные задания, тесты, кейсы, что позволит студентам самостоятельно проверить и закрепить полученные знания и навыки.</a:t>
            </a:r>
          </a:p>
        </p:txBody>
      </p:sp>
    </p:spTree>
    <p:extLst>
      <p:ext uri="{BB962C8B-B14F-4D97-AF65-F5344CB8AC3E}">
        <p14:creationId xmlns:p14="http://schemas.microsoft.com/office/powerpoint/2010/main" val="31006277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4710" y="259307"/>
            <a:ext cx="66617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Тюрин Д. В. Маркетинговые исследования : учебник для СПО/ Д. В. Тюрин.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2022. — 342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раскрывает теоретические и практические основы построения системы проведения всех видов маркетинговых исследований в компании силами сотрудников маркетингового подразделения, а также с привлечением сторонних исследовательских агентств. В книге подробно исследуются методики построения, планирования маркетинговых исследований в компании, этапы разработки концепции маркетинговых исследований. Подробно рассматривается процесс сегментации рынка, определения емкости рынка, проведения опросов, экспертизы и других методов исследований. В издании приводятся примеры маркетинговых исследований, а также возможные источники информации для их успешного проведения. После каждой главы есть контрольные вопросы, которые помогут студентам проверить свои знания.</a:t>
            </a:r>
          </a:p>
        </p:txBody>
      </p:sp>
      <p:pic>
        <p:nvPicPr>
          <p:cNvPr id="2050" name="Picture 2" descr="Обложка книги МАРКЕТИНГОВЫЕ ИССЛЕДОВАНИЯ Тюрин Д. В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232248" cy="3145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02005" y="4162567"/>
            <a:ext cx="66344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Скобкин</a:t>
            </a:r>
            <a:r>
              <a:rPr lang="ru-RU" sz="1200" b="1" dirty="0"/>
              <a:t> С. С. Менеджмент в туризме : учебник и практикум для СПО/ С. С. </a:t>
            </a:r>
            <a:r>
              <a:rPr lang="ru-RU" sz="1200" b="1" dirty="0" err="1"/>
              <a:t>Скобкин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366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излагаются основные понятия, концепции и функции, методы организации и управления туризмом. Анализируются факторы, влияющие на эффективное развитие туристических предприятий, возникающие проблемы и пути их решения.</a:t>
            </a:r>
          </a:p>
        </p:txBody>
      </p:sp>
      <p:pic>
        <p:nvPicPr>
          <p:cNvPr id="2052" name="Picture 4" descr="Обложка книги МЕНЕДЖМЕНТ В ТУРИЗМЕ Скобкин С. С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584" y="3109571"/>
            <a:ext cx="2824424" cy="390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4732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7415" y="109182"/>
            <a:ext cx="66890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Шувалова Н. Н. Основы делопроизводства : учебник и практикум для СПО / Н. Н. Шувалова, А. Ю. Иванова ; под общей редакцией Н. Н. Шуваловой.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384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рассматриваются теоретические и нормативно-методические основы традиционного и электронного делопроизводства, анализируются терминологический аппарат современного делопроизводства, порядок составления и оформления служебных документов. Отличительную особенность данного курса составляет междисциплинарный подход к изучению и созданию документа, поэтому большое внимание уделено не только технологическим вопросам, но и языку служебного документа, составляющему содержательную основу любой информации. Включение в практикум тестовых и практических заданий, активное использование метода самостоятельного выявления и исправления типичных ошибок в управленческих документах путем их редактирования позволяет закрепить усвоенные знания, сформировать умения и навыки составления, оформления документов и организации работы с ними, выработать навыки критического осмысления освоенного материала и самостоятельную позицию, овладеть официально-деловым стилем письменной речи. </a:t>
            </a:r>
          </a:p>
        </p:txBody>
      </p:sp>
      <p:pic>
        <p:nvPicPr>
          <p:cNvPr id="3074" name="Picture 2" descr="Обложка книги ОСНОВЫ ДЕЛОПРОИЗВОДСТВА Шувалова Н. Н., Иванова А. Ю. ; Под общ. ред. Шуваловой Н.Н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894"/>
            <a:ext cx="2664296" cy="376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znanium.com/cover/1904/19047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45" y="3645025"/>
            <a:ext cx="2213669" cy="309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47415" y="4189862"/>
            <a:ext cx="66890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/>
              <a:t>Орловская В. П. Технология </a:t>
            </a:r>
            <a:r>
              <a:rPr lang="ru-RU" sz="1200" b="1" dirty="0"/>
              <a:t>и организация предприятия туризма : учебник / В. П. Орловская; под общ. ред. проф. Е. И. Богданова. – Москва : НИЦ ИНФРА - М, </a:t>
            </a:r>
            <a:r>
              <a:rPr lang="ru-RU" sz="1200" b="1" dirty="0" smtClean="0"/>
              <a:t>2023. </a:t>
            </a:r>
            <a:r>
              <a:rPr lang="ru-RU" sz="1200" b="1" dirty="0"/>
              <a:t>- 176 с. — (Среднее 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представляет собой изложение учебной дисциплины согласно типовой учебной программе, утвержденной Учебно-методическим советом по отраслям «туризм», «физическая культура» и «спорт» УМО по образованию в области производственного менеджмента </a:t>
            </a:r>
            <a:r>
              <a:rPr lang="ru-RU" sz="1200" dirty="0" err="1"/>
              <a:t>Минобрнауки</a:t>
            </a:r>
            <a:r>
              <a:rPr lang="ru-RU" sz="1200" dirty="0"/>
              <a:t> РФ. </a:t>
            </a:r>
          </a:p>
        </p:txBody>
      </p:sp>
    </p:spTree>
    <p:extLst>
      <p:ext uri="{BB962C8B-B14F-4D97-AF65-F5344CB8AC3E}">
        <p14:creationId xmlns:p14="http://schemas.microsoft.com/office/powerpoint/2010/main" val="69575251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Технология и организация туроператорской и турагентской деятельнос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29450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02006" y="627797"/>
            <a:ext cx="66344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/>
              <a:t>Косолапова </a:t>
            </a:r>
            <a:r>
              <a:rPr lang="ru-RU" sz="1200" b="1" dirty="0"/>
              <a:t>А. Б. Технология и организация туроператорской и турагентской деятельности : учебное пособие / А. Б. Косолапов.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2022. — 293 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Рассматриваются факторы развития туризма, его классификация, организационно-правовые основы работы туристских предприятий, технология разработки маршрутов и формирования туров, методы и формы обслуживания клиентов турфирмы. Приводятся вопросы и задания для самоконтроля, позволяющие применить полученные знания на практике.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42949" y="3439236"/>
            <a:ext cx="6593546" cy="3470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Быстров С. А. Технология организации туроператорской и турагентской деятельности : учебник / С.А. Быстров. — Москва : ИНФРА-М, 2022. — 375 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нацелен на формирование у читателей знаний о специфике организации и функционировании предприятий, занимающихся туристской деятельностью, в разрезе </a:t>
            </a:r>
            <a:r>
              <a:rPr lang="ru-RU" sz="1200" dirty="0" err="1"/>
              <a:t>туроперейтинга</a:t>
            </a:r>
            <a:r>
              <a:rPr lang="ru-RU" sz="1200" dirty="0"/>
              <a:t> и оказания турагентских услуг; раскрывает основные организационно-юридические аспекты, связанные с открытием турфирм и организацией их партнерских отношений по формированию турпродукта и его эффективному продвижению на туристском рынке. Отдельное внимание уделено кадровому обеспечению функционирования турфирм и компетенциям сотрудников в сфере работы с клиентами, в том числе их знаниям туристских формальностей для ведения туристского бизнеса и предоставления качественного обслуживания потребителей (туристов). Теоретический материал учебника для повышения эффективности его усвоения подкреплен графическим материалом, практическими примерами из практики туристского бизнеса, статистическими данными и данными маркетинговых </a:t>
            </a:r>
            <a:r>
              <a:rPr lang="ru-RU" sz="1200" dirty="0" smtClean="0"/>
              <a:t>исследований.</a:t>
            </a:r>
            <a:r>
              <a:rPr lang="ru-RU" sz="1200" dirty="0"/>
              <a:t> </a:t>
            </a:r>
          </a:p>
        </p:txBody>
      </p:sp>
      <p:pic>
        <p:nvPicPr>
          <p:cNvPr id="4100" name="Picture 4" descr="https://znanium.com/cover/1855/18555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4" y="3501008"/>
            <a:ext cx="2305541" cy="32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0091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9176" y="300250"/>
            <a:ext cx="65412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Кузнецов И. Н. Документационное обеспечение управления. Документооборот и делопроизводство : учебник и практикум для СПО / И. Н. Кузнецов. — 4-е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545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Данный курс на основе действующей общегосударственной нормативной базы наиболее полно отражает опыт документационного обеспечения управленческой деятельности современных государственных и негосударственных организаций, а также использование компьютерной техники и технологий в этом процессе. В курсе учтены особенности, связанные с работой с документами в организациях разных форм собственности. Особое внимание уделено правилам оформления служебных документов в соответствии с требованиями ГОСТ Р 7.0.97—2016. Для студентов, изучающих вопросы практики работы с документами и ведения делопроизводства, а также специалистов по делопроизводству различных учреждений государственных и негосударственных форм собственности.</a:t>
            </a:r>
          </a:p>
        </p:txBody>
      </p:sp>
      <p:pic>
        <p:nvPicPr>
          <p:cNvPr id="5122" name="Picture 2" descr="Обложка книги ДОКУМЕНТАЦИОННОЕ ОБЕСПЕЧЕНИЕ УПРАВЛЕНИЯ. ДОКУМЕНТООБОРОТ И ДЕЛОПРОИЗВОДСТВО  И. Н. Кузнецов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259228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79176" y="3589360"/>
            <a:ext cx="66133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Абуладзе Д. Г. Документационное обеспечение управления персоналом : учебник и практикум для СПО / Д. Г. Абуладзе, И. Б. </a:t>
            </a:r>
            <a:r>
              <a:rPr lang="ru-RU" sz="1200" b="1" dirty="0" err="1"/>
              <a:t>Выпряжкина</a:t>
            </a:r>
            <a:r>
              <a:rPr lang="ru-RU" sz="1200" b="1" dirty="0"/>
              <a:t>, В. М. Маслова.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370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 курсе рассматриваются актуальные вопросы документационного обеспечения управления персоналом (кадрового делопроизводства). Раскрываются важнейшие законодательные и нормативные правовые акты, регулирующие сферу трудовых отношений, на основе которых формируются локальные нормативные кадровые документы в организации. Особое внимание в курсе уделено порядку документационного оборота кадровой службы и правилам составления и оформления обязательных и рекомендуемых документов. Для лучшего усвоения материала каждая тема завершается выводами и практическими заданиями. В приложениях к курсу представлены типовые формы основных документов кадрового делопроизводства. Курс включает дополнительный практический материал, размещенный на сайте urait.ru.</a:t>
            </a:r>
          </a:p>
        </p:txBody>
      </p:sp>
      <p:pic>
        <p:nvPicPr>
          <p:cNvPr id="5124" name="Picture 4" descr="Обложка книги ДОКУМЕНТАЦИОННОЕ ОБЕСПЕЧЕНИЕ УПРАВЛЕНИЯ ПЕРСОНАЛОМ Абуладзе Д. Г., Выпряжкина И. Б., Маслова В. М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300173"/>
            <a:ext cx="2592288" cy="371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987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183" y="1583140"/>
            <a:ext cx="87832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/>
              <a:t>ОП.02 ПРЕДПРИНИМАТЕЛЬСКАЯ ДЕЯТЕЛЬНОСТЬ В СФЕРЕ ТУРИЗМА И ГОСТИНИЧНОГО БИЗНЕСА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4074179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1063" y="491318"/>
            <a:ext cx="660342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Мотышина</a:t>
            </a:r>
            <a:r>
              <a:rPr lang="ru-RU" sz="1200" b="1" dirty="0"/>
              <a:t> М. С. Менеджмент туризма : учебник для СПО/ М. С. </a:t>
            </a:r>
            <a:r>
              <a:rPr lang="ru-RU" sz="1200" b="1" dirty="0" err="1"/>
              <a:t>Мотышина</a:t>
            </a:r>
            <a:r>
              <a:rPr lang="ru-RU" sz="1200" b="1" dirty="0"/>
              <a:t>, А. С. Большаков, В. И. Михайлов ; под редакцией М. С. </a:t>
            </a:r>
            <a:r>
              <a:rPr lang="ru-RU" sz="1200" b="1" dirty="0" err="1"/>
              <a:t>Мотышиной</a:t>
            </a:r>
            <a:r>
              <a:rPr lang="ru-RU" sz="1200" b="1" dirty="0"/>
              <a:t>.—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282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пособие вошли сведения об основных понятиях менеджмента в социально-культурном сервисе и туризме, описаны особенности сервиса и содержание основных научных подходов к менеджменту </a:t>
            </a:r>
            <a:r>
              <a:rPr lang="ru-RU" sz="1200" dirty="0" err="1"/>
              <a:t>СКСиТ</a:t>
            </a:r>
            <a:r>
              <a:rPr lang="ru-RU" sz="1200" dirty="0"/>
              <a:t>, а также принципов управления. В книге раскрывается сущность стратегического управления </a:t>
            </a:r>
            <a:r>
              <a:rPr lang="ru-RU" sz="1200" dirty="0" err="1"/>
              <a:t>СКСиТ</a:t>
            </a:r>
            <a:r>
              <a:rPr lang="ru-RU" sz="1200" dirty="0"/>
              <a:t>, описываются основные управленческие функции, их задачи и методы реализации, различные методы управления и другие важные темы в области социально-культурного сервиса. Главы пособия содержат большое количество примеров и практических ситуаций.</a:t>
            </a:r>
          </a:p>
        </p:txBody>
      </p:sp>
      <p:pic>
        <p:nvPicPr>
          <p:cNvPr id="6146" name="Picture 2" descr="Обложка книги МЕНЕДЖМЕНТ ТУРИЗМА Мотышина М. С., Большаков А. С., Михайлов В. И. ; Под ред. Мотышиной М. С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69" y="-33369"/>
            <a:ext cx="2441127" cy="3635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61063" y="3575712"/>
            <a:ext cx="66034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Казакевич Т. А. Документационное обеспечение управления : учебник и практикум для СПО/ Т. А. Казакевич, А. И. </a:t>
            </a:r>
            <a:r>
              <a:rPr lang="ru-RU" sz="1200" b="1" dirty="0" err="1"/>
              <a:t>Ткалич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177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Информация и коммуникация — актуальные понятия современности. Информация в подавляющих объемах требует документирования: только в таком виде она приобретает необходимые свойства доказательности, достоверности, действенности. Трудно переоценить роль документированной информации, документов в любой сфере человеческой деятельности. Учебник предназначен для изучения современных теоретических и практических проблем документирования правовой, управленческой, экономической, социальной, технической, научной информации и формирования систем документации, обеспечивающих деятельность учреждений, организаций и предприятий разнообразных форм собственности. Документирование информации и управление документационным ресурсом превращается в актуальное направление деятельности, получившее название документационный сервис.</a:t>
            </a:r>
          </a:p>
        </p:txBody>
      </p:sp>
      <p:pic>
        <p:nvPicPr>
          <p:cNvPr id="6148" name="Picture 4" descr="Обложка книги ДОКУМЕНТАЦИОННОЕ ОБЕСПЕЧЕНИЕ УПРАВЛЕНИЯ Казакевич Т. А., Ткалич А. И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949" y="3312958"/>
            <a:ext cx="2592286" cy="375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92973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2824" y="313898"/>
            <a:ext cx="65996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Грозова</a:t>
            </a:r>
            <a:r>
              <a:rPr lang="ru-RU" sz="1200" b="1" dirty="0"/>
              <a:t> О. С.  Делопроизводство : учебное пособие для СПО/ О. С. </a:t>
            </a:r>
            <a:r>
              <a:rPr lang="ru-RU" sz="1200" b="1" dirty="0" err="1"/>
              <a:t>Грозова</a:t>
            </a:r>
            <a:r>
              <a:rPr lang="ru-RU" sz="1200" b="1" dirty="0"/>
              <a:t>. — 2-е изд.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131 с. 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рассмотрены теоретические и методологические основы современного делопроизводства. Освещены вопросы оформления, систематизации и хранения организационно-правовых, информационно-справочных, распорядительных документов и документов по личному составу. Для более полного освоения знаний и навыков в области делопроизводства теоретические материалы дополнены практическими заданиями. Освещены вопросы оформления, систематизации и хранения организационно-правовых, информационно-справочных, распорядительных документов и документов по личному составу. В конце каждой темы представлены практические задания для студентов, направленные на закрепление полученных знаний и навыков.</a:t>
            </a:r>
          </a:p>
        </p:txBody>
      </p:sp>
      <p:pic>
        <p:nvPicPr>
          <p:cNvPr id="7170" name="Picture 2" descr="Обложка книги ДЕЛОПРОИЗВОДСТВО Грозова О. С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10878"/>
            <a:ext cx="2808312" cy="385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9752" y="3985146"/>
            <a:ext cx="669674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Боголюбова С. А.  Виды и тенденции развития туризма : учебное пособие / С. А. Боголюбова.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231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Курс расширяет представление о туризме как общественно значимом процессе. В нем обобщены теоретические знания о туристской деятельности, раскрываются основные составляющие туристской системы в их взаимосвязи. Отдельный раздел посвящен рассмотрению специальных видов туризма. Соответствует актуальным требованиям Федерального государственного образовательного стандарта высшего образования. Адресовано студентам, изучающим теорию и практику управления туристской деятельности, специалистам и руководителям предприятий индустрии туризма.</a:t>
            </a:r>
            <a:endParaRPr lang="ru-RU" sz="12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2" name="Picture 4" descr="Обложка книги ВИДЫ И ТЕНДЕНЦИИ РАЗВИТИЯ ТУРИЗМА Боголюбова С. А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61903"/>
            <a:ext cx="2402006" cy="365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28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Обложка книги ТЕХНОЛОГИЯ И ОРГАНИЗАЦИЯ ТУРАГЕНТСКОЙ ДЕЯТЕЛЬНОСТИ  С. В. Емелин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2592288" cy="374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6472" y="218364"/>
            <a:ext cx="67300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Емелин</a:t>
            </a:r>
            <a:r>
              <a:rPr lang="ru-RU" sz="1200" b="1" dirty="0"/>
              <a:t> С. В. Технология и организация турагентской деятельности : учебное пособие для среднего профессионального образования / С. В. </a:t>
            </a:r>
            <a:r>
              <a:rPr lang="ru-RU" sz="1200" b="1" dirty="0" err="1"/>
              <a:t>Емелин</a:t>
            </a:r>
            <a:r>
              <a:rPr lang="ru-RU" sz="1200" b="1" dirty="0"/>
              <a:t>. 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309 с. 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Учебное пособие посвящено экономическому и юридическому аспектам туризма и турагентской деятельности. Автор конкретизирует сущность и содержание турагентской деятельности, объясняет принципы нормативно-правового регулирования турагентской деятельности, характеризует создание туристской фирмы, договорные отношения между </a:t>
            </a:r>
            <a:r>
              <a:rPr lang="ru-RU" sz="1200" dirty="0" err="1"/>
              <a:t>турагентом</a:t>
            </a:r>
            <a:r>
              <a:rPr lang="ru-RU" sz="1200" dirty="0"/>
              <a:t> и туроператором, туристский продукт, а также расчет стоимости турпакета и его элементов. Отдельные главы посвящены классификации туристов и специфике их обслуживания, продвижению туристского продукта, реализации тура, претензионной работе с туристом, дополнительным услугам в турагентстве, туристским формальностям, а также требованиям к персоналу турфирмы.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06472" y="3576661"/>
            <a:ext cx="67300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Родыгина Н. Ю. Этика деловых отношений : учебник и практикум для СПО/ Н. Ю. Родыгина.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431 с.-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раскрываются основные понятия об этикете, психологические аспекты деловых отношений, национальные стили ведения переговоров, методы диагностики конфликтных ситуаций в деловых отношениях, основы управления деловым общением. Содержащиеся в издании выводы и рекомендации нацелены на подъем уровня деловых отношений. При написании учебника были использованы последние работы западных психологов и консультантов по менеджменту, их перечень приводится в списке литературы, что позволит студентам, стремящимся глубже разобраться в отдельных вопросах этики деловых отношений, познакомиться с ними самостоятельно. Каждая глава содержит практикум, в конце учебника представлены приложения, включающие деловую игру и тесты.</a:t>
            </a:r>
          </a:p>
        </p:txBody>
      </p:sp>
      <p:pic>
        <p:nvPicPr>
          <p:cNvPr id="8196" name="Picture 4" descr="Обложка книги ЭТИКА ДЕЛОВЫХ ОТНОШЕНИЙ Родыгина Н. Ю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212976"/>
            <a:ext cx="2664296" cy="375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570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1881" y="245660"/>
            <a:ext cx="678461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Скибицкая</a:t>
            </a:r>
            <a:r>
              <a:rPr lang="ru-RU" sz="1200" b="1" dirty="0"/>
              <a:t> И. Ю. Деловое общение : учебник и практикум для СПО / И. Ю. </a:t>
            </a:r>
            <a:r>
              <a:rPr lang="ru-RU" sz="1200" b="1" dirty="0" err="1"/>
              <a:t>Скибицкая</a:t>
            </a:r>
            <a:r>
              <a:rPr lang="ru-RU" sz="1200" b="1" dirty="0"/>
              <a:t>, Э. Г. </a:t>
            </a:r>
            <a:r>
              <a:rPr lang="ru-RU" sz="1200" b="1" dirty="0" err="1"/>
              <a:t>Скибицкий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239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Деловое общение в современном мире — один из надежных инструментов совместного поиска оптимального решения различных задач. Культура делового общения всегда была предметом особого внимания. Для того чтобы добиться успеха, необходимо, прежде всего, научиться общаться. В данном учебнике приводится системный анализ человеческого общения: сущность, цели, функции и средства. Автор рассматривает основы культуры делового общения и ее развития, а также технологии по предупреждению конфликта и выходу из конфликтных ситуаций. Книга позволит студентам сформировать целостное представление о проблеме развития культуры делового общения, научит их адекватно оценивать жизненные ситуации и находить их разрешение.</a:t>
            </a:r>
          </a:p>
        </p:txBody>
      </p:sp>
      <p:pic>
        <p:nvPicPr>
          <p:cNvPr id="9218" name="Picture 2" descr="Обложка книги ДЕЛОВОЕ ОБЩЕНИЕ Скибицкая И. Ю., Скибицкий Э. Г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15860"/>
            <a:ext cx="2592288" cy="376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61063" y="3084394"/>
            <a:ext cx="66754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Шувалова Н. Н. Основы делопроизводства : учебник и практикум для СПО / Н. Н. Шувалова, А. Ю. Иванова ; под общей редакцией Н. Н. Шуваловой.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384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рассматриваются теоретические и нормативно-методические основы традиционного и электронного делопроизводства, анализируются терминологический аппарат современного делопроизводства, порядок составления и оформления служебных документов. Отличительную особенность данного курса составляет междисциплинарный подход к изучению и созданию документа, поэтому большое внимание уделено не только технологическим вопросам, но и языку служебного документа, составляющему содержательную основу любой информации. Включение в практикум тестовых и практических заданий, активное использование метода самостоятельного выявления и исправления типичных ошибок в управленческих документах путем их редактирования позволяет закрепить усвоенные знания, сформировать умения и навыки составления, оформления документов и организации работы с ними, выработать навыки критического осмысления освоенного материала и самостоятельную позицию, овладеть официально-деловым стилем письменной речи.</a:t>
            </a:r>
          </a:p>
        </p:txBody>
      </p:sp>
      <p:pic>
        <p:nvPicPr>
          <p:cNvPr id="9220" name="Picture 4" descr="Обложка книги ОСНОВЫ ДЕЛОПРОИЗВОДСТВА Шувалова Н. Н., Иванова А. Ю. ; Под общ. ред. Шуваловой Н.Н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887" y="3284984"/>
            <a:ext cx="2592288" cy="3687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75959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5654" y="573206"/>
            <a:ext cx="654883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Чернышова</a:t>
            </a:r>
            <a:r>
              <a:rPr lang="ru-RU" sz="1200" b="1" dirty="0"/>
              <a:t> Л. И. Психология общения: этика, культура и этикет делового общения : учебное пособие для СПО / Л. И. </a:t>
            </a:r>
            <a:r>
              <a:rPr lang="ru-RU" sz="1200" b="1" dirty="0" err="1"/>
              <a:t>Чернышова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161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подробно рассматриваются этика и культура делового общения и деловых отношений, этические нормы деловой коммуникации, этические аспекты деловых бесед, деловых совещаний, деловых переговоров и публичной речи, этикет делового человека. Изложение теоретического материала сопровождается практикумом, в котором представлены описания конкретных ситуаций из деловой практики. В конце пособия представлен глоссарий важнейших терминов и понятий.</a:t>
            </a:r>
          </a:p>
        </p:txBody>
      </p:sp>
      <p:pic>
        <p:nvPicPr>
          <p:cNvPr id="10242" name="Picture 2" descr="Обложка книги ПСИХОЛОГИЯ ОБЩЕНИЯ: ЭТИКА, КУЛЬТУРА И ЭТИКЕТ ДЕЛОВОГО ОБЩЕНИЯ Чернышова Л. И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" y="-99392"/>
            <a:ext cx="2474532" cy="365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42949" y="3548418"/>
            <a:ext cx="65215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Кузнецов И. Н. Документационное обеспечение управления. Документооборот и делопроизводство : учебник и практикум для СПО / И. Н. Кузнецов. — 4-е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545 с. —(Профессиональное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Данный курс на основе действующей общегосударственной нормативной базы наиболее полно отражает опыт документационного обеспечения управленческой деятельности современных государственных и негосударственных организаций, а также использование компьютерной техники и технологий в этом процессе. В курсе учтены особенности, связанные с работой с документами в организациях разных форм собственности. Особое внимание уделено правилам оформления служебных документов в соответствии с требованиями ГОСТ Р 7.0.97—2016. Для студентов, изучающих вопросы практики работы с документами и ведения делопроизводства, а также специалистов по делопроизводству различных учреждений государственных и негосударственных форм собственности.</a:t>
            </a:r>
          </a:p>
        </p:txBody>
      </p:sp>
      <p:pic>
        <p:nvPicPr>
          <p:cNvPr id="10244" name="Picture 4" descr="Обложка книги ДОКУМЕНТАЦИОННОЕ ОБЕСПЕЧЕНИЕ УПРАВЛЕНИЯ. ДОКУМЕНТООБОРОТ И ДЕЛОПРОИЗВОДСТВО  И. Н. Кузнецов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54" y="3271104"/>
            <a:ext cx="2808312" cy="383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11282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6473" y="368490"/>
            <a:ext cx="67300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Абуладзе Д. Г. Документационное обеспечение управления персоналом : учебник и практикум для СПО / Д. Г. Абуладзе, И. Б. </a:t>
            </a:r>
            <a:r>
              <a:rPr lang="ru-RU" sz="1200" b="1" dirty="0" err="1"/>
              <a:t>Выпряжкина</a:t>
            </a:r>
            <a:r>
              <a:rPr lang="ru-RU" sz="1200" b="1" dirty="0"/>
              <a:t>, В. М. Маслова.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370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рассматриваются актуальные вопросы документационного обеспечения управления персоналом (кадрового делопроизводства). Раскрываются важнейшие законодательные и нормативные правовые акты, регулирующие сферу трудовых отношений, на основе которых формируются локальные нормативные кадровые документы в организации. Особое внимание в курсе уделено порядку документационного оборота кадровой службы и правилам составления и оформления обязательных и рекомендуемых документов. Для лучшего усвоения материала каждая тема завершается выводами и практическими заданиями. В приложениях к курсу представлены типовые формы основных документов кадрового делопроизводства. Курс включает дополнительный практический материал, размещенный на сайте urait.ru.</a:t>
            </a:r>
          </a:p>
        </p:txBody>
      </p:sp>
      <p:pic>
        <p:nvPicPr>
          <p:cNvPr id="11266" name="Picture 2" descr="Обложка книги ДОКУМЕНТАЦИОННОЕ ОБЕСПЕЧЕНИЕ УПРАВЛЕНИЯ ПЕРСОНАЛОМ Абуладзе Д. Г., Выпряжкина И. Б., Маслова В. М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3194"/>
            <a:ext cx="2592288" cy="375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06473" y="4053385"/>
            <a:ext cx="67300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Собольников</a:t>
            </a:r>
            <a:r>
              <a:rPr lang="ru-RU" sz="1200" b="1" dirty="0"/>
              <a:t> В. В. Этика и психология делового общения : учебное пособие для СПО / В. В. </a:t>
            </a:r>
            <a:r>
              <a:rPr lang="ru-RU" sz="1200" b="1" dirty="0" err="1"/>
              <a:t>Собольников</a:t>
            </a:r>
            <a:r>
              <a:rPr lang="ru-RU" sz="1200" b="1" dirty="0"/>
              <a:t>, Н. А. Костенко ; под редакцией В. В. </a:t>
            </a:r>
            <a:r>
              <a:rPr lang="ru-RU" sz="1200" b="1" dirty="0" err="1"/>
              <a:t>Собольникова</a:t>
            </a:r>
            <a:r>
              <a:rPr lang="ru-RU" sz="1200" b="1" dirty="0"/>
              <a:t>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202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Авторы пособия в краткой и вместе с тем доступной форме излагают основы этики и психологии делового общения. Особое внимание уделено моральной и этической стороне межличностных отношений, особенностям и тонкостям этикета для предпринимателей в условиях актуальной экономической ситуации в России.</a:t>
            </a:r>
          </a:p>
        </p:txBody>
      </p:sp>
      <p:pic>
        <p:nvPicPr>
          <p:cNvPr id="11268" name="Picture 4" descr="Обложка книги ЭТИКА И ПСИХОЛОГИЯ ДЕЛОВОГО ОБЩЕНИЯ Собольников В. В., Костенко Н. А. ; Под ред. Собольникова В В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117" y="3352829"/>
            <a:ext cx="2759482" cy="3745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53937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2006" y="259306"/>
            <a:ext cx="66344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Казакевич Т. А. Документационное обеспечение управления : учебник и практикум для СПО/ Т. А. Казакевич, А. И. </a:t>
            </a:r>
            <a:r>
              <a:rPr lang="ru-RU" sz="1200" b="1" dirty="0" err="1"/>
              <a:t>Ткалич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177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Информация и коммуникация — актуальные понятия современности. Информация в подавляющих объемах требует документирования: только в таком виде она приобретает необходимые свойства доказательности, достоверности, действенности. Трудно переоценить роль документированной информации, документов в любой сфере человеческой деятельности. Учебник предназначен для изучения современных теоретических и практических проблем документирования правовой, управленческой, экономической, социальной, технической, научной информации и формирования систем документации, обеспечивающих деятельность учреждений, организаций и предприятий разнообразных форм собственности. Документирование информации и управление документационным ресурсом превращается в актуальное направление деятельности, получившее название документационный сервис.</a:t>
            </a:r>
          </a:p>
        </p:txBody>
      </p:sp>
      <p:pic>
        <p:nvPicPr>
          <p:cNvPr id="12290" name="Picture 2" descr="Обложка книги ДОКУМЕНТАЦИОННОЕ ОБЕСПЕЧЕНИЕ УПРАВЛЕНИЯ Казакевич Т. А., Ткалич А. И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87" y="-111490"/>
            <a:ext cx="2736304" cy="3796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02006" y="3684896"/>
            <a:ext cx="66344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Грозова</a:t>
            </a:r>
            <a:r>
              <a:rPr lang="ru-RU" sz="1200" b="1" dirty="0"/>
              <a:t> О. С.  Делопроизводство : учебное пособие для СПО/ О. С. </a:t>
            </a:r>
            <a:r>
              <a:rPr lang="ru-RU" sz="1200" b="1" dirty="0" err="1"/>
              <a:t>Грозова</a:t>
            </a:r>
            <a:r>
              <a:rPr lang="ru-RU" sz="1200" b="1" dirty="0"/>
              <a:t>. — 2-е изд.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131 с. 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рассмотрены теоретические и методологические основы современного делопроизводства. Освещены вопросы оформления, систематизации и хранения организационно-правовых, информационно-справочных, распорядительных документов и документов по личному составу. Для более полного освоения знаний и навыков в области делопроизводства теоретические материалы дополнены практическими заданиями. Освещены вопросы оформления, систематизации и хранения организационно-правовых, информационно-справочных, распорядительных документов и документов по личному составу. В конце каждой темы представлены практические задания для студентов, направленные на закрепление полученных знаний и навыков.</a:t>
            </a:r>
          </a:p>
        </p:txBody>
      </p:sp>
      <p:pic>
        <p:nvPicPr>
          <p:cNvPr id="12292" name="Picture 4" descr="Обложка книги ДЕЛОПРОИЗВОДСТВО Грозова О. С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87" y="3212976"/>
            <a:ext cx="2901238" cy="382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26220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0779" y="559558"/>
            <a:ext cx="661571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Кошелева А. И. Менеджмент качества гостиничных услуг : учебник / А. И. Кошелева, К. В. Левченко, О. А. Астафьева.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2023. — 222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Раскрыты методологические основы управления качеством, представлены основные концептуальные подходы к управлению качеством товаров и услуг. Рассмотрена специфика управления качеством в сфере гостиничных услуг. Представлено нормативно-правовое регулирование деятельности предприятий в области стандартизации и сертификации сферы услуг. Рассмотрен отечественный и зарубежный опыт классификации гостиничных объектов. Уделено внимание современным добровольным системам сертификации в индустрии гостеприимства, получившим наибольшее распространение в России и мире.</a:t>
            </a:r>
          </a:p>
        </p:txBody>
      </p:sp>
      <p:pic>
        <p:nvPicPr>
          <p:cNvPr id="1026" name="Picture 2" descr="Менеджмент качества гостиничных услу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6907"/>
            <a:ext cx="2313275" cy="323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42949" y="3753134"/>
            <a:ext cx="659354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Тимохина Т. Л. Гостиничный сервис : учебник для СПО/ Т. Л. Тимохина.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297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Курс рассчитан на углубленное изучение организации гостиничного дела. В курсе подробно рассматриваются вопросы современного состояния и перспектив развития гостиничных услуг, организационного построения высококлассных гостиничных предприятий. Особое внимание в курсе уделено системам классификаций и типологии гостиниц и других средств размещения. Раскрываются проблемы взаимоотношений персонала и гостей высококлассного отеля, отношений внутри коллектива гостиницы, а также вопросы организации, функционирования и взаимосвязи различных служб и отделов гостиничного предприятия. Детально рассмотрены правовые основы деятельности гостиниц в Российской Федерации.</a:t>
            </a:r>
          </a:p>
        </p:txBody>
      </p:sp>
      <p:pic>
        <p:nvPicPr>
          <p:cNvPr id="1028" name="Picture 4" descr="Обложка книги ГОСТИНИЧНЫЙ СЕРВИС Тимохина Т. Л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011" y="3278881"/>
            <a:ext cx="2736304" cy="382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81326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4711" y="518615"/>
            <a:ext cx="6661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Тимохина Т. Л.  Гостиничная индустрия : учебник для СПО / Т. Л. Тимохина. — 2-е изд.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300 с. 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рассматриваются актуальные вопросы теории и практики гостиничной деятельности. Раскрываются система классификации гостиниц, виды и особенности гостиничного продукта, основы производственно-технологической деятельности средств размещения, стандарты обслуживания, квалификационные требования к персоналу, инновационные технологии в гостиницах. Особое внимание в курсе уделено технологии работы административно-хозяйственной службы гостиницы. Курс включает дополнительный практический материал, размещенный на сайте urait.ru. </a:t>
            </a:r>
          </a:p>
        </p:txBody>
      </p:sp>
      <p:pic>
        <p:nvPicPr>
          <p:cNvPr id="2050" name="Picture 2" descr="Обложка книги ГОСТИНИЧНАЯ ИНДУСТРИЯ Тимохина Т. Л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067" y="-114300"/>
            <a:ext cx="2736304" cy="3687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74711" y="3889612"/>
            <a:ext cx="66617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Чернышова</a:t>
            </a:r>
            <a:r>
              <a:rPr lang="ru-RU" sz="1200" b="1" dirty="0"/>
              <a:t> Л. И. Психология общения: этика, культура и этикет делового общения : учебное пособие для СПО / Л. И. </a:t>
            </a:r>
            <a:r>
              <a:rPr lang="ru-RU" sz="1200" b="1" dirty="0" err="1"/>
              <a:t>Чернышова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161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подробно рассматриваются этика и культура делового общения и деловых отношений, этические нормы деловой коммуникации, этические аспекты деловых бесед, деловых совещаний, деловых переговоров и публичной речи, этикет делового человека. Изложение теоретического материала сопровождается практикумом, в котором представлены описания конкретных ситуаций из деловой практики. В конце пособия представлен глоссарий важнейших терминов и понятий.</a:t>
            </a:r>
          </a:p>
        </p:txBody>
      </p:sp>
      <p:pic>
        <p:nvPicPr>
          <p:cNvPr id="2052" name="Picture 4" descr="Обложка книги ПСИХОЛОГИЯ ОБЩЕНИЯ: ЭТИКА, КУЛЬТУРА И ЭТИКЕТ ДЕЛОВОГО ОБЩЕНИЯ Чернышова Л. И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98" y="3212976"/>
            <a:ext cx="2509366" cy="367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13599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436728"/>
            <a:ext cx="65527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Родыгина Н. Ю. Этика деловых отношений : учебник и практикум для СПО/ Н. Ю. Родыгина.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431 с.-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раскрываются основные понятия об этикете, психологические аспекты деловых отношений, национальные стили ведения переговоров, методы диагностики конфликтных ситуаций в деловых отношениях, основы управления деловым общением. Содержащиеся в издании выводы и рекомендации нацелены на подъем уровня деловых отношений. При написании учебника были использованы последние работы западных психологов и консультантов по менеджменту, их перечень приводится в списке литературы, что позволит студентам, стремящимся глубже разобраться в отдельных вопросах этики деловых отношений, познакомиться с ними самостоятельно. Каждая глава содержит практикум, в конце учебника представлены приложения, включающие деловую игру и тесты.</a:t>
            </a:r>
          </a:p>
        </p:txBody>
      </p:sp>
      <p:pic>
        <p:nvPicPr>
          <p:cNvPr id="3074" name="Picture 2" descr="Обложка книги ЭТИКА ДЕЛОВЫХ ОТНОШЕНИЙ Родыгина Н. Ю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11364"/>
            <a:ext cx="2736304" cy="379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5654" y="4094328"/>
            <a:ext cx="66208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Собольников</a:t>
            </a:r>
            <a:r>
              <a:rPr lang="ru-RU" sz="1200" b="1" dirty="0"/>
              <a:t> В. В. Этика и психология делового общения : учебное пособие для СПО / В. В. </a:t>
            </a:r>
            <a:r>
              <a:rPr lang="ru-RU" sz="1200" b="1" dirty="0" err="1"/>
              <a:t>Собольников</a:t>
            </a:r>
            <a:r>
              <a:rPr lang="ru-RU" sz="1200" b="1" dirty="0"/>
              <a:t>, Н. А. Костенко ; под редакцией В. В. </a:t>
            </a:r>
            <a:r>
              <a:rPr lang="ru-RU" sz="1200" b="1" dirty="0" err="1"/>
              <a:t>Собольникова</a:t>
            </a:r>
            <a:r>
              <a:rPr lang="ru-RU" sz="1200" b="1" dirty="0"/>
              <a:t>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202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Авторы пособия в краткой и вместе с тем доступной форме излагают основы этики и психологии делового общения. Особое внимание уделено моральной и этической стороне межличностных отношений, особенностям и тонкостям этикета для предпринимателей в условиях актуальной экономической ситуации в России.</a:t>
            </a:r>
          </a:p>
        </p:txBody>
      </p:sp>
      <p:pic>
        <p:nvPicPr>
          <p:cNvPr id="3076" name="Picture 4" descr="Обложка книги ЭТИКА И ПСИХОЛОГИЯ ДЕЛОВОГО ОБЩЕНИЯ Собольников В. В., Костенко Н. А. ; Под ред. Собольникова В В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299050"/>
            <a:ext cx="2736304" cy="374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041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2164" y="736979"/>
            <a:ext cx="65123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Николенко П. Г. Проектирование гостиничной деятельности : учебник и практикум для СПО / П. Г. Николенко, Т. Ф. </a:t>
            </a:r>
            <a:r>
              <a:rPr lang="ru-RU" sz="1200" b="1" dirty="0" err="1"/>
              <a:t>Гаврильева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413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«Проектирование гостиничной деятельности» изложены темы аудиторных (контактных) занятий по одноименной дисциплине. Рассмотрены вопросы функционирования гостиничного хозяйства, управления ассортиментом в гостиничной деятельности, проектирования организационно-управленческой структуры, обеспечения безопасности в гостиничной деятельности и многие другие.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70245" y="3725839"/>
            <a:ext cx="6494244" cy="2773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Финансовый менеджмент в туризме и гостиничном хозяйстве : учебник для СПО / В. С. Боголюбов.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293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раскрываются все стороны финансового менеджмента с позиций интересов предприятий туризма и гостиничного хозяйства. Рассмотрены особенности финансового планирования и бюджетирования, описана стратегия инвестиционной деятельности, приведены источники финансирования инвестиционных проектов и методы оценки эффективности, дана классификация факторов риска, влияющих на финансовое состояние предприятий туризма. Теоретический материал закрепляется на практических примерах из сферы туризма и гостеприимства, что позволяет более детально рассмотреть и решить встречающиеся в сфере финансов туристского бизнеса проблемы.</a:t>
            </a:r>
          </a:p>
        </p:txBody>
      </p:sp>
      <p:pic>
        <p:nvPicPr>
          <p:cNvPr id="4098" name="Picture 2" descr="Обложка книги ПРОЕКТИРОВАНИЕ ГОСТИНИЧНОЙ ДЕЯТЕЛЬНОСТИ Николенко П. Г., Гаврильева Т. Ф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2875"/>
            <a:ext cx="2466454" cy="363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Обложка книги ФИНАНСОВЫЙ МЕНЕДЖМЕНТ В ТУРИЗМЕ И ГОСТИНИЧНОМ ХОЗЯЙСТВЕ Боголюбов В. С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92" y="3388551"/>
            <a:ext cx="2466456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43652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2137" y="1705970"/>
            <a:ext cx="822231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ПМ.03</a:t>
            </a:r>
            <a:endParaRPr lang="ru-RU" sz="4400" b="1" dirty="0"/>
          </a:p>
          <a:p>
            <a:pPr algn="ctr"/>
            <a:r>
              <a:rPr lang="ru-RU" sz="4400" b="1" dirty="0"/>
              <a:t> ВЫПОЛНЕНИЕ РАБОТ ПО ОДНОЙ ИЛИ НЕСКОЛЬКИМ ПРОФЕССИЯМ РАБОЧИХ, ДОЛЖНОСТЯМ СЛУЖАЩИХ</a:t>
            </a:r>
            <a:endParaRPr lang="ru-RU" sz="4400" dirty="0"/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1535115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2007" y="955342"/>
            <a:ext cx="66344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Орловская В. П. Технология и организация предприятия туризма : учебник / В.П. Орловская ; под ред. Е.И. Богданова. — Москва : ИНФРА-М, 2022. — 176 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рассмотрены технология организации и работы туристской фирмы, обслуживания туристов, документального обеспечения. Уделено внимание коммуникационным технологиям, техническим средствам в системе оказания туристских услуг. </a:t>
            </a:r>
            <a:endParaRPr lang="ru-RU" sz="1200" dirty="0"/>
          </a:p>
        </p:txBody>
      </p:sp>
      <p:pic>
        <p:nvPicPr>
          <p:cNvPr id="16386" name="Picture 2" descr="https://znanium.com/cover/1815/18159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223224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02006" y="3821373"/>
            <a:ext cx="65624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Скобельцына</a:t>
            </a:r>
            <a:r>
              <a:rPr lang="ru-RU" sz="1200" b="1" dirty="0"/>
              <a:t> А. С.  Технология и организация информационно-экскурсионной деятельности : учебник для СПО / А. С. </a:t>
            </a:r>
            <a:r>
              <a:rPr lang="ru-RU" sz="1200" b="1" dirty="0" err="1"/>
              <a:t>Скобельцына</a:t>
            </a:r>
            <a:r>
              <a:rPr lang="ru-RU" sz="1200" b="1" dirty="0"/>
              <a:t>, А. П. </a:t>
            </a:r>
            <a:r>
              <a:rPr lang="ru-RU" sz="1200" b="1" dirty="0" err="1"/>
              <a:t>Шарухин</a:t>
            </a:r>
            <a:r>
              <a:rPr lang="ru-RU" sz="1200" b="1" dirty="0"/>
              <a:t>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247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 smtClean="0"/>
          </a:p>
          <a:p>
            <a:pPr algn="just"/>
            <a:r>
              <a:rPr lang="ru-RU" sz="1200" dirty="0"/>
              <a:t>Экскурсионное дело — это отрасль научного знания, которая определяет сущность экскурсии, формулирует закономерности и особенности экскурсии как способа познания окружающей действительности, а также занимается историей этого вида деятельности, разработкой конкретных методических приемов подготовки и проведения экскурсий разных видов и другими сторонами данной сферы досуга. В курсе с системных позиций освещаются вопросы, связанные с организацией экскурсионной подготовки будущих специалистов сферы туризма. Рассматриваются проблемы истории, теории, методики и практики экскурсионного дела, характеристика структуры профессиональной деятельности экскурсовода, технологии организации экскурсионных услуг. </a:t>
            </a:r>
            <a:endParaRPr lang="ru-RU" sz="1200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6388" name="Picture 4" descr="Обложка книги ТЕХНОЛОГИЯ И ОРГАНИЗАЦИЯ ИНФОРМАЦИОННО-ЭКСКУРСИОННОЙ ДЕЯТЕЛЬНОСТИ Скобельцына А. С., Шарухин А. П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322837"/>
            <a:ext cx="2664296" cy="375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32443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7415" y="668739"/>
            <a:ext cx="668908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Балюк</a:t>
            </a:r>
            <a:r>
              <a:rPr lang="ru-RU" sz="1200" b="1" dirty="0"/>
              <a:t> Н. А.  </a:t>
            </a:r>
            <a:r>
              <a:rPr lang="ru-RU" sz="1200" b="1" dirty="0" err="1"/>
              <a:t>Экскурсоведение</a:t>
            </a:r>
            <a:r>
              <a:rPr lang="ru-RU" sz="1200" b="1" dirty="0"/>
              <a:t> : учебное пособие для СПО / Н. А. </a:t>
            </a:r>
            <a:r>
              <a:rPr lang="ru-RU" sz="1200" b="1" dirty="0" err="1"/>
              <a:t>Балюк</a:t>
            </a:r>
            <a:r>
              <a:rPr lang="ru-RU" sz="1200" b="1" dirty="0"/>
              <a:t>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2022. — 237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представлены теоретические и прикладные основы экскурсионной деятельности, анализируются сущность, признаки и функции экскурсий, дается их классификация, исследуются технология, проектирование и методика проведения экскурсий, приемы показа экскурсионных объектов, уделяется внимание творчеству экскурсовода, профессионально-этическим и правовым регуляторам его деятельности, рассматривается специфика проведения обзорных, тематических, трассовых и архитектурно-градостроительных экскурсий. Пособие написано на основе практического опыта проектной и экскурсионной деятельности автора. </a:t>
            </a:r>
            <a:endParaRPr lang="ru-RU" sz="1200" dirty="0"/>
          </a:p>
        </p:txBody>
      </p:sp>
      <p:pic>
        <p:nvPicPr>
          <p:cNvPr id="17410" name="Picture 2" descr="Обложка книги ЭКСКУРСОВЕДЕНИЕ Балюк Н. А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5112"/>
            <a:ext cx="2736304" cy="370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61063" y="3998793"/>
            <a:ext cx="66754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Стахова</a:t>
            </a:r>
            <a:r>
              <a:rPr lang="ru-RU" sz="1200" b="1" dirty="0"/>
              <a:t> Л. В.  Основы туризма : учебник / Л. В. </a:t>
            </a:r>
            <a:r>
              <a:rPr lang="ru-RU" sz="1200" b="1" dirty="0" err="1"/>
              <a:t>Стахова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327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Данный курс призван обеспечить всестороннее введение в сферу туризма с целью стимулирования дальнейшего интереса к данной предметной области. В нем переплетены вопросы теоретического характера и практической организации туристской деятельности. Затронуты аспекты сущностного подхода к туризму и его классификации, к понятию туриста и его поведения и мотивации, роли и влияния туризма на общество, природную и культурную среды; выделены вопросы государственного участия и влияния; отражены вопросы кластерного подхода к развитию туризма и формированию конкурентоспособных </a:t>
            </a:r>
            <a:r>
              <a:rPr lang="ru-RU" sz="1200" dirty="0" err="1"/>
              <a:t>дестинаций</a:t>
            </a:r>
            <a:r>
              <a:rPr lang="ru-RU" sz="1200" dirty="0"/>
              <a:t>. Отдельные главы посвящены инфраструктуре туризма и туристкой деятельности. </a:t>
            </a:r>
            <a:endParaRPr lang="ru-RU" sz="1200" dirty="0"/>
          </a:p>
        </p:txBody>
      </p:sp>
      <p:pic>
        <p:nvPicPr>
          <p:cNvPr id="17412" name="Picture 4" descr="Обложка книги ОСНОВЫ ТУРИЗМА Стахова Л. В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356992"/>
            <a:ext cx="2736304" cy="373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35814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8358" y="641445"/>
            <a:ext cx="66481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Стеблецов</a:t>
            </a:r>
            <a:r>
              <a:rPr lang="ru-RU" sz="1200" b="1" dirty="0"/>
              <a:t> Е. А.  Спортивно-оздоровительный туризм и спортивное ориентирование : учебное пособие / Е. А. </a:t>
            </a:r>
            <a:r>
              <a:rPr lang="ru-RU" sz="1200" b="1" dirty="0" err="1"/>
              <a:t>Стеблецов</a:t>
            </a:r>
            <a:r>
              <a:rPr lang="ru-RU" sz="1200" b="1" dirty="0"/>
              <a:t>, Ю. С. Воронов, В. В. Севастьянов ; под общей редакцией Е. А. </a:t>
            </a:r>
            <a:r>
              <a:rPr lang="ru-RU" sz="1200" b="1" dirty="0" err="1"/>
              <a:t>Стеблецова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195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раскрыты основы обучения спортивно-оздоровительному туризму и спортивному ориентированию. Дана характеристика рассматриваемым видам спортивно-оздоровительной деятельности. Изложены основы организации и проведения соревнований. Представлено описание средств и методов формирования техники туризма и спортивного ориентирования. </a:t>
            </a:r>
            <a:endParaRPr lang="ru-RU" sz="1200" dirty="0"/>
          </a:p>
        </p:txBody>
      </p:sp>
      <p:pic>
        <p:nvPicPr>
          <p:cNvPr id="18434" name="Picture 2" descr="Обложка книги СПОРТИВНО-ОЗДОРОВИТЕЛЬНЫЙ ТУРИЗМ И СПОРТИВНОЕ ОРИЕНТИРОВАНИЕ Стеблецов Е. А., Воронов Ю. С., Севастьянов В. В. ; Под общ. ред. Стеблецова Е. А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752"/>
            <a:ext cx="2374710" cy="368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42948" y="3848669"/>
            <a:ext cx="659354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Христов Т. Т.  География туризма : учебник / Т. Т. Христов.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273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рассказывается об экологическом, деловом, спортивном, религиозном, сельском, культурно-познавательном видах туризма, приводится краткая информация о роли туристских макрорегионов Всемирной туристской организации в системе международного туризма. Даются общие сведения о странах, кратко описываются центры и виды туризма в ряде государств Европы, Азии и Америки. Повествуется о природно-рекреационных, культурно-исторических ресурсах, видах туризма в рекреационных районах Европейской части России. Материалы данного курса могут быть востребованы студентами при изучении дисциплин «География туризма», «Экономическая география и </a:t>
            </a:r>
            <a:r>
              <a:rPr lang="ru-RU" sz="1200" dirty="0" err="1"/>
              <a:t>регионалистика</a:t>
            </a:r>
            <a:r>
              <a:rPr lang="ru-RU" sz="1200" dirty="0"/>
              <a:t>», «Туристско-рекреационное проектирование», «Исследовательский проект в туризме», «История гостеприимства и туризма», </a:t>
            </a:r>
            <a:r>
              <a:rPr lang="ru-RU" sz="1200" dirty="0" smtClean="0"/>
              <a:t>и </a:t>
            </a:r>
            <a:r>
              <a:rPr lang="ru-RU" sz="1200" dirty="0"/>
              <a:t>др.</a:t>
            </a:r>
            <a:endParaRPr lang="ru-RU" sz="1200" dirty="0"/>
          </a:p>
        </p:txBody>
      </p:sp>
      <p:pic>
        <p:nvPicPr>
          <p:cNvPr id="18436" name="Picture 4" descr="Обложка книги ГЕОГРАФИЯ ТУРИЗМА Христов Т. Т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2518551" cy="366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8151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9301" y="559558"/>
            <a:ext cx="65351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Безопасный отдых и туризм : учебное пособие / Г. М. Суворова [и др.] ; ответственный редактор Г. М. Суворова.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195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Пособие подробно рассматривает историю туризма, основы безопасности в путешествиях, методику организации туристических поездок и походов. Особое внимание уделено способам выживания в экстремальных условиях в дикой природе: устройству убежища, поиску пищи и подаче сигналов бедствия. Книга снабжена рядом приложений, подробно освещающих особенности подготовки к походам, рекреационным поездкам и путешествиям за рубеж.</a:t>
            </a:r>
            <a:endParaRPr lang="ru-RU" sz="1200" dirty="0"/>
          </a:p>
        </p:txBody>
      </p:sp>
      <p:pic>
        <p:nvPicPr>
          <p:cNvPr id="19458" name="Picture 2" descr="Обложка книги БЕЗОПАСНЫЙ ОТДЫХ И ТУРИЗМ Отв. ред. Суворова Г. М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248376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02006" y="3753134"/>
            <a:ext cx="65624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Жираткова</a:t>
            </a:r>
            <a:r>
              <a:rPr lang="ru-RU" sz="1200" b="1" dirty="0"/>
              <a:t> Ж. В.  Организация экскурсионной деятельности : учебник и практикум для вузов / Ж. В. </a:t>
            </a:r>
            <a:r>
              <a:rPr lang="ru-RU" sz="1200" b="1" dirty="0" err="1"/>
              <a:t>Жираткова</a:t>
            </a:r>
            <a:r>
              <a:rPr lang="ru-RU" sz="1200" b="1" dirty="0"/>
              <a:t>, Т. В. </a:t>
            </a:r>
            <a:r>
              <a:rPr lang="ru-RU" sz="1200" b="1" dirty="0" err="1"/>
              <a:t>Рассохина</a:t>
            </a:r>
            <a:r>
              <a:rPr lang="ru-RU" sz="1200" b="1" dirty="0"/>
              <a:t>, Х. Ф. </a:t>
            </a:r>
            <a:r>
              <a:rPr lang="ru-RU" sz="1200" b="1" dirty="0" err="1"/>
              <a:t>Очилова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189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посвящен вопросам управления проектами в менеджменте экскурсионной деятельности и организации сервисной деятельности при оказании экскурсионных услуг. Формируется понимание сущности экскурсионной услуги как результата управления проектом, сформированной системы технологического обеспечения и методик управления качеством. Особое внимание уделено психологическим аспектам проведения экскурсий. Учебник включает практикум, состоящий из кейсов, основанных на материалах, предоставленных туристскими предприятиями России и Узбекистана, и направленных на овладение практическими навыками организации экскурсионной деятельности.</a:t>
            </a:r>
            <a:endParaRPr lang="ru-RU" sz="1200" dirty="0"/>
          </a:p>
        </p:txBody>
      </p:sp>
      <p:pic>
        <p:nvPicPr>
          <p:cNvPr id="19460" name="Picture 4" descr="Обложка книги ОСНОВЫ ЭКСКУРСИОННОЙ ДЕЯТЕЛЬНОСТИ Жираткова Ж. В., Рассохина Т. В., Очилова Х. Ф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2483768" cy="375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64879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2006" y="818866"/>
            <a:ext cx="65624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Долженко Г. П.  История туризма : учебник / Г. П. Долженко, Ю. С. </a:t>
            </a:r>
            <a:r>
              <a:rPr lang="ru-RU" sz="1200" b="1" dirty="0" err="1"/>
              <a:t>Путрик</a:t>
            </a:r>
            <a:r>
              <a:rPr lang="ru-RU" sz="1200" b="1" dirty="0"/>
              <a:t>, А. И. </a:t>
            </a:r>
            <a:r>
              <a:rPr lang="ru-RU" sz="1200" b="1" dirty="0" err="1"/>
              <a:t>Черевкова</a:t>
            </a:r>
            <a:r>
              <a:rPr lang="ru-RU" sz="1200" b="1" dirty="0"/>
              <a:t>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226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издании представлена история развития туристско-экскурсионного дела в Российской империи, Советском Союзе и современной России через призму деятельности добровольных обществ и государственных организационных структур, занимавшихся туризмом. Дана новая, авторская периодизация истории российского туризма.</a:t>
            </a:r>
            <a:endParaRPr lang="ru-RU" sz="1200" dirty="0"/>
          </a:p>
        </p:txBody>
      </p:sp>
      <p:pic>
        <p:nvPicPr>
          <p:cNvPr id="20482" name="Picture 2" descr="Обложка книги ИСТОРИЯ ТУРИЗМА И ГОСТЕПРИИМСТВА Долженко Г. П., Путрик Ю. С., Черевкова А. И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644"/>
            <a:ext cx="2483768" cy="372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29301" y="4285397"/>
            <a:ext cx="65351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Зайцева Н. А. </a:t>
            </a:r>
            <a:r>
              <a:rPr lang="ru-RU" sz="1200" b="1" dirty="0" err="1"/>
              <a:t>Безбарьерный</a:t>
            </a:r>
            <a:r>
              <a:rPr lang="ru-RU" sz="1200" b="1" dirty="0"/>
              <a:t> туризм : учебное пособие / Н. А. Зайцева, Д. Б. </a:t>
            </a:r>
            <a:r>
              <a:rPr lang="ru-RU" sz="1200" b="1" dirty="0" err="1"/>
              <a:t>Шуравина</a:t>
            </a:r>
            <a:r>
              <a:rPr lang="ru-RU" sz="1200" b="1" dirty="0"/>
              <a:t>.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2022. — 176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Рассматриваются вопросы организации </a:t>
            </a:r>
            <a:r>
              <a:rPr lang="ru-RU" sz="1200" dirty="0" err="1"/>
              <a:t>безбарьерного</a:t>
            </a:r>
            <a:r>
              <a:rPr lang="ru-RU" sz="1200" dirty="0"/>
              <a:t> туризма, понятия и категории инвалидов, особенности оказания им туристских услуг. Раскрывается содержание российских и международных </a:t>
            </a:r>
            <a:r>
              <a:rPr lang="ru-RU" sz="1200" dirty="0" err="1"/>
              <a:t>законодательноправовых</a:t>
            </a:r>
            <a:r>
              <a:rPr lang="ru-RU" sz="1200" dirty="0"/>
              <a:t> актов, регулирующих оказание услуг </a:t>
            </a:r>
            <a:r>
              <a:rPr lang="ru-RU" sz="1200" dirty="0" err="1"/>
              <a:t>безбарьерного</a:t>
            </a:r>
            <a:r>
              <a:rPr lang="ru-RU" sz="1200" dirty="0"/>
              <a:t> туризма. Приводятся примеры организации подобных услуг в России и за рубежом.</a:t>
            </a:r>
            <a:endParaRPr lang="ru-RU" sz="1200" dirty="0"/>
          </a:p>
        </p:txBody>
      </p:sp>
      <p:pic>
        <p:nvPicPr>
          <p:cNvPr id="20484" name="Picture 4" descr="Безбарьерный туриз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24" y="3645023"/>
            <a:ext cx="2210982" cy="314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91766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5044" y="2415653"/>
            <a:ext cx="65094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Христов Т. Т.  Религиозный туризм : учебник / Т. Т. Христов.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338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Цель учебника состоит в ознакомлении с религиозным туризмом и паломничеством в странах мира. Материалы данного учебника могут быть востребованы студентами при изучении дисциплин «География туризма», «Философия», «Исследовательский проект в туризме», «Туристско-рекреационное проектирование», «История гостеприимства и туризма», «Религиоведение», «Религии народов мира» и др., а также широким кругом читателей.</a:t>
            </a:r>
            <a:endParaRPr lang="ru-RU" sz="1200" dirty="0"/>
          </a:p>
        </p:txBody>
      </p:sp>
      <p:pic>
        <p:nvPicPr>
          <p:cNvPr id="21506" name="Picture 2" descr="Обложка книги РЕЛИГИОЗНЫЙ ТУРИЗМ Христов Т. Т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88" y="1444419"/>
            <a:ext cx="247453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69110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955" y="1337480"/>
            <a:ext cx="86915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Направленность: предоставление гостиничных услуг</a:t>
            </a:r>
          </a:p>
          <a:p>
            <a:pPr algn="ctr"/>
            <a:endParaRPr lang="ru-RU" sz="3600" b="1" dirty="0"/>
          </a:p>
          <a:p>
            <a:pPr algn="ctr"/>
            <a:r>
              <a:rPr lang="ru-RU" sz="4400" b="1" dirty="0" smtClean="0"/>
              <a:t>ПМ.02</a:t>
            </a:r>
          </a:p>
          <a:p>
            <a:pPr algn="ctr"/>
            <a:r>
              <a:rPr lang="ru-RU" sz="4400" b="1" dirty="0" smtClean="0"/>
              <a:t> </a:t>
            </a:r>
            <a:r>
              <a:rPr lang="ru-RU" sz="4400" b="1" dirty="0"/>
              <a:t>ПРЕДОСТАВЛЕНИЕ </a:t>
            </a:r>
            <a:r>
              <a:rPr lang="ru-RU" sz="4400" b="1" dirty="0" smtClean="0"/>
              <a:t>ГОСТИНИЧНЫХ УСЛУГ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64347352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бложка книги ОРГАНИЗАЦИЯ И СПЕЦИФИКА ПРЕДОСТАВЛЕНИЯ ГОСТИНИЧНЫХ УСЛУГ В ГОСТИНИЦАХ Фаустова Н. В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2483768" cy="375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88358" y="446502"/>
            <a:ext cx="65761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Фаустова</a:t>
            </a:r>
            <a:r>
              <a:rPr lang="ru-RU" sz="1200" b="1" dirty="0"/>
              <a:t> Н. В. Организация и специфика предоставления гостиничных услуг в гостиницах: учебное пособие для СПО/ Н. В. </a:t>
            </a:r>
            <a:r>
              <a:rPr lang="ru-RU" sz="1200" b="1" dirty="0" err="1"/>
              <a:t>Фаустова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188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для СПО рассматриваются вопросы организации и специфики предоставления гостиничных услуг в гостиницах. Отражены такие важные аспекты, как нормативная документация, регламентирующая деятельность гостиниц, специфика деятельности службы приема и размещения, структура соподчинения работников и их должностные обязанности; основные и дополнительные услуги гостиницы; профессиональная этика и стандарты общения персонала с клиентами. </a:t>
            </a:r>
          </a:p>
        </p:txBody>
      </p:sp>
      <p:pic>
        <p:nvPicPr>
          <p:cNvPr id="1028" name="Picture 4" descr="Обложка книги ГОСТИНИЧНЫЙ СЕРВИС Тимохина Т. Л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320" y="3331720"/>
            <a:ext cx="2803104" cy="375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88358" y="3780430"/>
            <a:ext cx="65761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Тимохина Т. Л. Гостиничный сервис : учебник для СПО/ Т. Л. Тимохина.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297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Курс рассчитан на углубленное изучение организации гостиничного дела. В курсе подробно рассматриваются вопросы современного состояния и перспектив развития гостиничных услуг, организационного построения высококлассных гостиничных предприятий. Особое внимание в курсе уделено системам классификаций и типологии гостиниц и других средств размещения. Раскрываются проблемы взаимоотношений персонала и гостей высококлассного отеля, отношений внутри коллектива гостиницы, а также вопросы организации, функционирования и взаимосвязи различных служб и отделов гостиничного предприятия. Детально рассмотрены правовые основы деятельности гостиниц в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109599587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ожка книги УПРАВЛЕНИЕ ПЕРСОНАЛОМ ГОСТИНИЧНЫХ ПРЕДПРИЯТИЙ Чуваткин П. П., Горбатов С. А. ; Под ред. Чуваткина П.П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241176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627797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Чуваткин</a:t>
            </a:r>
            <a:r>
              <a:rPr lang="ru-RU" sz="1200" b="1" dirty="0"/>
              <a:t> П. П. Управление персоналом гостиничных предприятий : учебник для СПО/ П. П. </a:t>
            </a:r>
            <a:r>
              <a:rPr lang="ru-RU" sz="1200" b="1" dirty="0" err="1"/>
              <a:t>Чуваткин</a:t>
            </a:r>
            <a:r>
              <a:rPr lang="ru-RU" sz="1200" b="1" dirty="0"/>
              <a:t>, С. А. Горбатов ; под редакцией П. П. </a:t>
            </a:r>
            <a:r>
              <a:rPr lang="ru-RU" sz="1200" b="1" dirty="0" err="1"/>
              <a:t>Чуваткина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280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рассматриваются теоретические и практические проблемы управления персоналом гостиничных предприятий. С позиций системного подхода рассматривается система управления персоналом гостиничного предприятия: цели, функции, кадры, технология и методы управления. Подробно рассмотрена проблема мотивации персонала с целью повышения эффективности функционирования гостиничных предприятий.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74710" y="3780430"/>
            <a:ext cx="65897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Управление персоналом : учебник и практикум для СПО / А. А. </a:t>
            </a:r>
            <a:r>
              <a:rPr lang="ru-RU" sz="1200" b="1" dirty="0" err="1"/>
              <a:t>Литвинюк</a:t>
            </a:r>
            <a:r>
              <a:rPr lang="ru-RU" sz="1200" b="1" dirty="0"/>
              <a:t> [и др.] ; под редакцией А. А. </a:t>
            </a:r>
            <a:r>
              <a:rPr lang="ru-RU" sz="1200" b="1" dirty="0" err="1"/>
              <a:t>Литвинюка</a:t>
            </a:r>
            <a:r>
              <a:rPr lang="ru-RU" sz="1200" b="1" dirty="0"/>
              <a:t>. 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361 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Управление персоналом важная сфера деятельности любой современной компании, способная многократно повысить ее эффективность. В учебнике изложены вопросы управления человеческими ресурсами, формирования эффективных систем мотивации труда, разрешения конфликтов и оценки профессионального мастерства персонала. Данная книга выполнена с учетом современных российских реалий. Она содержит положения, которые прошли успешную апробацию в ряде российских компаний. Компетенции, развитые с помощью этого учебника, дадут возможность будущим специалистам успешно строить свою профессиональную карьеру и обеспечат их востребованность на рынке труда.</a:t>
            </a:r>
          </a:p>
        </p:txBody>
      </p:sp>
      <p:pic>
        <p:nvPicPr>
          <p:cNvPr id="2052" name="Picture 4" descr="Обложка книги УПРАВЛЕНИЕ ПЕРСОНАЛОМ , Литвинюк А. А. [и др.] ; Под ред. Литвинюка А.А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284984"/>
            <a:ext cx="2746306" cy="375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2142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1922" y="450376"/>
            <a:ext cx="64925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Шубаева</a:t>
            </a:r>
            <a:r>
              <a:rPr lang="ru-RU" sz="1200" b="1" dirty="0"/>
              <a:t> В. Г. Маркетинговые технологии в туризме : учебник и практикум для СПО / В. Г. </a:t>
            </a:r>
            <a:r>
              <a:rPr lang="ru-RU" sz="1200" b="1" dirty="0" err="1"/>
              <a:t>Шубаева</a:t>
            </a:r>
            <a:r>
              <a:rPr lang="ru-RU" sz="1200" b="1" dirty="0"/>
              <a:t>, И. О. </a:t>
            </a:r>
            <a:r>
              <a:rPr lang="ru-RU" sz="1200" b="1" dirty="0" err="1"/>
              <a:t>Сердобольская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120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излагаются теоретические основы маркетинга-менеджмента туризма, представлены основные проблемы и тенденции развития туризма в мире и России, раскрыты особенности рынка туризма, освещены аспекты управления товарной и ценовой политикой, маркетинговые решения при осуществлении распределительной политики, а также организации коммуникативных процессов туристской компании и управления ими. В практикуме представлены практические ситуации, вопросы для обсуждения на семинарских занятиях, а также задания для самостоятельной работы студентов.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71922" y="3957851"/>
            <a:ext cx="64925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Морозов Г. Б. Предпринимательская деятельность : учебник и практикум для СПО / Г. Б. Морозов. — 4-е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457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Рассматриваются вопросы правового регулирования предпринимательской деятельности применительно к практическим действиям ее субъектов на рынках товаров, работ и услуг Российской Федерации с учетом основополагающего принципа: любое действие в рамках экономических отношений будет эффективным, если оно не противоречит действию императивных и запрещающих норм права, изложенных в нормативных правовых актах государства. Учтены нормативные правовые акты российского законодательства по состоянию на 1 декабря 2019 г. </a:t>
            </a:r>
          </a:p>
        </p:txBody>
      </p:sp>
      <p:pic>
        <p:nvPicPr>
          <p:cNvPr id="5122" name="Picture 2" descr="Обложка книги МАРКЕТИНГОВЫЕ ТЕХНОЛОГИИ В ТУРИЗМЕ Шубаева В. Г., Сердобольская И. О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471922" cy="364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Обложка книги ПРЕДПРИНИМАТЕЛЬСКАЯ ДЕЯТЕЛЬНОСТЬ Морозов Г. Б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998" y="3356992"/>
            <a:ext cx="2521047" cy="361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30698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Обложка книги УПРАВЛЕНИЕ ПЕРСОНАЛОМ  О. А. Горленко,  Д. В. Ерохин,  Т. П. Можаева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98" y="-171400"/>
            <a:ext cx="275488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61062" y="313899"/>
            <a:ext cx="660342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Горленко О. А. Управление персоналом : учебник для СПО / О. А. Горленко, Д. В. Ерохин, Т. П. </a:t>
            </a:r>
            <a:r>
              <a:rPr lang="ru-RU" sz="1200" b="1" dirty="0" err="1"/>
              <a:t>Можаева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217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Настоящий учебник результат изучения и обобщения исследований известных авторов в области менеджмента человеческих ресурсов, нормативно-методических рекомендаций, а также оптимальных вариантов существующей практики управления персоналом. В учебнике рассматриваются теоретические и практические проблемы управления человеческими ресурсами организации. Подробно описываются методы и технологии, используемые в кадровом менеджменте с целью повышения эффективности управления персоналам. Учебник содержит логически обоснованную структуру, отражающую основные направления подготовки специалистов в области управления персоналом.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29301" y="4053385"/>
            <a:ext cx="65351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Исаева О. М. Управление персоналом : учебник и практикум для СПО / О. М. Исаева, Е. А. </a:t>
            </a:r>
            <a:r>
              <a:rPr lang="ru-RU" sz="1200" b="1" dirty="0" err="1"/>
              <a:t>Припорова</a:t>
            </a:r>
            <a:r>
              <a:rPr lang="ru-RU" sz="1200" b="1" dirty="0"/>
              <a:t>. — 2-е изд.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168 с. — (Профессиональное образование</a:t>
            </a:r>
            <a:r>
              <a:rPr lang="ru-RU" sz="1200" b="1" dirty="0" smtClean="0"/>
              <a:t>).</a:t>
            </a:r>
          </a:p>
          <a:p>
            <a:endParaRPr lang="ru-RU" sz="1200" dirty="0"/>
          </a:p>
          <a:p>
            <a:r>
              <a:rPr lang="ru-RU" sz="1200" dirty="0"/>
              <a:t>В учебнике изложены основы управления персоналом. Описаны процессы планирования, поиска и подбора персонала, его адаптации, обучения, мотивации и оценки. Практикум содержит вопросы, практические и ситуационные задания, материалы для самостоятельной работы (разбор образцов резюме, опросники, методики и их интерпретации и пр.), тест по всему курсу.</a:t>
            </a:r>
          </a:p>
        </p:txBody>
      </p:sp>
      <p:pic>
        <p:nvPicPr>
          <p:cNvPr id="3076" name="Picture 4" descr="Обложка книги УПРАВЛЕНИЕ ПЕРСОНАЛОМ Исаева О. М., Припорова Е. А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170" y="3212977"/>
            <a:ext cx="2756954" cy="383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35660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Обложка книги АНГЛИЙСКИЙ ЯЗЫК ДЛЯ ИЗУЧАЮЩИХ ТУРИЗМ (A2-B1+) Мошняга Е. В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69" y="-31120"/>
            <a:ext cx="2415654" cy="374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5654" y="409433"/>
            <a:ext cx="662084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Мошняга Е. В. Английский язык для изучающих туризм (A2-B1+) : учебное пособие для СПО / Е. В. Мошняга. — 6-е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267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помогает усвоить основной словарь туристского бизнеса, познакомиться с видами гостиниц и ресторанов, существующими услугами в сфере гостеприимства, а также предлагает множество упражнений для закрепления как профессионального словаря, так и навыков построения фраз в распространенных грамматических формах, таких как </a:t>
            </a:r>
            <a:r>
              <a:rPr lang="ru-RU" sz="1200" dirty="0" err="1"/>
              <a:t>past</a:t>
            </a:r>
            <a:r>
              <a:rPr lang="ru-RU" sz="1200" dirty="0"/>
              <a:t> </a:t>
            </a:r>
            <a:r>
              <a:rPr lang="ru-RU" sz="1200" dirty="0" err="1"/>
              <a:t>habitual</a:t>
            </a:r>
            <a:r>
              <a:rPr lang="ru-RU" sz="1200" dirty="0"/>
              <a:t> </a:t>
            </a:r>
            <a:r>
              <a:rPr lang="ru-RU" sz="1200" dirty="0" err="1"/>
              <a:t>tense</a:t>
            </a:r>
            <a:r>
              <a:rPr lang="ru-RU" sz="1200" dirty="0"/>
              <a:t> и </a:t>
            </a:r>
            <a:r>
              <a:rPr lang="ru-RU" sz="1200" dirty="0" err="1"/>
              <a:t>present</a:t>
            </a:r>
            <a:r>
              <a:rPr lang="ru-RU" sz="1200" dirty="0"/>
              <a:t> </a:t>
            </a:r>
            <a:r>
              <a:rPr lang="ru-RU" sz="1200" dirty="0" err="1"/>
              <a:t>indefinite</a:t>
            </a:r>
            <a:r>
              <a:rPr lang="ru-RU" sz="1200" dirty="0"/>
              <a:t> </a:t>
            </a:r>
            <a:r>
              <a:rPr lang="ru-RU" sz="1200" dirty="0" err="1"/>
              <a:t>tense</a:t>
            </a:r>
            <a:r>
              <a:rPr lang="ru-RU" sz="1200" dirty="0"/>
              <a:t> </a:t>
            </a:r>
            <a:r>
              <a:rPr lang="ru-RU" sz="1200" dirty="0" err="1"/>
              <a:t>passive</a:t>
            </a:r>
            <a:r>
              <a:rPr lang="ru-RU" sz="1200" dirty="0"/>
              <a:t>. Соответствует актуальным требованиям Федерального государственного образовательного стандарта среднего профессионального образования и профессиональным требованиям. Для студентов, обучающихся по туристским специальностям и изучающих английский язык, а также преподавателей и специалистов, работающих в туризме (уровень владения английским языком A2—B1+ по шкале CEFR).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15654" y="4067032"/>
            <a:ext cx="662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Можаева</a:t>
            </a:r>
            <a:r>
              <a:rPr lang="ru-RU" sz="1200" b="1" dirty="0"/>
              <a:t> Н. Г. Гостиничный сервис : учебник / Н.Г. </a:t>
            </a:r>
            <a:r>
              <a:rPr lang="ru-RU" sz="1200" b="1" dirty="0" err="1"/>
              <a:t>Можаева</a:t>
            </a:r>
            <a:r>
              <a:rPr lang="ru-RU" sz="1200" b="1" dirty="0"/>
              <a:t>, Г.В. Рыбачек.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— Москва : ИНФРА-М, 2022. — 242 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Рассмотрены практические вопросы, входящие в профессиональные модули: «Организация деятельности службы бронирования гостиничных услуг», «Организация деятельности службы приема, размещения и выписки гостей» и «Организация обслуживания гостей в процессе проживания». В приложениях 1—4 приведены требования к гостиницам, гостиничным номерам и к персоналу, а также квалификационные требования к работникам туристской индустрии. </a:t>
            </a:r>
          </a:p>
        </p:txBody>
      </p:sp>
      <p:pic>
        <p:nvPicPr>
          <p:cNvPr id="4100" name="Picture 4" descr="https://znanium.com/cover/1867/18676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" y="3644036"/>
            <a:ext cx="2260079" cy="313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53383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Обложка книги ГОСТИНИЧНАЯ ИНДУСТРИЯ Тимохина Т. Л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259228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20118" y="450376"/>
            <a:ext cx="67163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Тимохина Т. Л.  Гостиничная индустрия : учебник для СПО / Т. Л. Тимохина. — 2-е изд.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300 с. 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рассматриваются актуальные вопросы теории и практики гостиничной деятельности. Раскрываются система классификации гостиниц, виды и особенности гостиничного продукта, основы производственно-технологической деятельности средств размещения, стандарты обслуживания, квалификационные требования к персоналу, инновационные технологии в гостиницах. Особое внимание в курсе уделено технологии работы административно-хозяйственной службы гостиницы. Курс включает дополнительный практический материал, размещенный на сайте urait.ru.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20119" y="3698543"/>
            <a:ext cx="67163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Николенко П. Г. Гостиничная индустрия : учебник и практикум для СПО/ П. Г. Николенко, Е. А. </a:t>
            </a:r>
            <a:r>
              <a:rPr lang="ru-RU" sz="1200" b="1" dirty="0" err="1"/>
              <a:t>Шамин</a:t>
            </a:r>
            <a:r>
              <a:rPr lang="ru-RU" sz="1200" b="1" dirty="0"/>
              <a:t>, Ю. С. Клюева.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449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представлены теоретические и практические вопросы по учебной дисциплине «Организация гостиничного дела». Предложена форма проведения занятий в виде интерактивных лекций-семинаров. Курс составлен на основе источниковедческого анализа литературы по организации гостиничного дела, материалов периодической печати, монографий, авторефератов. Студентам предложены подробные теоретические сведения и видео по темам дисциплины, обозначены вопросы для обсуждения. Тематика вопросов для обсуждения нацеливает обучающихся на активизацию мыслительной деятельности, самостоятельную работу, осознанное отношение к организации гостиничного дела.</a:t>
            </a:r>
          </a:p>
        </p:txBody>
      </p:sp>
      <p:pic>
        <p:nvPicPr>
          <p:cNvPr id="5124" name="Picture 4" descr="Обложка книги ГОСТИНИЧНАЯ ИНДУСТРИЯ Николенко П. Г., Шамин Е. А., Клюева Ю. С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" y="3314700"/>
            <a:ext cx="2343173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27457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2949" y="614149"/>
            <a:ext cx="65935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Фаустова</a:t>
            </a:r>
            <a:r>
              <a:rPr lang="ru-RU" sz="1200" b="1" dirty="0"/>
              <a:t> Н. В. Организация и специфика предоставления гостиничных услуг в гостиницах : учебное пособие для СПО/ Н. В. </a:t>
            </a:r>
            <a:r>
              <a:rPr lang="ru-RU" sz="1200" b="1" dirty="0" err="1"/>
              <a:t>Фаустова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188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для СПО рассматриваются вопросы организации и специфики предоставления гостиничных услуг в гостиницах. Отражены такие важные аспекты, как нормативная документация, регламентирующая деятельность гостиниц, специфика деятельности службы приема и размещения, структура соподчинения работников и их должностные обязанности; основные и дополнительные услуги гостиницы; профессиональная этика и стандарты общения персонала с клиентами. </a:t>
            </a:r>
          </a:p>
        </p:txBody>
      </p:sp>
      <p:pic>
        <p:nvPicPr>
          <p:cNvPr id="6146" name="Picture 2" descr="Обложка книги ОРГАНИЗАЦИЯ И СПЕЦИФИКА ПРЕДОСТАВЛЕНИЯ ГОСТИНИЧНЫХ УСЛУГ В ГОСТИНИЦАХ Фаустова Н. В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2" y="-34678"/>
            <a:ext cx="2452435" cy="367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61063" y="3603009"/>
            <a:ext cx="667543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Дехтярь</a:t>
            </a:r>
            <a:r>
              <a:rPr lang="ru-RU" sz="1200" b="1" dirty="0"/>
              <a:t> Г. М.  Стандартизация, сертификация и классификация в туризме : учебное пособие для СПО / Г. М. </a:t>
            </a:r>
            <a:r>
              <a:rPr lang="ru-RU" sz="1200" b="1" dirty="0" err="1"/>
              <a:t>Дехтярь</a:t>
            </a:r>
            <a:r>
              <a:rPr lang="ru-RU" sz="1200" b="1" dirty="0"/>
              <a:t>. — 5-е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 — Москва 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 — 397 с.  — (Профессиональная практика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данном курсе представлены самая полная и актуальная информация и терминология по туризму и гостеприимству, деловому и приключенческому туризму, </a:t>
            </a:r>
            <a:r>
              <a:rPr lang="ru-RU" sz="1200" dirty="0" err="1"/>
              <a:t>выставочно</a:t>
            </a:r>
            <a:r>
              <a:rPr lang="ru-RU" sz="1200" dirty="0"/>
              <a:t>-ярмарочным мероприятиям, активным видам туризма, отдыху детей и юношества, проектированию услуг (в том числе для инвалидов и маломобильных граждан) и информированию о них, по туристско-информационным центрам. Рассмотрены квалификационные требования к персоналу туристских фирм, экскурсионных бюро и организаций гидов-переводчиков, инструкторов-проводников, работников сферы гостиниц и общественного питания. В издании рассмотрены вопросы стандартизации в сфере туризма и гостеприимства, понятие стандарта организации как основы обеспечения качества оказываемых услуг и развития сетевых предприятий, приведена классификация объектов туристской индустрии: гостиниц и иных средств для размещения туристов, пляжей и горнолыжных </a:t>
            </a:r>
            <a:r>
              <a:rPr lang="ru-RU" sz="1200" dirty="0" smtClean="0"/>
              <a:t>трасс.</a:t>
            </a:r>
            <a:r>
              <a:rPr lang="ru-RU" sz="1200" dirty="0"/>
              <a:t> </a:t>
            </a:r>
          </a:p>
        </p:txBody>
      </p:sp>
      <p:pic>
        <p:nvPicPr>
          <p:cNvPr id="6148" name="Picture 4" descr="Обложка книги СТАНДАРТИЗАЦИЯ, СЕРТИФИКАЦИЯ И КЛАССИФИКАЦИЯ В ТУРИЗМЕ Дехтярь Г. М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9" y="3356992"/>
            <a:ext cx="2664296" cy="373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65552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892" y="791570"/>
            <a:ext cx="648059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 smtClean="0"/>
              <a:t>Семеркова</a:t>
            </a:r>
            <a:r>
              <a:rPr lang="ru-RU" sz="1200" b="1" dirty="0" smtClean="0"/>
              <a:t> Л. Н. Технология </a:t>
            </a:r>
            <a:r>
              <a:rPr lang="ru-RU" sz="1200" b="1" dirty="0"/>
              <a:t>и организация гостиничных услуг : учебник /Л. Н. </a:t>
            </a:r>
            <a:r>
              <a:rPr lang="ru-RU" sz="1200" b="1" dirty="0" err="1"/>
              <a:t>Семеркова</a:t>
            </a:r>
            <a:r>
              <a:rPr lang="ru-RU" sz="1200" b="1" dirty="0"/>
              <a:t>, В. А. Белякова, Т. И. </a:t>
            </a:r>
            <a:r>
              <a:rPr lang="ru-RU" sz="1200" b="1" dirty="0" err="1"/>
              <a:t>Шерстобитова</a:t>
            </a:r>
            <a:r>
              <a:rPr lang="ru-RU" sz="1200" b="1" dirty="0"/>
              <a:t> и др. – Москва : НИЦ ИНФРА - М, 2022. - 320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представленном учебнике в соответствии с требованиями действующего образовательного стандарта рассматриваются вопросы, связанные с технологией и организацией гостиничных услуг в современных условиях. В учебнике раскрываются история развития и современное состояние гостиничной индустрии, характеристика гостиничных услуг и их структура, организация и управление гостиничным предприятием, а также конкретные технологии, используемые при обслуживании гостей. </a:t>
            </a:r>
          </a:p>
        </p:txBody>
      </p:sp>
      <p:pic>
        <p:nvPicPr>
          <p:cNvPr id="7170" name="Picture 2" descr="https://znanium.com/cover/1867/18676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230425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1" y="3861047"/>
            <a:ext cx="65527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Можаева</a:t>
            </a:r>
            <a:r>
              <a:rPr lang="ru-RU" sz="1200" b="1" dirty="0"/>
              <a:t> Н. Г. Индустрия гостеприимства: практикум : учебное пособие / Н.Г. </a:t>
            </a:r>
            <a:r>
              <a:rPr lang="ru-RU" sz="1200" b="1" dirty="0" err="1"/>
              <a:t>Можаева</a:t>
            </a:r>
            <a:r>
              <a:rPr lang="ru-RU" sz="1200" b="1" dirty="0"/>
              <a:t>, М.В. </a:t>
            </a:r>
            <a:r>
              <a:rPr lang="ru-RU" sz="1200" b="1" dirty="0" err="1"/>
              <a:t>Камшечко</a:t>
            </a:r>
            <a:r>
              <a:rPr lang="ru-RU" sz="1200" b="1" dirty="0"/>
              <a:t>. — Москва : ФОРУМ : ИНФРА-М, 2022. — 120 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Практикум предназначен для студентов учреждений среднего профессионального образования, обучающихся по специальности 43.02.11 «Гостиничный сервис». Задания разработаны для проведения практических и семинарских занятий со студентами всех форм обучения.</a:t>
            </a:r>
          </a:p>
        </p:txBody>
      </p:sp>
      <p:pic>
        <p:nvPicPr>
          <p:cNvPr id="6146" name="Picture 2" descr="https://znanium.com/cover/1843/18435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36" y="3573016"/>
            <a:ext cx="2272923" cy="310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43548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6597" y="1815152"/>
            <a:ext cx="65798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Джум</a:t>
            </a:r>
            <a:r>
              <a:rPr lang="ru-RU" sz="1200" b="1" dirty="0"/>
              <a:t> Т. А. Организация гостиничного хозяйства: учебное пособие / Т. А. </a:t>
            </a:r>
            <a:r>
              <a:rPr lang="ru-RU" sz="1200" b="1" dirty="0" err="1"/>
              <a:t>Джум</a:t>
            </a:r>
            <a:r>
              <a:rPr lang="ru-RU" sz="1200" b="1" dirty="0"/>
              <a:t>. – Москва : Инфра - М, 2022. – 400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всесторонне освещены теоретические и практические аспекты организации работы предприятий индустрии гостеприимства. Рассмотрены особенности функционирования основных служб гостиниц. Особое внимание обращено на финансовый, инновационный и антикризисный менеджмент, управление качеством в этой сфере как важные рычаги, способствующие достижению финансового равновесия и устойчивого развития предприятий. Для студентов и аспирантов, изучающих теорию и практику управления предприятиями индустрии гостеприимства. Будет полезно специалистам и руководителям этих предприятий и организаций.</a:t>
            </a:r>
            <a:endParaRPr lang="ru-RU" sz="1200" dirty="0"/>
          </a:p>
        </p:txBody>
      </p:sp>
      <p:pic>
        <p:nvPicPr>
          <p:cNvPr id="22530" name="Picture 2" descr="https://znanium.com/cover/1841/18414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29503"/>
            <a:ext cx="2232248" cy="307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98452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069" y="1460310"/>
            <a:ext cx="855739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Направленность: </a:t>
            </a:r>
            <a:r>
              <a:rPr lang="ru-RU" sz="4400" b="1" dirty="0" smtClean="0"/>
              <a:t>официант</a:t>
            </a:r>
            <a:endParaRPr lang="ru-RU" sz="4400" b="1" dirty="0"/>
          </a:p>
          <a:p>
            <a:pPr algn="ctr"/>
            <a:endParaRPr lang="ru-RU" sz="4400" b="1" dirty="0"/>
          </a:p>
          <a:p>
            <a:pPr algn="ctr"/>
            <a:r>
              <a:rPr lang="ru-RU" sz="4400" b="1" dirty="0"/>
              <a:t>ПМ.02</a:t>
            </a:r>
          </a:p>
          <a:p>
            <a:pPr algn="ctr"/>
            <a:r>
              <a:rPr lang="ru-RU" sz="4400" b="1" dirty="0"/>
              <a:t> Предоставление услуг предприятия питания</a:t>
            </a:r>
          </a:p>
        </p:txBody>
      </p:sp>
    </p:spTree>
    <p:extLst>
      <p:ext uri="{BB962C8B-B14F-4D97-AF65-F5344CB8AC3E}">
        <p14:creationId xmlns:p14="http://schemas.microsoft.com/office/powerpoint/2010/main" val="89205280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бложка книги ОРГАНИЗАЦИЯ ОБСЛУЖИВАНИЯ НА ПРЕДПРИЯТИЯХ ОБЩЕСТВЕННОГО ПИТАНИЯ Сологубова Г. С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072" y="-150453"/>
            <a:ext cx="2683840" cy="363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3767" y="464024"/>
            <a:ext cx="663072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Сологубова</a:t>
            </a:r>
            <a:r>
              <a:rPr lang="ru-RU" sz="1200" b="1" dirty="0"/>
              <a:t> Г. С. Организация обслуживания на предприятиях общественного питания : учебник для СПО / Г. С. </a:t>
            </a:r>
            <a:r>
              <a:rPr lang="ru-RU" sz="1200" b="1" dirty="0" err="1"/>
              <a:t>Сологубова</a:t>
            </a:r>
            <a:r>
              <a:rPr lang="ru-RU" sz="1200" b="1" dirty="0"/>
              <a:t>. — 4-е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396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изложены методология организации услуг общественного питания в зависимости от типа предприятия общественного питания, его технологических особенностей и конкретных условий работы. Большое внимание уделено описанию технологии кулинарной обработки пищевых продуктов и используемых в этом процессе современных материально-технических средств. Рассмотрены особенности организации трудовых процессов, а также специфика назначения предприятий питания. </a:t>
            </a: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70244" y="4067032"/>
            <a:ext cx="64942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Чаблин</a:t>
            </a:r>
            <a:r>
              <a:rPr lang="ru-RU" sz="1200" b="1" dirty="0"/>
              <a:t> Б. В. Оборудование предприятий общественного питания : учебник для СПО / Б. В. </a:t>
            </a:r>
            <a:r>
              <a:rPr lang="ru-RU" sz="1200" b="1" dirty="0" err="1"/>
              <a:t>Чаблин</a:t>
            </a:r>
            <a:r>
              <a:rPr lang="ru-RU" sz="1200" b="1" dirty="0"/>
              <a:t>, И. А. Евдокимов. — 2-е изд.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695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учебнике содержатся материалы по курсу «Оборудование предприятий общественного питания». Приведены основные понятия о технологических машинах, даны сведения для изучения механического оборудования. </a:t>
            </a:r>
            <a:r>
              <a:rPr lang="ru-RU" sz="1200" dirty="0" err="1"/>
              <a:t>Приводятконтрольные</a:t>
            </a:r>
            <a:r>
              <a:rPr lang="ru-RU" sz="1200" dirty="0"/>
              <a:t> вопросы и задания для самостоятельной подготовки и библиографический список. </a:t>
            </a:r>
            <a:endParaRPr lang="ru-RU" sz="1200" dirty="0"/>
          </a:p>
        </p:txBody>
      </p:sp>
      <p:pic>
        <p:nvPicPr>
          <p:cNvPr id="1028" name="Picture 4" descr="Обложка книги ОБОРУДОВАНИЕ ПРЕДПРИЯТИЙ ОБЩЕСТВЕННОГО ПИТАНИЯ Чаблин Б. В., Евдокимов И. А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4700"/>
            <a:ext cx="2483768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46441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464024"/>
            <a:ext cx="6696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Рамендик</a:t>
            </a:r>
            <a:r>
              <a:rPr lang="ru-RU" sz="1200" b="1" dirty="0"/>
              <a:t> Д. М. Психология делового общения : учебник и практикум для СПО / Д. М. </a:t>
            </a:r>
            <a:r>
              <a:rPr lang="ru-RU" sz="1200" b="1" dirty="0" err="1"/>
              <a:t>Рамендик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207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Книга предназначена, в первую очередь, для студентов, чья профессиональная деятельность предполагает работу в коллективе любого размера и регулярное деловое общение с коллегами, клиентами и заказчиками. Основное внимание уделено сведениям, важным для адаптации и эффективной работы молодого сотрудника в организации: нормальному и конфликтному общению в коллективе, факторам, определяющим впечатление о человеке, мотивации работника, правилам эффективного делового общения в различных ситуациях, а также предотвращению психологического давления и манипулирования.</a:t>
            </a:r>
            <a:endParaRPr lang="ru-RU" sz="1200" dirty="0"/>
          </a:p>
        </p:txBody>
      </p:sp>
      <p:pic>
        <p:nvPicPr>
          <p:cNvPr id="2050" name="Picture 2" descr="Обложка книги ПСИХОЛОГИЯ ДЕЛОВОГО ОБЩЕНИЯ Рамендик Д. М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266429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42948" y="3862316"/>
            <a:ext cx="65215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Чернышова</a:t>
            </a:r>
            <a:r>
              <a:rPr lang="ru-RU" sz="1200" b="1" dirty="0"/>
              <a:t> Л. И. Психология общения: этика, культура и этикет делового общения : учебное пособие для СПО / Л. И. </a:t>
            </a:r>
            <a:r>
              <a:rPr lang="ru-RU" sz="1200" b="1" dirty="0" err="1"/>
              <a:t>Чернышова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161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подробно рассматриваются этика и культура делового общения и деловых отношений, этические нормы деловой коммуникации, этические аспекты деловых бесед, деловых совещаний, деловых переговоров и публичной речи, этикет делового человека. Изложение теоретического материала сопровождается практикумом, в котором представлены описания конкретных ситуаций из деловой практики. В конце пособия представлен глоссарий важнейших терминов и понятий.</a:t>
            </a:r>
            <a:endParaRPr lang="ru-RU" sz="1200" dirty="0"/>
          </a:p>
        </p:txBody>
      </p:sp>
      <p:pic>
        <p:nvPicPr>
          <p:cNvPr id="2052" name="Picture 4" descr="Обложка книги ПСИХОЛОГИЯ ОБЩЕНИЯ: ЭТИКА, КУЛЬТУРА И ЭТИКЕТ ДЕЛОВОГО ОБЩЕНИЯ Чернышова Л. И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2483768" cy="3730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5503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9301" y="136478"/>
            <a:ext cx="6607195" cy="3354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Федцов</a:t>
            </a:r>
            <a:r>
              <a:rPr lang="ru-RU" sz="1200" b="1" dirty="0"/>
              <a:t> В. Г. Культура ресторанного сервиса : учебное пособие / В. Г. </a:t>
            </a:r>
            <a:r>
              <a:rPr lang="ru-RU" sz="1200" b="1" dirty="0" err="1"/>
              <a:t>Федцов</a:t>
            </a:r>
            <a:r>
              <a:rPr lang="ru-RU" sz="1200" b="1" dirty="0"/>
              <a:t>. – 9-е изд., стер. - Москва : Издательско-торговая корпорация «Дашков и К°», 2022. - 248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Для облегчения изучения культуры ресторанного сервиса сведения в пособии представлены в структурированном виде в соответствии с психологическим, этическим, эстетическим, производственно-технологическим и организационным аспектами (компонентами). Рассмотрены основные тенденции развития ресторанного бизнеса. Освещена организация производственно-технологического процесса в ресторане. Приведены особенности национальных кухонь. Рассмотрены корпоративная культура ресторана, эстетика зданий ресторанов, залов обслуживания гостей. Даны рекомендации по проведению различных видов обслуживания, указаны требования к профессиональному поведению работников ресторана и их деловому этикету, эстетические требования к одежде и внешнему облику работников ресторана, а также даны рекомендации по проведению рекламных мероприятий в ресторане. Освещена проблема безопасности ресторатора и ресторанного бизнеса в целом. </a:t>
            </a:r>
            <a:endParaRPr lang="ru-RU" sz="1200" dirty="0"/>
          </a:p>
        </p:txBody>
      </p:sp>
      <p:pic>
        <p:nvPicPr>
          <p:cNvPr id="3074" name="Picture 2" descr="https://znanium.com/cover/1091/10918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82" y="167490"/>
            <a:ext cx="2163884" cy="304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5655" y="3780430"/>
            <a:ext cx="66208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Батраева</a:t>
            </a:r>
            <a:r>
              <a:rPr lang="ru-RU" sz="1200" b="1" dirty="0"/>
              <a:t> Э. А. Экономика предприятия общественного питания : учебник и практикум для СПО / Э. А. </a:t>
            </a:r>
            <a:r>
              <a:rPr lang="ru-RU" sz="1200" b="1" dirty="0" err="1"/>
              <a:t>Батраева</a:t>
            </a:r>
            <a:r>
              <a:rPr lang="ru-RU" sz="1200" b="1" dirty="0"/>
              <a:t>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397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рассматриваются особенности функционирования предприятий общественного питания различных типов, раскрывается значение, содержание и процесс формирования основных экономических показателей, характеризующих полученные предприятиями результаты и используемые ресурсы. Помимо теоретических аспектов, в курсе представлена подробная методика общего и факторного анализа показателей, методы их планирования, иллюстрированные примерами, а также рассматриваются направления роста оборота, доходов, прибыли и рентабельности, снижения расходов и повышения эффективности используемых материальных и трудовых ресурсов в современных условиях.</a:t>
            </a:r>
            <a:endParaRPr lang="ru-RU" sz="1200" dirty="0"/>
          </a:p>
        </p:txBody>
      </p:sp>
      <p:pic>
        <p:nvPicPr>
          <p:cNvPr id="3076" name="Picture 4" descr="Обложка книги ЭКОНОМИКА ПРЕДПРИЯТИЯ ОБЩЕСТВЕННОГО ПИТАНИЯ Батраева Э. А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212976"/>
            <a:ext cx="2695065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472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8484" y="764275"/>
            <a:ext cx="64260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Ковальчук А.П. Предпринимательская деятельность в сфере гостиничного бизнеса : учебное пособие / Ковальчук А.П. 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2023. — 172 с.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Охватывает теоретические и практические основы предпринимательской деятельности, способствует получению соответствующей профессиональной подготовки выпускников, содержит описание теоретических основ предпринимательской деятельности, подходов и методов бизнес-планирования в сфере гостиничного бизнеса. Предназначено для изучения основ организации предпринимательской деятельности в сфере гостиничного бизнеса.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83893" y="3466531"/>
            <a:ext cx="648059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Рассохина</a:t>
            </a:r>
            <a:r>
              <a:rPr lang="ru-RU" sz="1200" b="1" dirty="0"/>
              <a:t> Т. В. Организация туристской индустрии: менеджмент туристских </a:t>
            </a:r>
            <a:r>
              <a:rPr lang="ru-RU" sz="1200" b="1" dirty="0" err="1"/>
              <a:t>дестинаций</a:t>
            </a:r>
            <a:r>
              <a:rPr lang="ru-RU" sz="1200" b="1" dirty="0"/>
              <a:t> : учебник и практикум для СПО / Т. В. </a:t>
            </a:r>
            <a:r>
              <a:rPr lang="ru-RU" sz="1200" b="1" dirty="0" err="1"/>
              <a:t>Рассохина</a:t>
            </a:r>
            <a:r>
              <a:rPr lang="ru-RU" sz="1200" b="1" dirty="0"/>
              <a:t>.— 2-е изд.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210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ориентирован на формирование углубленного представления об управлении объектами туристической деятельности территориальными туристско-рекреационными системами — </a:t>
            </a:r>
            <a:r>
              <a:rPr lang="ru-RU" sz="1200" dirty="0" err="1"/>
              <a:t>дестинациями</a:t>
            </a:r>
            <a:r>
              <a:rPr lang="ru-RU" sz="1200" dirty="0"/>
              <a:t> различного масштаба. Содержание книги отражает основные аспекты менеджмента и маркетинга туристских </a:t>
            </a:r>
            <a:r>
              <a:rPr lang="ru-RU" sz="1200" dirty="0" err="1"/>
              <a:t>дестинаций</a:t>
            </a:r>
            <a:r>
              <a:rPr lang="ru-RU" sz="1200" dirty="0"/>
              <a:t> регионального и муниципального уровня. Весь материал базируется на принципах устойчивого развития туризма и политике РФ в этой области. Учебник в полной мере отвечает требованиям, предъявляемым к учебно-методическим материалам в рамках </a:t>
            </a:r>
            <a:r>
              <a:rPr lang="ru-RU" sz="1200" dirty="0" err="1"/>
              <a:t>компетентностного</a:t>
            </a:r>
            <a:r>
              <a:rPr lang="ru-RU" sz="1200" dirty="0"/>
              <a:t> подхода к обучению. Все разделы содержат практические примеры — кейсы и контрольные вопросы, направленные на формирование конкретных компетенций. Рассматриваются примеры как из зарубежного опыта, так и из практики отечественных органов управления туризмом. </a:t>
            </a:r>
          </a:p>
        </p:txBody>
      </p:sp>
      <p:pic>
        <p:nvPicPr>
          <p:cNvPr id="6146" name="Picture 2" descr="Предпринимательская деятельность в сфере гостиничного бизнес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44" y="138690"/>
            <a:ext cx="2146054" cy="307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Обложка книги ОРГАНИЗАЦИЯ ТУРИСТСКОЙ ИНДУСТРИИ: МЕНЕДЖМЕНТ ТУРИСТСКИХ ДЕСТИНАЦИЙ Рассохина Т. В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56992"/>
            <a:ext cx="2358972" cy="357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55123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8358" y="341194"/>
            <a:ext cx="66481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Чаблин</a:t>
            </a:r>
            <a:r>
              <a:rPr lang="ru-RU" sz="1200" b="1" dirty="0"/>
              <a:t> Б. В. Оборудование предприятий общественного питания. Практикум : учебное пособие для СПО / Б. В. </a:t>
            </a:r>
            <a:r>
              <a:rPr lang="ru-RU" sz="1200" b="1" dirty="0" err="1"/>
              <a:t>Чаблин</a:t>
            </a:r>
            <a:r>
              <a:rPr lang="ru-RU" sz="1200" b="1" dirty="0"/>
              <a:t>, И. А. Евдокимов.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349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приведены методические материалы для проведения практических занятий по курсам «Технологическое оборудование предприятий общественного питания» и «Технологическое оборудование отрасли». Теоретическая часть каждой темы включает классификацию оборудования и теоретические основы рассматриваемого процесса, а также знакомит с устройством и принципом действия наиболее распространенных в отрасли видов оборудования и методиками их расчета. Приводятся примеры решения задач, варианты индивидуальных заданий, контрольные вопросы для самостоятельной подготовки. </a:t>
            </a:r>
            <a:endParaRPr lang="ru-RU" sz="1200" dirty="0"/>
          </a:p>
        </p:txBody>
      </p:sp>
      <p:pic>
        <p:nvPicPr>
          <p:cNvPr id="4098" name="Picture 2" descr="Обложка книги ОБОРУДОВАНИЕ ПРЕДПРИЯТИЙ ОБЩЕСТВЕННОГО ПИТАНИЯ. ПРАКТИКУМ Чаблин Б. В., Евдокимов И. А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30" y="-112486"/>
            <a:ext cx="2486876" cy="367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42949" y="3712190"/>
            <a:ext cx="659354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Жабина</a:t>
            </a:r>
            <a:r>
              <a:rPr lang="ru-RU" sz="1200" b="1" dirty="0"/>
              <a:t> С. Б. Маркетинг в организациях общественного питания : учебное пособие для СПО / С. Б. </a:t>
            </a:r>
            <a:r>
              <a:rPr lang="ru-RU" sz="1200" b="1" dirty="0" err="1"/>
              <a:t>Жабина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264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Автор книги раскрывает основы современной технологии управления маркетингом, излагает методологию маркетингового управления, адаптированную к современным условиям отечественного рынка. В пособии рассмотрены приемы и методы маркетингового анализа с акцентом на исследование товарной политики, ценообразования, системы распределения и коммуникаций. Каждый раздел теории подкрепляется ситуационными примерами, что позволяет более эффективно освоить маркетинговые инструменты управления и применять их на практике. Помимо теории в книге изложены прикладные приемы маркетингового управления, приведены реальные примеры и кейсы, которые помогут закрепить знания и самостоятельно развивать навыки в маркетинговой деятельности.</a:t>
            </a:r>
            <a:endParaRPr lang="ru-RU" sz="1200" dirty="0"/>
          </a:p>
        </p:txBody>
      </p:sp>
      <p:pic>
        <p:nvPicPr>
          <p:cNvPr id="4100" name="Picture 4" descr="Обложка книги МАРКЕТИНГ В ОРГАНИЗАЦИЯХ ОБЩЕСТВЕННОГО ПИТАНИЯ Жабина С. Б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004" y="3284984"/>
            <a:ext cx="2805796" cy="3687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33732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0245" y="177422"/>
            <a:ext cx="65662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Организация производства. Практикум : учебное пособие для СПО / И. Н. Иванов [и др.] ; под общей редакцией И. Н. Иванова.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362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Учебное пособие предназначено для практического закрепления теоретических положений по организации, планированию и управлению производством и трудовыми ресурсами, управлению качеством, логистическими процессами и инновациями, анализу результатов производственно-хозяйственной деятельности предприятия. Каждая глава практикума включает вопросы и задания для самопроверки, тестовые задания, темы рефератов и докладов. В большинстве глав рассматриваются конкретные производственные ситуации, приводятся примеры практических задач с решениями и ответами, что позволяет в полной мере освоить теоретический материал, научиться анализировать процессы, сопровождающие производственную деятельность предприятия, овладеть практическими управленческими навыками.</a:t>
            </a:r>
            <a:endParaRPr lang="ru-RU" sz="1200" dirty="0"/>
          </a:p>
        </p:txBody>
      </p:sp>
      <p:pic>
        <p:nvPicPr>
          <p:cNvPr id="5122" name="Picture 2" descr="Обложка книги ОРГАНИЗАЦИЯ ПРОИЗВОДСТВА. ПРАКТИКУМ Под общ. ред. Иванова И. Н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593" y="-116900"/>
            <a:ext cx="2555776" cy="361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70245" y="3794077"/>
            <a:ext cx="656625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Магомедов А. М. Экономика организации : учебник для СПО / А. М. Магомедов. — 2-е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323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Курс отражает весь комплекс вопросов экономики торговой организации и ставит задачу формирования у будущих специалистов знаний, умений и практических навыков в сфере деятельности организаций торговли. В курсе рассмотрены как общие аспекты функционирования предприятий, так и особенности деятельности организаций торговли: розничный товарооборот и его товарное обеспечение, товарооборот общественного питания, оптовый товарооборот и др. Особое внимание уделено анализу и планированию деятельности торговых предприятий, логистике и управлению запасами, хозяйственному риску и угрозе банкротства.</a:t>
            </a:r>
            <a:endParaRPr lang="ru-RU" sz="1200" dirty="0"/>
          </a:p>
        </p:txBody>
      </p:sp>
      <p:pic>
        <p:nvPicPr>
          <p:cNvPr id="5124" name="Picture 4" descr="Обложка книги ЭКОНОМИКА ОРГАНИЗАЦИИ Магомедов А. М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704" y="3319979"/>
            <a:ext cx="2734487" cy="374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3005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3767" y="423081"/>
            <a:ext cx="66307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Батраева</a:t>
            </a:r>
            <a:r>
              <a:rPr lang="ru-RU" sz="1200" b="1" dirty="0"/>
              <a:t> Э. А. Экономика предприятия общественного питания : учебник и практикум для СПО / Э. А. </a:t>
            </a:r>
            <a:r>
              <a:rPr lang="ru-RU" sz="1200" b="1" dirty="0" err="1"/>
              <a:t>Батраева</a:t>
            </a:r>
            <a:r>
              <a:rPr lang="ru-RU" sz="1200" b="1" dirty="0"/>
              <a:t>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397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курсе рассматриваются особенности функционирования предприятий общественного питания различных типов, раскрывается значение, содержание и процесс формирования основных экономических показателей, характеризующих полученные предприятиями результаты и используемые ресурсы. Помимо теоретических аспектов, в курсе представлена подробная методика общего и факторного анализа показателей, методы их планирования, иллюстрированные примерами, а также рассматриваются направления роста оборота, доходов, прибыли и рентабельности, снижения расходов и повышения эффективности используемых материальных и трудовых ресурсов в современных условиях.</a:t>
            </a:r>
            <a:endParaRPr lang="ru-RU" sz="1200" dirty="0"/>
          </a:p>
        </p:txBody>
      </p:sp>
      <p:pic>
        <p:nvPicPr>
          <p:cNvPr id="6146" name="Picture 2" descr="Обложка книги ЭКОНОМИКА ПРЕДПРИЯТИЯ ОБЩЕСТВЕННОГО ПИТАНИЯ Батраева Э. А. Учебник и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273630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3768" y="3739486"/>
            <a:ext cx="663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Управление персоналом : учебник и практикум для СПО / А. А. </a:t>
            </a:r>
            <a:r>
              <a:rPr lang="ru-RU" sz="1200" b="1" dirty="0" err="1"/>
              <a:t>Литвинюк</a:t>
            </a:r>
            <a:r>
              <a:rPr lang="ru-RU" sz="1200" b="1" dirty="0"/>
              <a:t> [и др.] ; под редакцией А. А. </a:t>
            </a:r>
            <a:r>
              <a:rPr lang="ru-RU" sz="1200" b="1" dirty="0" err="1"/>
              <a:t>Литвинюка</a:t>
            </a:r>
            <a:r>
              <a:rPr lang="ru-RU" sz="1200" b="1" dirty="0"/>
              <a:t>. — 3-е изд., </a:t>
            </a:r>
            <a:r>
              <a:rPr lang="ru-RU" sz="1200" b="1" dirty="0" err="1"/>
              <a:t>перераб</a:t>
            </a:r>
            <a:r>
              <a:rPr lang="ru-RU" sz="1200" b="1" dirty="0"/>
              <a:t>. и доп.—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461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Управление персоналом важная сфера деятельности любой современной компании, способная многократно повысить ее эффективность. В учебнике изложены вопросы управления человеческими ресурсами, формирования эффективных систем мотивации труда, разрешения конфликтов и оценки профессионального мастерства персонала. Данная книга выполнена с учетом современных российских реалий. Она содержит положения, которые прошли успешную апробацию в ряде российских компаний. Компетенции, развитые с помощью этого учебника, дадут возможность будущим специалистам успешно строить свою профессиональную карьеру и обеспечат их востребованность на рынке труда.</a:t>
            </a:r>
            <a:endParaRPr lang="ru-RU" sz="1200" dirty="0"/>
          </a:p>
        </p:txBody>
      </p:sp>
      <p:pic>
        <p:nvPicPr>
          <p:cNvPr id="6148" name="Picture 4" descr="Обложка книги УПРАВЛЕНИЕ ПЕРСОНАЛОМ , Литвинюк А. А. [и др.] ; Под ред. Литвинюка А.А. Учебник и практик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356992"/>
            <a:ext cx="2736304" cy="3661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02361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7" y="204716"/>
            <a:ext cx="65527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Технология продукции общественного питания. Практикум : учебное пособие для СПО / Н. Г. </a:t>
            </a:r>
            <a:r>
              <a:rPr lang="ru-RU" sz="1200" b="1" dirty="0" err="1"/>
              <a:t>Кульнева</a:t>
            </a:r>
            <a:r>
              <a:rPr lang="ru-RU" sz="1200" b="1" dirty="0"/>
              <a:t>, В. А. </a:t>
            </a:r>
            <a:r>
              <a:rPr lang="ru-RU" sz="1200" b="1" dirty="0" err="1"/>
              <a:t>Голыбин</a:t>
            </a:r>
            <a:r>
              <a:rPr lang="ru-RU" sz="1200" b="1" dirty="0"/>
              <a:t>, Ю. И. </a:t>
            </a:r>
            <a:r>
              <a:rPr lang="ru-RU" sz="1200" b="1" dirty="0" err="1"/>
              <a:t>Последова</a:t>
            </a:r>
            <a:r>
              <a:rPr lang="ru-RU" sz="1200" b="1" dirty="0"/>
              <a:t>, В. А. Федорук.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141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Практикум предназначен для формирования профессиональных компетенций в области производственно-технологической деятельности с целью обеспечения входного контроля качества сырья и полуфабрикатов; управления технологическими процессами производства продуктов питания из растительного сырья на предприятии; обеспечения выпуска высококачественной продукции. В практикуме изложены теоретические сведения и характеристики основных продуктов переработки растительного сырья, порядок и методики выполнения лабораторных работ, вопросы для самоконтроля, список рекомендуемой литературы.</a:t>
            </a:r>
            <a:endParaRPr lang="ru-RU" sz="1200" dirty="0"/>
          </a:p>
        </p:txBody>
      </p:sp>
      <p:pic>
        <p:nvPicPr>
          <p:cNvPr id="7170" name="Picture 2" descr="Обложка книги ТЕХНОЛОГИЯ ПРОДУКЦИИ ОБЩЕСТВЕННОГО ПИТАНИЯ. ПРАКТИКУМ Кульнева Н. Г., Голыбин В. А., Последова Ю. И., Федорук В. А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68" y="-99392"/>
            <a:ext cx="251313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83767" y="3753133"/>
            <a:ext cx="65527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Мошняга Е. В. Английский язык для изучающих туризм (A2-B1+) : учебное пособие для СПО / Е. В. Мошняга. — 6-е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267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помогает усвоить основной словарь туристского бизнеса, познакомиться с видами гостиниц и ресторанов, существующими услугами в сфере гостеприимства, а также предлагает множество упражнений для закрепления как профессионального словаря, так и навыков построения фраз в распространенных грамматических формах, таких как </a:t>
            </a:r>
            <a:r>
              <a:rPr lang="ru-RU" sz="1200" dirty="0" err="1"/>
              <a:t>past</a:t>
            </a:r>
            <a:r>
              <a:rPr lang="ru-RU" sz="1200" dirty="0"/>
              <a:t> </a:t>
            </a:r>
            <a:r>
              <a:rPr lang="ru-RU" sz="1200" dirty="0" err="1"/>
              <a:t>habitual</a:t>
            </a:r>
            <a:r>
              <a:rPr lang="ru-RU" sz="1200" dirty="0"/>
              <a:t> </a:t>
            </a:r>
            <a:r>
              <a:rPr lang="ru-RU" sz="1200" dirty="0" err="1"/>
              <a:t>tense</a:t>
            </a:r>
            <a:r>
              <a:rPr lang="ru-RU" sz="1200" dirty="0"/>
              <a:t> и </a:t>
            </a:r>
            <a:r>
              <a:rPr lang="ru-RU" sz="1200" dirty="0" err="1"/>
              <a:t>present</a:t>
            </a:r>
            <a:r>
              <a:rPr lang="ru-RU" sz="1200" dirty="0"/>
              <a:t> </a:t>
            </a:r>
            <a:r>
              <a:rPr lang="ru-RU" sz="1200" dirty="0" err="1"/>
              <a:t>indefinite</a:t>
            </a:r>
            <a:r>
              <a:rPr lang="ru-RU" sz="1200" dirty="0"/>
              <a:t> </a:t>
            </a:r>
            <a:r>
              <a:rPr lang="ru-RU" sz="1200" dirty="0" err="1"/>
              <a:t>tense</a:t>
            </a:r>
            <a:r>
              <a:rPr lang="ru-RU" sz="1200" dirty="0"/>
              <a:t> </a:t>
            </a:r>
            <a:r>
              <a:rPr lang="ru-RU" sz="1200" dirty="0" err="1"/>
              <a:t>passive</a:t>
            </a:r>
            <a:r>
              <a:rPr lang="ru-RU" sz="1200" dirty="0"/>
              <a:t>. </a:t>
            </a:r>
            <a:endParaRPr lang="ru-RU" sz="1200" dirty="0"/>
          </a:p>
        </p:txBody>
      </p:sp>
      <p:pic>
        <p:nvPicPr>
          <p:cNvPr id="7172" name="Picture 4" descr="Обложка книги АНГЛИЙСКИЙ ЯЗЫК ДЛЯ ИЗУЧАЮЩИХ ТУРИЗМ (A2-B1+) Мошняга Е. В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35268"/>
            <a:ext cx="2513135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50688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4193" y="655093"/>
            <a:ext cx="65502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Воробьева С. А.  Деловой английский язык для ресторанного бизнеса (B1). </a:t>
            </a:r>
            <a:r>
              <a:rPr lang="ru-RU" sz="1200" b="1" dirty="0" err="1"/>
              <a:t>Business</a:t>
            </a:r>
            <a:r>
              <a:rPr lang="ru-RU" sz="1200" b="1" dirty="0"/>
              <a:t> </a:t>
            </a:r>
            <a:r>
              <a:rPr lang="ru-RU" sz="1200" b="1" dirty="0" err="1"/>
              <a:t>English</a:t>
            </a:r>
            <a:r>
              <a:rPr lang="ru-RU" sz="1200" b="1" dirty="0"/>
              <a:t> </a:t>
            </a:r>
            <a:r>
              <a:rPr lang="ru-RU" sz="1200" b="1" dirty="0" err="1"/>
              <a:t>for</a:t>
            </a:r>
            <a:r>
              <a:rPr lang="ru-RU" sz="1200" b="1" dirty="0"/>
              <a:t> </a:t>
            </a:r>
            <a:r>
              <a:rPr lang="ru-RU" sz="1200" b="1" dirty="0" err="1"/>
              <a:t>Restaurants</a:t>
            </a:r>
            <a:r>
              <a:rPr lang="ru-RU" sz="1200" b="1" dirty="0"/>
              <a:t> </a:t>
            </a:r>
            <a:r>
              <a:rPr lang="ru-RU" sz="1200" b="1" dirty="0" err="1"/>
              <a:t>and</a:t>
            </a:r>
            <a:r>
              <a:rPr lang="ru-RU" sz="1200" b="1" dirty="0"/>
              <a:t> </a:t>
            </a:r>
            <a:r>
              <a:rPr lang="ru-RU" sz="1200" b="1" dirty="0" err="1"/>
              <a:t>Catering</a:t>
            </a:r>
            <a:r>
              <a:rPr lang="ru-RU" sz="1200" b="1" dirty="0"/>
              <a:t> : учебное пособие для СПО / С. А. Воробьева, А. В. Киселева.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213 с. — (Профессиональное образование) 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Настоящее учебное пособие предназначено для студентов, владеющих английским языком на уровне </a:t>
            </a:r>
            <a:r>
              <a:rPr lang="ru-RU" sz="1200" dirty="0" err="1"/>
              <a:t>Intermediate</a:t>
            </a:r>
            <a:r>
              <a:rPr lang="ru-RU" sz="1200" dirty="0"/>
              <a:t>. Книга знакомит читателей с коммерческими аспектами работы ресторанов, а также позволяет закрепить профессиональную терминологию на базе оригинальных текстов и материалов зарубежной прессы о сфере общественного питания.</a:t>
            </a:r>
            <a:endParaRPr lang="ru-RU" sz="1200" dirty="0"/>
          </a:p>
        </p:txBody>
      </p:sp>
      <p:pic>
        <p:nvPicPr>
          <p:cNvPr id="8194" name="Picture 2" descr="Обложка книги ДЕЛОВОЙ АНГЛИЙСКИЙ ЯЗЫК ДЛЯ РЕСТОРАННОГО БИЗНЕСА (B1). BUSINESS ENGLISH FOR RESTAURANTS AND CATERING Воробьева С. А., Киселева А. В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08" y="-124002"/>
            <a:ext cx="2445901" cy="375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4193" y="3930555"/>
            <a:ext cx="655029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Пасько О. В. Технология продукции общественного питания : учебник для СПО / О. В. Пасько, Н. В. </a:t>
            </a:r>
            <a:r>
              <a:rPr lang="ru-RU" sz="1200" b="1" dirty="0" err="1"/>
              <a:t>Бураковская</a:t>
            </a:r>
            <a:r>
              <a:rPr lang="ru-RU" sz="1200" b="1" dirty="0"/>
              <a:t>, О. В. </a:t>
            </a:r>
            <a:r>
              <a:rPr lang="ru-RU" sz="1200" b="1" dirty="0" err="1"/>
              <a:t>Автюхова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203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Учебник включает обширный материал по технологическим процессам приготовления полуфабрикатов из различного вида сырья (мяса, рыбы, птицы, морепродуктов), производства холодных и горячих блюд и закусок сложного ассортимента, а также особенностей организации рабочих мест на предприятиях индустрии питания. Отдельная глава посвящена проблемам обеспечения пищевой безопасности на предприятиях путем внедрения системы ХАССП.</a:t>
            </a:r>
            <a:endParaRPr lang="ru-RU" sz="1200" dirty="0"/>
          </a:p>
        </p:txBody>
      </p:sp>
      <p:pic>
        <p:nvPicPr>
          <p:cNvPr id="8196" name="Picture 4" descr="Обложка книги ТЕХНОЛОГИЯ ПРОДУКЦИИ ОБЩЕСТВЕННОГО ПИТАНИЯ Пасько О. В., Бураковская Н. В., Автюхова О. В. Учеб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08" y="3357117"/>
            <a:ext cx="2445901" cy="350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12155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504966"/>
            <a:ext cx="66247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Горленко О. А. Управление персоналом : учебник для СПО / О. А. Горленко, Д. В. Ерохин, Т. П. </a:t>
            </a:r>
            <a:r>
              <a:rPr lang="ru-RU" sz="1200" b="1" dirty="0" err="1"/>
              <a:t>Можаева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217 с. — (Профессиональное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Настоящий учебник результат изучения и обобщения исследований известных авторов в области менеджмента человеческих ресурсов, нормативно-методических рекомендаций, а также оптимальных вариантов существующей практики управления персоналом. В учебнике рассматриваются теоретические и практические проблемы управления человеческими ресурсами организации. Подробно описываются методы и технологии, используемые в кадровом менеджменте с целью повышения эффективности управления персоналам. Учебник содержит логически обоснованную структуру, отражающую основные направления подготовки специалистов в области управления персоналом.</a:t>
            </a:r>
            <a:endParaRPr lang="ru-RU" sz="1200" dirty="0"/>
          </a:p>
        </p:txBody>
      </p:sp>
      <p:pic>
        <p:nvPicPr>
          <p:cNvPr id="9218" name="Picture 2" descr="Обложка книги УПРАВЛЕНИЕ ПЕРСОНАЛОМ  О. А. Горленко,  Д. В. Ерохин,  Т. П. Можаева. Учеб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14300"/>
            <a:ext cx="2736304" cy="3687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3985145"/>
            <a:ext cx="6696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Авдулова</a:t>
            </a:r>
            <a:r>
              <a:rPr lang="ru-RU" sz="1200" b="1" dirty="0"/>
              <a:t> Т. П. Психология управления : учебное пособие для СПО / Т. П. </a:t>
            </a:r>
            <a:r>
              <a:rPr lang="ru-RU" sz="1200" b="1" dirty="0" err="1"/>
              <a:t>Авдулова</a:t>
            </a:r>
            <a:r>
              <a:rPr lang="ru-RU" sz="1200" b="1" dirty="0"/>
              <a:t>. — 2-е изд., </a:t>
            </a:r>
            <a:r>
              <a:rPr lang="ru-RU" sz="1200" b="1" dirty="0" err="1"/>
              <a:t>испр</a:t>
            </a:r>
            <a:r>
              <a:rPr lang="ru-RU" sz="1200" b="1" dirty="0"/>
              <a:t>. и доп.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231 с. — (Профессиональное образование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управление рассматривается как процесс принятия решения и реализации индивидуального стиля руководства. Даны разные подходы к менеджменту, описаны стили руководства и психологические особенности группы, приводятся рекомендации по работе с новыми сотрудниками, представлены современные данные о психологии кадрового менеджмента и др. Материал учебного пособия снабжен вопросами и практическими заданиями. </a:t>
            </a:r>
            <a:endParaRPr lang="ru-RU" sz="1200" dirty="0"/>
          </a:p>
        </p:txBody>
      </p:sp>
      <p:pic>
        <p:nvPicPr>
          <p:cNvPr id="9220" name="Picture 4" descr="Обложка книги ПСИХОЛОГИЯ УПРАВЛЕНИЯ Авдулова Т. П. Учебное пособ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284984"/>
            <a:ext cx="2691716" cy="3684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99801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0245" y="914400"/>
            <a:ext cx="64942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Свешникова Н. А. Английский язык в общественном питании и поварском деле. Практикум : учебное пособие / Н. А. Свешникова.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2023. — 294 с. — (Среднее 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Предназначено для профессионально-ориентированной подготовки студентов СПО по английскому языку. Тесная связь между английским языком и профилирующими дисциплинами обеспечивает успешность запоминания иноязычной терминологической лексики, выработку навыков чтения, формирование умений иноязычной речи по темам специальности; позволяет применять иностранный язык в производственной и научной деятельности.</a:t>
            </a:r>
            <a:endParaRPr lang="ru-RU" sz="1200" dirty="0"/>
          </a:p>
        </p:txBody>
      </p:sp>
      <p:pic>
        <p:nvPicPr>
          <p:cNvPr id="10242" name="Picture 2" descr="Английский язык в общественном питании и поварском деле. Практику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95" y="188640"/>
            <a:ext cx="2312954" cy="320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29301" y="4012441"/>
            <a:ext cx="65351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Зубкова Н. А. Организация и осуществление приёма и размещения гостей : Учебник / Н.А. Зубкова — Москва : </a:t>
            </a:r>
            <a:r>
              <a:rPr lang="ru-RU" sz="1200" b="1" dirty="0" err="1"/>
              <a:t>КноРус</a:t>
            </a:r>
            <a:r>
              <a:rPr lang="ru-RU" sz="1200" b="1" dirty="0"/>
              <a:t>, 2023. — 202 с. — (Среднее профессиональное образование</a:t>
            </a:r>
            <a:r>
              <a:rPr lang="ru-RU" sz="1200" b="1" dirty="0" smtClean="0"/>
              <a:t>).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Представлена информация, формирующая представление о легитимном подходе в процессе реализации целей и задач при организации комфортного и безопасного проживания гостей в отеле, порядке и условиях предоставления гостиничных услуг, предложены подходы в организации деятельности средств размещения, практические принципы работы службы приема и размещения, требования к содержанию и обслуживанию гостиничного хозяйства, стандарты обслуживания в ресторане при отеле.</a:t>
            </a:r>
            <a:endParaRPr lang="ru-RU" sz="1200" dirty="0"/>
          </a:p>
        </p:txBody>
      </p:sp>
      <p:pic>
        <p:nvPicPr>
          <p:cNvPr id="10244" name="Picture 4" descr="Организация и осуществление приёма и размещения гостей серия учебников ФУМО 43.00.00 &quot;Сервис и туризм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43" y="3573016"/>
            <a:ext cx="234700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89671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znanium.com/cover/1233/12332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1" y="151538"/>
            <a:ext cx="2296608" cy="306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59" y="436727"/>
            <a:ext cx="655272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/>
              <a:t>Джум</a:t>
            </a:r>
            <a:r>
              <a:rPr lang="ru-RU" sz="1200" b="1" dirty="0"/>
              <a:t> Т. А. Современные формы обслуживания в ресторанном бизнесе : учебное пособие / Т. А. </a:t>
            </a:r>
            <a:r>
              <a:rPr lang="ru-RU" sz="1200" b="1" dirty="0" err="1"/>
              <a:t>Джум</a:t>
            </a:r>
            <a:r>
              <a:rPr lang="ru-RU" sz="1200" b="1" dirty="0"/>
              <a:t>, Г. М. Зайко. — Москва : Магистр : ИНФРА-М, 2021. — 528 с</a:t>
            </a:r>
            <a:r>
              <a:rPr lang="ru-RU" sz="1200" b="1" dirty="0" smtClean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Охарактеризована специфика ресторанного бизнеса и его тенденции развития, сведения о классификации предприятий </a:t>
            </a:r>
            <a:r>
              <a:rPr lang="ru-RU" sz="1200" dirty="0" err="1"/>
              <a:t>обшественного</a:t>
            </a:r>
            <a:r>
              <a:rPr lang="ru-RU" sz="1200" dirty="0"/>
              <a:t> питания и общих требованиях к ним, правила оказания услуг и показатели культуры обслуживания с учетом особенностей деятельности различных заведений сферы ресторанного бизнеса. Даны рекомендации по обоснованию ассортиментной и сервисной политики заведений этой сферы. Уделено внимание вопросам работы с персоналом и автоматизированным системам управления на современных предприятиях </a:t>
            </a:r>
            <a:r>
              <a:rPr lang="ru-RU" sz="1200" dirty="0" err="1"/>
              <a:t>обшественного</a:t>
            </a:r>
            <a:r>
              <a:rPr lang="ru-RU" sz="1200" dirty="0"/>
              <a:t> питания. Во вторую часть пособия включен материал для проведения практических занятий по темам курса.</a:t>
            </a:r>
            <a:endParaRPr lang="ru-RU" sz="1200" dirty="0"/>
          </a:p>
        </p:txBody>
      </p:sp>
      <p:pic>
        <p:nvPicPr>
          <p:cNvPr id="11268" name="Picture 4" descr="https://znanium.com/cover/1086/10864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1" y="3429000"/>
            <a:ext cx="2296608" cy="335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42949" y="3998794"/>
            <a:ext cx="652153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Чередниченко Л. Е. Питание как часть национальной культуры народов : учебное пособие / Л.Е. Чередниченко. — Москва : ИНФРА-М, 2022. — 163 с. — (Среднее 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 smtClean="0"/>
          </a:p>
          <a:p>
            <a:pPr algn="just"/>
            <a:r>
              <a:rPr lang="ru-RU" sz="1200" dirty="0"/>
              <a:t>В учебном пособии рассматриваются факторы, формирующие культуру питания различных стран и народов, основные системы и типы питания. Раскрывается ведущая роль культуры питания в формировании здоровья нации. Главы 2—7 посвящены национальным особенностям и традициям в питании различных стран, национальные кухни которых заслуживают особого внимания в силу широкой популярности в мире. Рассмотрены общие принципы формирования традиций и особенностей питания народов мира с учетом национальных, религиозных, исторических и природно-географических условий.</a:t>
            </a:r>
            <a:endParaRPr lang="ru-RU" sz="1200" dirty="0"/>
          </a:p>
          <a:p>
            <a:pPr algn="just"/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00153657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06472" y="2579427"/>
            <a:ext cx="6580023" cy="195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Донченко Л. В.  Национальные кулинарные традиции: история продуктов питания : учебное пособие для СПО / Л. В. Донченко, В. Д. </a:t>
            </a:r>
            <a:r>
              <a:rPr lang="ru-RU" sz="1200" b="1" dirty="0" err="1"/>
              <a:t>Надыкта</a:t>
            </a:r>
            <a:r>
              <a:rPr lang="ru-RU" sz="1200" b="1" dirty="0"/>
              <a:t>. — Москва : Издательство </a:t>
            </a:r>
            <a:r>
              <a:rPr lang="ru-RU" sz="1200" b="1" dirty="0" err="1"/>
              <a:t>Юрайт</a:t>
            </a:r>
            <a:r>
              <a:rPr lang="ru-RU" sz="1200" b="1" dirty="0"/>
              <a:t>, 2023. — 349 с. — (Профессиональное образование). </a:t>
            </a:r>
            <a:endParaRPr lang="ru-RU" sz="1200" b="1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В учебном пособии приведены исторические сведения об основных пищевых продуктах, а также об ученых, русских предпринимателях, способствовавших совершенствованию и развитию технологии их производства. Показано, что знание истории технологии пищевых продуктов позволяет лучше понять значимость разработок и открытий в пищевой промышленности для развития человеческой цивилизации и совершенствования общественного питания.</a:t>
            </a:r>
            <a:endParaRPr lang="ru-RU" sz="1200" dirty="0"/>
          </a:p>
        </p:txBody>
      </p:sp>
      <p:pic>
        <p:nvPicPr>
          <p:cNvPr id="7" name="Picture 2" descr="Обложка книги НАЦИОНАЛЬНЫЕ КУЛИНАРНЫЕ ТРАДИЦИИ: ИСТОРИЯ ПРОДУКТОВ ПИТАНИЯ  Л. В. Донченко,  В. Д. Надыкта. Учебное пособ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369" y="1412776"/>
            <a:ext cx="2736304" cy="392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23538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125" y="1187355"/>
            <a:ext cx="859833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dirty="0"/>
          </a:p>
          <a:p>
            <a:pPr algn="ctr"/>
            <a:r>
              <a:rPr lang="ru-RU" sz="4400" b="1" dirty="0" smtClean="0"/>
              <a:t>ПМ.03</a:t>
            </a:r>
            <a:endParaRPr lang="ru-RU" sz="4400" b="1" dirty="0"/>
          </a:p>
          <a:p>
            <a:pPr algn="ctr"/>
            <a:r>
              <a:rPr lang="ru-RU" sz="4400" b="1" dirty="0" smtClean="0"/>
              <a:t>ВЫПОЛНЕНИЕ </a:t>
            </a:r>
            <a:r>
              <a:rPr lang="ru-RU" sz="4400" b="1" dirty="0"/>
              <a:t>РАБОТ ПО ОДНОЙ ИЛИ НЕСКОЛЬКИМ ПРОФЕССИЯМ РАБОЧИХ, ДОЛЖНОСТЯМ СЛУЖАЩИХ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3569841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3406</TotalTime>
  <Words>17497</Words>
  <Application>Microsoft Office PowerPoint</Application>
  <PresentationFormat>Экран (4:3)</PresentationFormat>
  <Paragraphs>549</Paragraphs>
  <Slides>102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102</vt:i4>
      </vt:variant>
    </vt:vector>
  </HeadingPairs>
  <TitlesOfParts>
    <vt:vector size="103" baseType="lpstr">
      <vt:lpstr>Яркая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ws lib-02</dc:creator>
  <cp:lastModifiedBy>wsm-321-2-01</cp:lastModifiedBy>
  <cp:revision>182</cp:revision>
  <dcterms:created xsi:type="dcterms:W3CDTF">2022-10-04T11:07:49Z</dcterms:created>
  <dcterms:modified xsi:type="dcterms:W3CDTF">2023-04-07T13:33:03Z</dcterms:modified>
</cp:coreProperties>
</file>