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73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9" r:id="rId14"/>
    <p:sldId id="270" r:id="rId15"/>
    <p:sldId id="272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A2E40E-CED4-42AA-B705-FD8FF42992E6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B73E15-3E0A-4E94-9F12-6CE43034F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/>
              <a:t>КУРСКАЯ БИТВА </a:t>
            </a:r>
            <a:br>
              <a:rPr lang="ru-RU" dirty="0" smtClean="0"/>
            </a:br>
            <a:r>
              <a:rPr lang="ru-RU" dirty="0" smtClean="0"/>
              <a:t>75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Курская битва 5 июля - 23 августа 1943 года - одно </a:t>
            </a:r>
            <a:r>
              <a:rPr lang="ru-RU" sz="2400" dirty="0">
                <a:solidFill>
                  <a:schemeClr val="tx1"/>
                </a:solidFill>
              </a:rPr>
              <a:t>из самых масштабных сражений Второй мировой войны, в котором захлебнулось последнее крупное наступление немцев на Восточном фронте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6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0431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2. Михаил </a:t>
            </a:r>
            <a:r>
              <a:rPr lang="ru-RU" b="1" dirty="0"/>
              <a:t>Луконин, «Дорога к миру» (1950</a:t>
            </a:r>
            <a:r>
              <a:rPr lang="ru-RU" b="1" dirty="0" smtClean="0"/>
              <a:t>)</a:t>
            </a:r>
          </a:p>
          <a:p>
            <a:pPr algn="ctr"/>
            <a:r>
              <a:rPr lang="ru-RU" b="1" dirty="0"/>
              <a:t>Михаил Луконин</a:t>
            </a:r>
            <a:r>
              <a:rPr lang="ru-RU" dirty="0"/>
              <a:t> (1918 – 1976) всю войну работал специальным корреспондентом армейских газет «Сын Родины» и «На </a:t>
            </a:r>
            <a:r>
              <a:rPr lang="ru-RU" dirty="0" smtClean="0"/>
              <a:t>штурм». Поэма </a:t>
            </a:r>
            <a:r>
              <a:rPr lang="ru-RU" dirty="0"/>
              <a:t>«Дорога к миру», отрывок из которой посвящен Курской битве – пятая книга Луконина.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0884" y="1988840"/>
            <a:ext cx="34310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Мессера</a:t>
            </a:r>
            <a:r>
              <a:rPr lang="ru-RU" dirty="0"/>
              <a:t>» пролетают над нами так, что</a:t>
            </a:r>
            <a:r>
              <a:rPr lang="ru-RU" b="1" dirty="0"/>
              <a:t> трава становится на колени.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теперь видим своими глазами,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фашисты повели наступленье.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Солнце боевое восходит,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земля заклубилась в громе и гуле.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Вместе с нами в великом походе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Россия дорогая, в июле (…)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132856"/>
            <a:ext cx="3040429" cy="38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3602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Анатолий </a:t>
            </a:r>
            <a:r>
              <a:rPr lang="ru-RU" b="1" dirty="0"/>
              <a:t>Ананьев, «Танки идут ромбом» (1962</a:t>
            </a:r>
            <a:r>
              <a:rPr lang="ru-RU" b="1" dirty="0" smtClean="0"/>
              <a:t>)</a:t>
            </a:r>
          </a:p>
          <a:p>
            <a:r>
              <a:rPr lang="ru-RU" dirty="0"/>
              <a:t>Анатолий Ананьев (1925 – 2001) был участником Курской битвы. Впоследствии стал писателем, </a:t>
            </a:r>
            <a:r>
              <a:rPr lang="ru-RU" b="1" dirty="0"/>
              <a:t>28 лет возглавлял журнал «Октябрь»</a:t>
            </a:r>
            <a:r>
              <a:rPr lang="ru-RU" dirty="0"/>
              <a:t>. Самый известный его роман – «Танки идут ромбом» (1962), о первых днях Курской битвы.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74454"/>
            <a:ext cx="3024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«Танк приближался, пятнистый, большой, отчетливо видимый издали и близко (тот, кто накладывал краски, не знал русской природы), исцарапанный пулями и снарядами. Он надвигался прямо на окоп; он пришел сюда с Рейна, этот пятнистый «тигр</a:t>
            </a:r>
            <a:r>
              <a:rPr lang="ru-RU" dirty="0" smtClean="0"/>
              <a:t>» (…)»</a:t>
            </a:r>
            <a:endParaRPr lang="ru-RU" dirty="0"/>
          </a:p>
        </p:txBody>
      </p:sp>
      <p:pic>
        <p:nvPicPr>
          <p:cNvPr id="4102" name="Picture 6" descr="http://skupiknigi.ru/image/Small/multimedia/books_covers/1010503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4454"/>
            <a:ext cx="3096344" cy="44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9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</a:t>
            </a:r>
            <a:r>
              <a:rPr lang="ru-RU" b="1" dirty="0"/>
              <a:t>Илья </a:t>
            </a:r>
            <a:r>
              <a:rPr lang="ru-RU" b="1" dirty="0" err="1"/>
              <a:t>Бояшов</a:t>
            </a:r>
            <a:r>
              <a:rPr lang="ru-RU" b="1" dirty="0"/>
              <a:t>, «Танкист, или «Белый тигр»» (2008)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мотивам его повести «Танкист» о поединке с загадочным и неуязвимым немецким танком Карен Шахназаров в 2012 г. снял фильм «Белый тигр», который чуть было не получил «Оскара».</a:t>
            </a:r>
          </a:p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46" y="2116370"/>
            <a:ext cx="2904786" cy="41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2768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«К зиме 42-го немцы выкатили на передовую свой ответ на всемогущество «</a:t>
            </a:r>
            <a:r>
              <a:rPr lang="ru-RU" dirty="0" smtClean="0"/>
              <a:t>тридцать </a:t>
            </a:r>
            <a:r>
              <a:rPr lang="ru-RU" dirty="0"/>
              <a:t>четверок»; квадратные бронтозавры фирмы «</a:t>
            </a:r>
            <a:r>
              <a:rPr lang="ru-RU" dirty="0" err="1"/>
              <a:t>Хеншель</a:t>
            </a:r>
            <a:r>
              <a:rPr lang="ru-RU" dirty="0"/>
              <a:t>» были непробиваемы, но особый трепет вызвали пушки, от которых за километр сгорали даже «КВ». (…) Но даже среди своих собратьев Призрак являлся особой машиной. Впервые он дал знать о себе подо Мгой; остальные тяжеловесы вязли в болотах, но «Белый Тигр» словно по воздуху переносился…»</a:t>
            </a:r>
          </a:p>
        </p:txBody>
      </p:sp>
    </p:spTree>
    <p:extLst>
      <p:ext uri="{BB962C8B-B14F-4D97-AF65-F5344CB8AC3E}">
        <p14:creationId xmlns:p14="http://schemas.microsoft.com/office/powerpoint/2010/main" val="308202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5. Жуков Юрий, Люди 40-х годов. Записки военного корреспондента 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0877"/>
            <a:ext cx="3346357" cy="470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0878"/>
            <a:ext cx="3822710" cy="470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2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6. Колтунов Г. А., Курская битва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3328"/>
            <a:ext cx="2692641" cy="38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5"/>
            <a:ext cx="2722367" cy="38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0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755576" y="1196752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«Проведенные бои по ликвидации немецкого наступления показали высокую боевую выучку наших войск, непревзойденные образцы упорства, стойкости и геройства бойцов и командиров всех войск, в том числе артиллеристов и минометчиков, танкистов и летчиков…»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710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prx.livejournal.net/3f5b7b71bc3d4182cd7d8b9a1a366a03ae470ab2/mu1ien0UVJxqIorI79wGbt0aF1ow9c1mTjSKyXK6uLSBymRJc2j39Zkq9kNem_nBjMbbb4hoz534zTcMiEaIFv-p-6tRlrGSIXLS1tfcS-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00800" cy="363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8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0948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14296"/>
            <a:ext cx="69847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http</a:t>
            </a:r>
            <a:r>
              <a:rPr lang="ru-RU" sz="1600" dirty="0"/>
              <a:t>://fotki.yandex.ru/users/viktor3951/view/441262/?page=7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http</a:t>
            </a:r>
            <a:r>
              <a:rPr lang="ru-RU" sz="1600" dirty="0"/>
              <a:t>://</a:t>
            </a:r>
            <a:r>
              <a:rPr lang="ru-RU" sz="1600" dirty="0" smtClean="0"/>
              <a:t>school48.beluo.ru/kursk1943/foto.html</a:t>
            </a:r>
          </a:p>
          <a:p>
            <a:endParaRPr lang="ru-RU" sz="1600" dirty="0" smtClean="0"/>
          </a:p>
          <a:p>
            <a:r>
              <a:rPr lang="en-US" sz="1600" dirty="0" smtClean="0"/>
              <a:t>https://foto-history.livejournal.com/3738810.html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/>
              <a:t>https</a:t>
            </a:r>
            <a:r>
              <a:rPr lang="en-US" sz="1600" dirty="0"/>
              <a:t>://hi-media.ru/1262-ilya-boyashov-tankist-ili-belyy-tigr.html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/>
              <a:t>http://</a:t>
            </a:r>
            <a:r>
              <a:rPr lang="en-US" sz="1600" dirty="0" smtClean="0"/>
              <a:t>skupiknigi.ru/image/Small/multimedia/books_covers/1010503645.jpg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/>
              <a:t>http://</a:t>
            </a:r>
            <a:r>
              <a:rPr lang="en-US" sz="1600" dirty="0" smtClean="0"/>
              <a:t>2005.novayagazeta.ru/nomer/2005/43n/n43n-s44.jpg</a:t>
            </a:r>
            <a:endParaRPr lang="ru-RU" sz="16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0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56" y="404664"/>
            <a:ext cx="6408712" cy="609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4" y="1052736"/>
            <a:ext cx="3327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Броня в броню, рвануло в небо пламя!</a:t>
            </a:r>
            <a:endParaRPr lang="ru-RU" dirty="0"/>
          </a:p>
          <a:p>
            <a:r>
              <a:rPr lang="ru-RU" i="1" dirty="0"/>
              <a:t>И дрогнула былинная земля!..</a:t>
            </a:r>
            <a:endParaRPr lang="ru-RU" dirty="0"/>
          </a:p>
          <a:p>
            <a:r>
              <a:rPr lang="ru-RU" i="1" dirty="0"/>
              <a:t>Горели танки жаркими кострами,</a:t>
            </a:r>
            <a:endParaRPr lang="ru-RU" dirty="0"/>
          </a:p>
          <a:p>
            <a:r>
              <a:rPr lang="ru-RU" i="1" dirty="0"/>
              <a:t>И были дымом застланы поля.</a:t>
            </a:r>
            <a:endParaRPr lang="ru-RU" dirty="0"/>
          </a:p>
          <a:p>
            <a:r>
              <a:rPr lang="ru-RU" dirty="0"/>
              <a:t>…</a:t>
            </a:r>
            <a:r>
              <a:rPr lang="ru-RU" i="1" dirty="0"/>
              <a:t>Всего два слова – Курская дуга.</a:t>
            </a:r>
            <a:endParaRPr lang="ru-RU" dirty="0"/>
          </a:p>
          <a:p>
            <a:r>
              <a:rPr lang="ru-RU" i="1" dirty="0"/>
              <a:t>Как много это значит для солдата!</a:t>
            </a:r>
            <a:endParaRPr lang="ru-RU" dirty="0"/>
          </a:p>
          <a:p>
            <a:r>
              <a:rPr lang="ru-RU" i="1" dirty="0"/>
              <a:t>Жила России гневная душа</a:t>
            </a:r>
            <a:endParaRPr lang="ru-RU" dirty="0"/>
          </a:p>
          <a:p>
            <a:r>
              <a:rPr lang="ru-RU" i="1" dirty="0"/>
              <a:t>В бессмертной битве Н–</a:t>
            </a:r>
            <a:r>
              <a:rPr lang="ru-RU" i="1" dirty="0" err="1"/>
              <a:t>ского</a:t>
            </a:r>
            <a:r>
              <a:rPr lang="ru-RU" i="1" dirty="0"/>
              <a:t> квадрата.</a:t>
            </a:r>
            <a:endParaRPr lang="ru-RU" dirty="0"/>
          </a:p>
        </p:txBody>
      </p:sp>
      <p:sp>
        <p:nvSpPr>
          <p:cNvPr id="3" name="AutoShape 2" descr="https://refdb.ru/images/1179/2356589/m2eab6a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30" y="1365242"/>
            <a:ext cx="5045279" cy="360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79781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Поскольку для наступления на широком фронте у немцев не было ресурсов, они решили сконцентрировать все силы на одном участке – в районе Курской дуги.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Эта </a:t>
            </a:r>
            <a:r>
              <a:rPr lang="ru-RU" dirty="0"/>
              <a:t>операция получила название </a:t>
            </a:r>
            <a:r>
              <a:rPr lang="ru-RU" b="1" dirty="0"/>
              <a:t>«Цитадель». 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Было </a:t>
            </a:r>
            <a:r>
              <a:rPr lang="ru-RU" dirty="0"/>
              <a:t>намечено выполнить два удара по Курскому выступу, т. е. один удар решено было нанести с севера, из района Орла, а другой – с юга, из района Белгорода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Советские военачальники знали не только день, но и час начала операции </a:t>
            </a:r>
            <a:r>
              <a:rPr lang="ru-RU" b="1" dirty="0"/>
              <a:t>«Цитадель». 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5 </a:t>
            </a:r>
            <a:r>
              <a:rPr lang="ru-RU" dirty="0"/>
              <a:t>июля на рассвете советская артиллерия провела мощную артиллерийскую подготовку по сосредоточению ударных группировок противника.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Немецкие </a:t>
            </a:r>
            <a:r>
              <a:rPr lang="ru-RU" dirty="0"/>
              <a:t>соединения понесли значительный урон и потеряли фактор внезапности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19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090" y="692696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Поражение немцев под Курском развеяло миф о том, что советские войска могут наступать только зимой, и изменило соотношение сил на советско-германском фронте. </a:t>
            </a:r>
          </a:p>
          <a:p>
            <a:endParaRPr lang="ru-RU" dirty="0" smtClean="0"/>
          </a:p>
          <a:p>
            <a:r>
              <a:rPr lang="ru-RU" dirty="0" smtClean="0"/>
              <a:t>Наступательная стратегия вермахта потерпела полный крах. </a:t>
            </a:r>
          </a:p>
          <a:p>
            <a:endParaRPr lang="ru-RU" dirty="0" smtClean="0"/>
          </a:p>
          <a:p>
            <a:r>
              <a:rPr lang="ru-RU" dirty="0" smtClean="0"/>
              <a:t>С этого момента немцы вынуждены были перейти к стратегической обороне. </a:t>
            </a:r>
          </a:p>
          <a:p>
            <a:endParaRPr lang="ru-RU" dirty="0" smtClean="0"/>
          </a:p>
          <a:p>
            <a:r>
              <a:rPr lang="ru-RU" dirty="0" smtClean="0"/>
              <a:t>До конца войны немецкие войска не смогли предпринять ни одного крупного наступления. </a:t>
            </a:r>
          </a:p>
          <a:p>
            <a:endParaRPr lang="ru-RU" dirty="0" smtClean="0"/>
          </a:p>
          <a:p>
            <a:r>
              <a:rPr lang="ru-RU" dirty="0" smtClean="0"/>
              <a:t>Стратегическая инициатива окончательно и бесповоротно перешла в руки советских войск. </a:t>
            </a:r>
          </a:p>
          <a:p>
            <a:endParaRPr lang="ru-RU" dirty="0" smtClean="0"/>
          </a:p>
          <a:p>
            <a:r>
              <a:rPr lang="ru-RU" dirty="0" smtClean="0"/>
              <a:t>Победа под Курском создала благоприятные условия для общего наступления советских войск.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8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298" y="908720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Шли танки…</a:t>
            </a:r>
            <a:endParaRPr lang="ru-RU" dirty="0"/>
          </a:p>
          <a:p>
            <a:r>
              <a:rPr lang="ru-RU" i="1" dirty="0"/>
              <a:t>И земля – дрожала.</a:t>
            </a:r>
            <a:endParaRPr lang="ru-RU" dirty="0"/>
          </a:p>
          <a:p>
            <a:r>
              <a:rPr lang="ru-RU" i="1" dirty="0"/>
              <a:t>Тонула в грохоте стальном.</a:t>
            </a:r>
            <a:endParaRPr lang="ru-RU" dirty="0"/>
          </a:p>
          <a:p>
            <a:r>
              <a:rPr lang="ru-RU" i="1" dirty="0"/>
              <a:t>И танковых орудий жала</a:t>
            </a:r>
            <a:endParaRPr lang="ru-RU" dirty="0"/>
          </a:p>
          <a:p>
            <a:r>
              <a:rPr lang="ru-RU" i="1" dirty="0"/>
              <a:t>Белесым брызгали огнём.</a:t>
            </a:r>
            <a:endParaRPr lang="ru-RU" dirty="0"/>
          </a:p>
          <a:p>
            <a:r>
              <a:rPr lang="ru-RU" i="1" dirty="0"/>
              <a:t>На батарее – ад кромешный!</a:t>
            </a:r>
            <a:endParaRPr lang="ru-RU" dirty="0"/>
          </a:p>
          <a:p>
            <a:r>
              <a:rPr lang="ru-RU" i="1" dirty="0"/>
              <a:t>Земля взметнулась к небесам.</a:t>
            </a:r>
            <a:endParaRPr lang="ru-RU" dirty="0"/>
          </a:p>
          <a:p>
            <a:r>
              <a:rPr lang="ru-RU" i="1" dirty="0"/>
              <a:t>И перебило, перемешало</a:t>
            </a:r>
            <a:endParaRPr lang="ru-RU" dirty="0"/>
          </a:p>
          <a:p>
            <a:r>
              <a:rPr lang="ru-RU" i="1" dirty="0"/>
              <a:t>железо с кровью пополам.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80" y="1412776"/>
            <a:ext cx="5515910" cy="35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03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50 </a:t>
            </a:r>
            <a:r>
              <a:rPr lang="ru-RU" b="1" dirty="0"/>
              <a:t>дней и ночей </a:t>
            </a:r>
            <a:r>
              <a:rPr lang="ru-RU" dirty="0"/>
              <a:t>длилось </a:t>
            </a:r>
            <a:r>
              <a:rPr lang="ru-RU" b="1" dirty="0"/>
              <a:t>самое крупное в истории танковое сражение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Стоял такой грохот, что перепонки давило, кровь текла из ушей, – вспоминает участник сражения под Прохоровкой, впоследствии Герой Советского Союза Григорий </a:t>
            </a:r>
            <a:r>
              <a:rPr lang="ru-RU" dirty="0" err="1"/>
              <a:t>Пенежко</a:t>
            </a:r>
            <a:r>
              <a:rPr lang="ru-RU" dirty="0"/>
              <a:t>. – Сплошной рев моторов, лязганье металла, грохот, взрывы снарядов, дикий скрежет разрываемого железа… От выстрелов в упор сворачивало башни, скручивало орудия, лопалась броня, взрывались танки. От выстрелов в бензобаки танки мгновенно вспыхивали. Открывались люки, и танковые экипажи пытались выбраться наружу. (…) Мы потеряли ощущение времени, не чувствовали ни жажды, ни зноя, ни даже ударов в тесной кабине танка. </a:t>
            </a:r>
            <a:r>
              <a:rPr lang="ru-RU" dirty="0" smtClean="0"/>
              <a:t>Одна </a:t>
            </a:r>
            <a:r>
              <a:rPr lang="ru-RU" dirty="0"/>
              <a:t>мысль, одно стремление – пока жив, бей врага».</a:t>
            </a:r>
          </a:p>
          <a:p>
            <a:endParaRPr lang="ru-RU" dirty="0" smtClean="0"/>
          </a:p>
          <a:p>
            <a:r>
              <a:rPr lang="ru-RU" dirty="0" smtClean="0"/>
              <a:t>Такое </a:t>
            </a:r>
            <a:r>
              <a:rPr lang="ru-RU" dirty="0"/>
              <a:t>трудно передать словами.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 </a:t>
            </a:r>
            <a:r>
              <a:rPr lang="ru-RU" dirty="0"/>
              <a:t>сражениях на Курской дуге говорится и в </a:t>
            </a:r>
            <a:r>
              <a:rPr lang="ru-RU" dirty="0" smtClean="0"/>
              <a:t> </a:t>
            </a:r>
            <a:r>
              <a:rPr lang="ru-RU" dirty="0"/>
              <a:t>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113186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0469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Борис </a:t>
            </a:r>
            <a:r>
              <a:rPr lang="ru-RU" b="1" dirty="0"/>
              <a:t>Полевой, «Повесть о настоящем человеке» (1946)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1943 г. корреспондент «Правды» </a:t>
            </a:r>
            <a:r>
              <a:rPr lang="ru-RU" b="1" dirty="0"/>
              <a:t>Борис Полевой</a:t>
            </a:r>
            <a:r>
              <a:rPr lang="ru-RU" dirty="0"/>
              <a:t> (1908 – 1981) побывал в 63 Гвардейском истребительном авиационном полку и познакомился с со старшим лейтенантом </a:t>
            </a:r>
            <a:r>
              <a:rPr lang="ru-RU" b="1" dirty="0"/>
              <a:t>Алексеем </a:t>
            </a:r>
            <a:r>
              <a:rPr lang="ru-RU" b="1" dirty="0" err="1"/>
              <a:t>Маресьевым</a:t>
            </a:r>
            <a:r>
              <a:rPr lang="ru-RU" dirty="0"/>
              <a:t> (1916 – 2001). 20 июля 1943 года </a:t>
            </a:r>
            <a:r>
              <a:rPr lang="ru-RU" dirty="0" err="1"/>
              <a:t>Маресьев</a:t>
            </a:r>
            <a:r>
              <a:rPr lang="ru-RU" dirty="0"/>
              <a:t> во время воздушного боя с превосходящими силами противника спас жизни 2 советских летчиков и сбил сразу два вражеских истребителя.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5" descr="http://images.myshared.ru/4/134348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543126" cy="53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76470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Именно во время битвы на Курской дуге зародилась настоящая боевая слава Маресьева. До ранения (с 23 августа 1941 по 4 апреля 1942 года) он сбил четыре самолета противника, а после ранения – 7.</a:t>
            </a:r>
          </a:p>
          <a:p>
            <a:endParaRPr lang="ru-RU" dirty="0"/>
          </a:p>
          <a:p>
            <a:r>
              <a:rPr lang="ru-RU" dirty="0"/>
              <a:t>После войны Полевой опубликовал свою знаменитую «Повесть о настоящем человеке», где </a:t>
            </a:r>
            <a:r>
              <a:rPr lang="ru-RU" dirty="0" err="1"/>
              <a:t>Маресьев</a:t>
            </a:r>
            <a:r>
              <a:rPr lang="ru-RU" dirty="0"/>
              <a:t> выведен под чуть измененным именем. </a:t>
            </a:r>
          </a:p>
          <a:p>
            <a:endParaRPr lang="ru-RU" dirty="0"/>
          </a:p>
          <a:p>
            <a:r>
              <a:rPr lang="ru-RU" dirty="0"/>
              <a:t>Разумеется, глава о Курской битве занимает важное место в повести</a:t>
            </a:r>
          </a:p>
        </p:txBody>
      </p:sp>
    </p:spTree>
    <p:extLst>
      <p:ext uri="{BB962C8B-B14F-4D97-AF65-F5344CB8AC3E}">
        <p14:creationId xmlns:p14="http://schemas.microsoft.com/office/powerpoint/2010/main" val="53105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213</TotalTime>
  <Words>697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КУРСКАЯ БИТВА  75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КУСРКАЯ БИТВА  75 ЛЕТ</dc:title>
  <dc:creator>Студент</dc:creator>
  <cp:lastModifiedBy>ws-lib-02</cp:lastModifiedBy>
  <cp:revision>16</cp:revision>
  <dcterms:created xsi:type="dcterms:W3CDTF">2018-08-16T08:56:20Z</dcterms:created>
  <dcterms:modified xsi:type="dcterms:W3CDTF">2018-08-16T14:22:49Z</dcterms:modified>
</cp:coreProperties>
</file>