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5" r:id="rId4"/>
    <p:sldId id="275" r:id="rId5"/>
    <p:sldId id="262" r:id="rId6"/>
    <p:sldId id="266" r:id="rId7"/>
    <p:sldId id="263" r:id="rId8"/>
    <p:sldId id="264" r:id="rId9"/>
    <p:sldId id="267" r:id="rId10"/>
    <p:sldId id="268" r:id="rId11"/>
    <p:sldId id="269" r:id="rId12"/>
    <p:sldId id="270" r:id="rId13"/>
    <p:sldId id="271" r:id="rId14"/>
    <p:sldId id="257" r:id="rId15"/>
    <p:sldId id="273" r:id="rId16"/>
    <p:sldId id="274" r:id="rId17"/>
    <p:sldId id="26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F21"/>
    <a:srgbClr val="C57110"/>
    <a:srgbClr val="FDC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588" y="68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FBACB-9F50-4441-8ED3-B716FC3C3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199" y="607034"/>
            <a:ext cx="7683587" cy="1655762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108AA0-6708-4354-A113-6D77F977D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199" y="2601119"/>
            <a:ext cx="8229601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F6A399-C931-4A0A-AE5C-DFFF4816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0737880-2EBA-47EC-9021-3B75E1707F8E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B0B664-33BA-4E10-9711-E8824D108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C1616C-5913-4F6F-BC7E-042278A59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D65DC0-92EF-44A8-B885-50DCCD99F6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B8BBF3-8DDC-415E-8A9F-4A821681F77C}"/>
              </a:ext>
            </a:extLst>
          </p:cNvPr>
          <p:cNvSpPr/>
          <p:nvPr userDrawn="1"/>
        </p:nvSpPr>
        <p:spPr>
          <a:xfrm rot="16200000">
            <a:off x="13647006" y="1690688"/>
            <a:ext cx="2482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presentation-creation.ru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7D842-145D-49C7-ADFC-42DF1DFF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B3922E-7741-4059-A65F-490977F4A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61D1DD-C329-4C28-A753-5AFEBACE8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E647DB-F800-4A7B-BA76-B05E52D80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7880-2EBA-47EC-9021-3B75E1707F8E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56E5D4-6B17-4DAF-B284-FD912646A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BD4B6B-30B6-4D67-8DD1-6CF5FC1A0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5DC0-92EF-44A8-B885-50DCCD99F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C92BF-2752-4004-8342-065C4B601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F91964-3980-49C8-B3A8-283781FC7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4790CE-5C53-47FC-8413-F89AF1759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7880-2EBA-47EC-9021-3B75E1707F8E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9849BC-BAD9-4C0D-A675-70D978BF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665C67-270E-4DBC-8E4C-B0ED31CC0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5DC0-92EF-44A8-B885-50DCCD99F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7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325CD4-7AAE-4D3B-B241-E41035B25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82F875-B04A-4E1A-8512-8C8F94B2E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DD487A-1FC2-44CE-9930-7C7DED14F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7880-2EBA-47EC-9021-3B75E1707F8E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F2E820-E78E-4484-B653-D69D1C9C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CA4D89-658F-4150-961E-B5A3F705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5DC0-92EF-44A8-B885-50DCCD99F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9A4B2-21C9-443B-A34A-C86938744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45" y="553222"/>
            <a:ext cx="11921357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6FF47A-51C3-4D57-AF90-8F3AF244B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45" y="2248982"/>
            <a:ext cx="11921358" cy="373717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FD23E0-3191-4599-BD5E-12527F2CA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0737880-2EBA-47EC-9021-3B75E1707F8E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A6F514-F402-4139-96B4-CC85A617F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885B40-89D2-42AB-B0A3-0D1632E5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D65DC0-92EF-44A8-B885-50DCCD99F6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0C9D58-B66F-4283-A5DF-78695E7B4DF8}"/>
              </a:ext>
            </a:extLst>
          </p:cNvPr>
          <p:cNvSpPr/>
          <p:nvPr userDrawn="1"/>
        </p:nvSpPr>
        <p:spPr>
          <a:xfrm rot="16200000">
            <a:off x="13647006" y="1690688"/>
            <a:ext cx="2482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presentation-creation.ru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96FD23E0-3191-4599-BD5E-12527F2CA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116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0737880-2EBA-47EC-9021-3B75E1707F8E}" type="datetimeFigureOut">
              <a:rPr lang="ru-RU" smtClean="0"/>
              <a:pPr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A6F514-F402-4139-96B4-CC85A617F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9516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885B40-89D2-42AB-B0A3-0D1632E5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D65DC0-92EF-44A8-B885-50DCCD99F6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0C9D58-B66F-4283-A5DF-78695E7B4DF8}"/>
              </a:ext>
            </a:extLst>
          </p:cNvPr>
          <p:cNvSpPr/>
          <p:nvPr userDrawn="1"/>
        </p:nvSpPr>
        <p:spPr>
          <a:xfrm rot="16200000">
            <a:off x="13647006" y="1690688"/>
            <a:ext cx="2482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presentation-creation.ru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7D183F3B-3A92-4236-9C76-EA695DC56F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1677" y="2014808"/>
            <a:ext cx="7870785" cy="5551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E134F98D-E894-44DB-A17F-CE5EEF13317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61676" y="2704895"/>
            <a:ext cx="7870785" cy="5551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85569958-0FF5-4BFB-BBE8-25A41BF9E8B9}"/>
              </a:ext>
            </a:extLst>
          </p:cNvPr>
          <p:cNvSpPr/>
          <p:nvPr userDrawn="1"/>
        </p:nvSpPr>
        <p:spPr>
          <a:xfrm>
            <a:off x="468789" y="2112975"/>
            <a:ext cx="358815" cy="358815"/>
          </a:xfrm>
          <a:custGeom>
            <a:avLst/>
            <a:gdLst>
              <a:gd name="connsiteX0" fmla="*/ 1267460 w 2534920"/>
              <a:gd name="connsiteY0" fmla="*/ 416560 h 2534920"/>
              <a:gd name="connsiteX1" fmla="*/ 416560 w 2534920"/>
              <a:gd name="connsiteY1" fmla="*/ 1267460 h 2534920"/>
              <a:gd name="connsiteX2" fmla="*/ 1267460 w 2534920"/>
              <a:gd name="connsiteY2" fmla="*/ 2118360 h 2534920"/>
              <a:gd name="connsiteX3" fmla="*/ 2118360 w 2534920"/>
              <a:gd name="connsiteY3" fmla="*/ 1267460 h 2534920"/>
              <a:gd name="connsiteX4" fmla="*/ 1267460 w 2534920"/>
              <a:gd name="connsiteY4" fmla="*/ 416560 h 2534920"/>
              <a:gd name="connsiteX5" fmla="*/ 1267460 w 2534920"/>
              <a:gd name="connsiteY5" fmla="*/ 0 h 2534920"/>
              <a:gd name="connsiteX6" fmla="*/ 2534920 w 2534920"/>
              <a:gd name="connsiteY6" fmla="*/ 1267460 h 2534920"/>
              <a:gd name="connsiteX7" fmla="*/ 1267460 w 2534920"/>
              <a:gd name="connsiteY7" fmla="*/ 2534920 h 2534920"/>
              <a:gd name="connsiteX8" fmla="*/ 0 w 2534920"/>
              <a:gd name="connsiteY8" fmla="*/ 1267460 h 2534920"/>
              <a:gd name="connsiteX9" fmla="*/ 1267460 w 2534920"/>
              <a:gd name="connsiteY9" fmla="*/ 0 h 253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4920" h="2534920">
                <a:moveTo>
                  <a:pt x="1267460" y="416560"/>
                </a:moveTo>
                <a:cubicBezTo>
                  <a:pt x="797521" y="416560"/>
                  <a:pt x="416560" y="797521"/>
                  <a:pt x="416560" y="1267460"/>
                </a:cubicBezTo>
                <a:cubicBezTo>
                  <a:pt x="416560" y="1737399"/>
                  <a:pt x="797521" y="2118360"/>
                  <a:pt x="1267460" y="2118360"/>
                </a:cubicBezTo>
                <a:cubicBezTo>
                  <a:pt x="1737399" y="2118360"/>
                  <a:pt x="2118360" y="1737399"/>
                  <a:pt x="2118360" y="1267460"/>
                </a:cubicBezTo>
                <a:cubicBezTo>
                  <a:pt x="2118360" y="797521"/>
                  <a:pt x="1737399" y="416560"/>
                  <a:pt x="1267460" y="416560"/>
                </a:cubicBezTo>
                <a:close/>
                <a:moveTo>
                  <a:pt x="1267460" y="0"/>
                </a:moveTo>
                <a:cubicBezTo>
                  <a:pt x="1967459" y="0"/>
                  <a:pt x="2534920" y="567461"/>
                  <a:pt x="2534920" y="1267460"/>
                </a:cubicBezTo>
                <a:cubicBezTo>
                  <a:pt x="2534920" y="1967459"/>
                  <a:pt x="1967459" y="2534920"/>
                  <a:pt x="1267460" y="2534920"/>
                </a:cubicBezTo>
                <a:cubicBezTo>
                  <a:pt x="567461" y="2534920"/>
                  <a:pt x="0" y="1967459"/>
                  <a:pt x="0" y="1267460"/>
                </a:cubicBezTo>
                <a:cubicBezTo>
                  <a:pt x="0" y="567461"/>
                  <a:pt x="567461" y="0"/>
                  <a:pt x="12674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1FE47FD2-6DAE-46C6-8AE3-1705CAEB573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46887" y="3590083"/>
            <a:ext cx="7870785" cy="5551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28EC56F2-0C89-4A53-827A-1312C603D0D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46886" y="4280170"/>
            <a:ext cx="7870785" cy="5551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4DD4FCBF-1484-471E-A8F4-FB57BBD4C643}"/>
              </a:ext>
            </a:extLst>
          </p:cNvPr>
          <p:cNvSpPr/>
          <p:nvPr userDrawn="1"/>
        </p:nvSpPr>
        <p:spPr>
          <a:xfrm>
            <a:off x="468789" y="3688250"/>
            <a:ext cx="358815" cy="358815"/>
          </a:xfrm>
          <a:custGeom>
            <a:avLst/>
            <a:gdLst>
              <a:gd name="connsiteX0" fmla="*/ 1267460 w 2534920"/>
              <a:gd name="connsiteY0" fmla="*/ 416560 h 2534920"/>
              <a:gd name="connsiteX1" fmla="*/ 416560 w 2534920"/>
              <a:gd name="connsiteY1" fmla="*/ 1267460 h 2534920"/>
              <a:gd name="connsiteX2" fmla="*/ 1267460 w 2534920"/>
              <a:gd name="connsiteY2" fmla="*/ 2118360 h 2534920"/>
              <a:gd name="connsiteX3" fmla="*/ 2118360 w 2534920"/>
              <a:gd name="connsiteY3" fmla="*/ 1267460 h 2534920"/>
              <a:gd name="connsiteX4" fmla="*/ 1267460 w 2534920"/>
              <a:gd name="connsiteY4" fmla="*/ 416560 h 2534920"/>
              <a:gd name="connsiteX5" fmla="*/ 1267460 w 2534920"/>
              <a:gd name="connsiteY5" fmla="*/ 0 h 2534920"/>
              <a:gd name="connsiteX6" fmla="*/ 2534920 w 2534920"/>
              <a:gd name="connsiteY6" fmla="*/ 1267460 h 2534920"/>
              <a:gd name="connsiteX7" fmla="*/ 1267460 w 2534920"/>
              <a:gd name="connsiteY7" fmla="*/ 2534920 h 2534920"/>
              <a:gd name="connsiteX8" fmla="*/ 0 w 2534920"/>
              <a:gd name="connsiteY8" fmla="*/ 1267460 h 2534920"/>
              <a:gd name="connsiteX9" fmla="*/ 1267460 w 2534920"/>
              <a:gd name="connsiteY9" fmla="*/ 0 h 253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4920" h="2534920">
                <a:moveTo>
                  <a:pt x="1267460" y="416560"/>
                </a:moveTo>
                <a:cubicBezTo>
                  <a:pt x="797521" y="416560"/>
                  <a:pt x="416560" y="797521"/>
                  <a:pt x="416560" y="1267460"/>
                </a:cubicBezTo>
                <a:cubicBezTo>
                  <a:pt x="416560" y="1737399"/>
                  <a:pt x="797521" y="2118360"/>
                  <a:pt x="1267460" y="2118360"/>
                </a:cubicBezTo>
                <a:cubicBezTo>
                  <a:pt x="1737399" y="2118360"/>
                  <a:pt x="2118360" y="1737399"/>
                  <a:pt x="2118360" y="1267460"/>
                </a:cubicBezTo>
                <a:cubicBezTo>
                  <a:pt x="2118360" y="797521"/>
                  <a:pt x="1737399" y="416560"/>
                  <a:pt x="1267460" y="416560"/>
                </a:cubicBezTo>
                <a:close/>
                <a:moveTo>
                  <a:pt x="1267460" y="0"/>
                </a:moveTo>
                <a:cubicBezTo>
                  <a:pt x="1967459" y="0"/>
                  <a:pt x="2534920" y="567461"/>
                  <a:pt x="2534920" y="1267460"/>
                </a:cubicBezTo>
                <a:cubicBezTo>
                  <a:pt x="2534920" y="1967459"/>
                  <a:pt x="1967459" y="2534920"/>
                  <a:pt x="1267460" y="2534920"/>
                </a:cubicBezTo>
                <a:cubicBezTo>
                  <a:pt x="567461" y="2534920"/>
                  <a:pt x="0" y="1967459"/>
                  <a:pt x="0" y="1267460"/>
                </a:cubicBezTo>
                <a:cubicBezTo>
                  <a:pt x="0" y="567461"/>
                  <a:pt x="567461" y="0"/>
                  <a:pt x="1267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accent5"/>
              </a:solidFill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FA3BAFF-7DE8-48A4-B2B0-B0085957F76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38527" y="5105194"/>
            <a:ext cx="7870785" cy="5551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C0E22CB0-862D-49A8-B966-5F34D0022F3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38526" y="5795281"/>
            <a:ext cx="7870785" cy="5551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EAD0C562-F40F-4023-815B-144925507E09}"/>
              </a:ext>
            </a:extLst>
          </p:cNvPr>
          <p:cNvSpPr/>
          <p:nvPr userDrawn="1"/>
        </p:nvSpPr>
        <p:spPr>
          <a:xfrm>
            <a:off x="468789" y="5263525"/>
            <a:ext cx="358815" cy="358815"/>
          </a:xfrm>
          <a:custGeom>
            <a:avLst/>
            <a:gdLst>
              <a:gd name="connsiteX0" fmla="*/ 1267460 w 2534920"/>
              <a:gd name="connsiteY0" fmla="*/ 416560 h 2534920"/>
              <a:gd name="connsiteX1" fmla="*/ 416560 w 2534920"/>
              <a:gd name="connsiteY1" fmla="*/ 1267460 h 2534920"/>
              <a:gd name="connsiteX2" fmla="*/ 1267460 w 2534920"/>
              <a:gd name="connsiteY2" fmla="*/ 2118360 h 2534920"/>
              <a:gd name="connsiteX3" fmla="*/ 2118360 w 2534920"/>
              <a:gd name="connsiteY3" fmla="*/ 1267460 h 2534920"/>
              <a:gd name="connsiteX4" fmla="*/ 1267460 w 2534920"/>
              <a:gd name="connsiteY4" fmla="*/ 416560 h 2534920"/>
              <a:gd name="connsiteX5" fmla="*/ 1267460 w 2534920"/>
              <a:gd name="connsiteY5" fmla="*/ 0 h 2534920"/>
              <a:gd name="connsiteX6" fmla="*/ 2534920 w 2534920"/>
              <a:gd name="connsiteY6" fmla="*/ 1267460 h 2534920"/>
              <a:gd name="connsiteX7" fmla="*/ 1267460 w 2534920"/>
              <a:gd name="connsiteY7" fmla="*/ 2534920 h 2534920"/>
              <a:gd name="connsiteX8" fmla="*/ 0 w 2534920"/>
              <a:gd name="connsiteY8" fmla="*/ 1267460 h 2534920"/>
              <a:gd name="connsiteX9" fmla="*/ 1267460 w 2534920"/>
              <a:gd name="connsiteY9" fmla="*/ 0 h 253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4920" h="2534920">
                <a:moveTo>
                  <a:pt x="1267460" y="416560"/>
                </a:moveTo>
                <a:cubicBezTo>
                  <a:pt x="797521" y="416560"/>
                  <a:pt x="416560" y="797521"/>
                  <a:pt x="416560" y="1267460"/>
                </a:cubicBezTo>
                <a:cubicBezTo>
                  <a:pt x="416560" y="1737399"/>
                  <a:pt x="797521" y="2118360"/>
                  <a:pt x="1267460" y="2118360"/>
                </a:cubicBezTo>
                <a:cubicBezTo>
                  <a:pt x="1737399" y="2118360"/>
                  <a:pt x="2118360" y="1737399"/>
                  <a:pt x="2118360" y="1267460"/>
                </a:cubicBezTo>
                <a:cubicBezTo>
                  <a:pt x="2118360" y="797521"/>
                  <a:pt x="1737399" y="416560"/>
                  <a:pt x="1267460" y="416560"/>
                </a:cubicBezTo>
                <a:close/>
                <a:moveTo>
                  <a:pt x="1267460" y="0"/>
                </a:moveTo>
                <a:cubicBezTo>
                  <a:pt x="1967459" y="0"/>
                  <a:pt x="2534920" y="567461"/>
                  <a:pt x="2534920" y="1267460"/>
                </a:cubicBezTo>
                <a:cubicBezTo>
                  <a:pt x="2534920" y="1967459"/>
                  <a:pt x="1967459" y="2534920"/>
                  <a:pt x="1267460" y="2534920"/>
                </a:cubicBezTo>
                <a:cubicBezTo>
                  <a:pt x="567461" y="2534920"/>
                  <a:pt x="0" y="1967459"/>
                  <a:pt x="0" y="1267460"/>
                </a:cubicBezTo>
                <a:cubicBezTo>
                  <a:pt x="0" y="567461"/>
                  <a:pt x="567461" y="0"/>
                  <a:pt x="12674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ABBD3C0-6E3A-4EE3-8356-8380E9B0B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45" y="553222"/>
            <a:ext cx="11921357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6389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994AA-8E37-49B9-B7FD-70C9EDB55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9D3217-5679-4BD5-9137-936BBEF04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241DAA-6DAD-4AF1-92A7-80EA5983C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7880-2EBA-47EC-9021-3B75E1707F8E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F71DA9-CB59-43B2-BC65-168CA6DBB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9DDAF3-236F-45E6-8A32-CAB15B0A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5DC0-92EF-44A8-B885-50DCCD99F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70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B75CB-2D4D-4ACD-8C8D-4C2BAD7AA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C3ABA4-A807-4474-9B99-B3F303563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74E14E-F711-4893-A702-1E439BB6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B79428-64FD-4048-868A-AF62FE780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7880-2EBA-47EC-9021-3B75E1707F8E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435336-5740-41F7-8C21-58393F7E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7A9915-F2A9-4940-AD5E-18633F23D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5DC0-92EF-44A8-B885-50DCCD99F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95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47F47-3388-4C54-86ED-1F5AC9D5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EB5753-50F0-4209-B123-25FADDB51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1554F4-56DF-4692-B17F-B6D705D23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58255A-938B-4F58-BD82-7E759AF99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D02AF3-9A33-42E0-932E-996CE9841E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9055FB-1844-4EFC-AC3D-D0C069AC9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7880-2EBA-47EC-9021-3B75E1707F8E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BDFBD12-6B72-40B5-B7A4-8BC668BFC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826D7F-C774-4B3E-99F7-4A3F9D1C8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5DC0-92EF-44A8-B885-50DCCD99F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6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5C167-DA4C-4DE7-8E6D-1438E673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2AE09E-C067-4546-AABC-AF31901D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7880-2EBA-47EC-9021-3B75E1707F8E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7C63C74-25D6-413A-BF81-1BAC312C6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F3BE6B-3F7C-44CA-89A7-39FB44B54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5DC0-92EF-44A8-B885-50DCCD99F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36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83ACF7-0141-4CD0-9C08-29BFD52A1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7880-2EBA-47EC-9021-3B75E1707F8E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707B24-6D1E-4250-9F7C-B50DC6C2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281886-4B75-4555-843A-A14D2820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5DC0-92EF-44A8-B885-50DCCD99F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26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95817-5E1D-4B28-9BB8-1CAFD747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D6170-D32F-4D5E-A219-CE4EBE45F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4CA122-ADD3-4BC3-94B6-FEFC10D36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168CA4-CE35-4686-88C8-3BF6B0A0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7880-2EBA-47EC-9021-3B75E1707F8E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DCE16E-2FA2-448D-8001-A9876F2F3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D05DFA-02F3-40C2-9B8E-C5302CCBE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5DC0-92EF-44A8-B885-50DCCD99F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2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01465-D77B-4859-93D3-B80CB67F4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FBDCF8-67DD-4258-A5FF-10C5CC11E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B82C6C-6CC4-4A72-A1A8-ED44642F4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37880-2EBA-47EC-9021-3B75E1707F8E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087DCD-1CDE-49BB-AA51-F818D3611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ED8D0A-4ACE-4D47-88F3-AD2E99ACE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5DC0-92EF-44A8-B885-50DCCD99F6D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  <a:extLst>
              <a:ext uri="{FF2B5EF4-FFF2-40B4-BE49-F238E27FC236}">
                <a16:creationId xmlns:a16="http://schemas.microsoft.com/office/drawing/2014/main" id="{D3913BE6-3DBC-4A10-9146-D759F3AFA3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58584" y="-1519762"/>
            <a:ext cx="757762" cy="75776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016054F-29B0-4A14-91DF-2DFA564505B0}"/>
              </a:ext>
            </a:extLst>
          </p:cNvPr>
          <p:cNvSpPr/>
          <p:nvPr userDrawn="1"/>
        </p:nvSpPr>
        <p:spPr>
          <a:xfrm rot="16200000">
            <a:off x="13647006" y="1690688"/>
            <a:ext cx="2482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E6E6E6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presentation-creation.ru</a:t>
            </a:r>
            <a:endParaRPr lang="ru-RU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4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C9727D-B158-40CE-A1E3-961ADD932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0982" y="2249022"/>
            <a:ext cx="5407741" cy="1772372"/>
          </a:xfrm>
        </p:spPr>
        <p:txBody>
          <a:bodyPr>
            <a:normAutofit/>
          </a:bodyPr>
          <a:lstStyle/>
          <a:p>
            <a:r>
              <a:rPr lang="ru-RU" b="1" dirty="0">
                <a:latin typeface="Gabriola" panose="04040605051002020D02" pitchFamily="82" charset="0"/>
              </a:rPr>
              <a:t>«И нравы, и язык, и старина святая»</a:t>
            </a:r>
            <a:endParaRPr lang="ru-RU" dirty="0">
              <a:latin typeface="Gabriola" panose="04040605051002020D02" pitchFamily="8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B3B04A-F22F-41EB-D6A0-CD47746D5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089" y="524874"/>
            <a:ext cx="4227871" cy="5702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837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7DF0B9-F9B8-D339-0BFD-D944D92F75AE}"/>
              </a:ext>
            </a:extLst>
          </p:cNvPr>
          <p:cNvSpPr txBox="1"/>
          <p:nvPr/>
        </p:nvSpPr>
        <p:spPr>
          <a:xfrm>
            <a:off x="222191" y="322043"/>
            <a:ext cx="118017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Gabriola" panose="04040605051002020D02" pitchFamily="82" charset="0"/>
              </a:rPr>
              <a:t>Специально для конференции библиотека подготовила выставку современных и редких книг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871FFD-A3C6-7684-4B12-B1DA47B99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930" y="1645482"/>
            <a:ext cx="6110242" cy="511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3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65D399-35DB-C6FB-CD10-2A7F3C96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72" y="111094"/>
            <a:ext cx="9144000" cy="663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32B2DF-EEA7-4090-7D2F-3F3903A26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032" y="645206"/>
            <a:ext cx="4416596" cy="56487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C4B41F-60A3-A78A-F6B2-77AB60541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1" y="645206"/>
            <a:ext cx="7201256" cy="5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5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6D9463-45E1-EE8C-C432-443EB0F5B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8869"/>
            <a:ext cx="9144000" cy="658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8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E2D0E2D-7099-0D67-1654-FD2E1CCDDD0A}"/>
              </a:ext>
            </a:extLst>
          </p:cNvPr>
          <p:cNvSpPr txBox="1"/>
          <p:nvPr/>
        </p:nvSpPr>
        <p:spPr>
          <a:xfrm>
            <a:off x="153824" y="245130"/>
            <a:ext cx="119299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Gabriola" panose="04040605051002020D02" pitchFamily="82" charset="0"/>
              </a:rPr>
              <a:t>Были представлены презентации и высказывания русских писателей о великом и могучем русском языке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D4D173-BF9F-2B14-B550-68630C6572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21" b="9019"/>
          <a:stretch>
            <a:fillRect/>
          </a:stretch>
        </p:blipFill>
        <p:spPr>
          <a:xfrm>
            <a:off x="153824" y="1771116"/>
            <a:ext cx="6506198" cy="38691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634A9E-0B37-CA2F-8C66-17F0AD0B94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463" b="4825"/>
          <a:stretch>
            <a:fillRect/>
          </a:stretch>
        </p:blipFill>
        <p:spPr>
          <a:xfrm>
            <a:off x="6808152" y="3374013"/>
            <a:ext cx="5230024" cy="323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9F9383-B1EF-14DB-AD41-67E82CA6F3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549" b="3183"/>
          <a:stretch>
            <a:fillRect/>
          </a:stretch>
        </p:blipFill>
        <p:spPr>
          <a:xfrm>
            <a:off x="344681" y="1397238"/>
            <a:ext cx="5321181" cy="42686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12CCE3-70F9-5CF5-EC38-F1957C7078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258"/>
          <a:stretch>
            <a:fillRect/>
          </a:stretch>
        </p:blipFill>
        <p:spPr>
          <a:xfrm>
            <a:off x="6261682" y="149551"/>
            <a:ext cx="5486862" cy="655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72706-FD87-2AE8-A94B-A0147A47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07" y="3761321"/>
            <a:ext cx="7340838" cy="132556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ru-RU" sz="3600" b="1" dirty="0">
                <a:latin typeface="Gabriola" panose="04040605051002020D02" pitchFamily="82" charset="0"/>
              </a:rPr>
              <a:t>ЯЗЫК, ВЕЛИКОЛЕПНЫЙ НАШ ЯЗЫК.</a:t>
            </a:r>
            <a:br>
              <a:rPr lang="ru-RU" sz="3600" b="1" dirty="0">
                <a:latin typeface="Gabriola" panose="04040605051002020D02" pitchFamily="82" charset="0"/>
              </a:rPr>
            </a:br>
            <a:r>
              <a:rPr lang="ru-RU" sz="3600" b="1" dirty="0">
                <a:latin typeface="Gabriola" panose="04040605051002020D02" pitchFamily="82" charset="0"/>
              </a:rPr>
              <a:t>РЕЧНОЕ И СТЕПНОЕ В НЁМ РАЗДОЛЬЕ,</a:t>
            </a:r>
            <a:br>
              <a:rPr lang="ru-RU" sz="3600" b="1" dirty="0">
                <a:latin typeface="Gabriola" panose="04040605051002020D02" pitchFamily="82" charset="0"/>
              </a:rPr>
            </a:br>
            <a:r>
              <a:rPr lang="ru-RU" sz="3600" b="1" dirty="0">
                <a:latin typeface="Gabriola" panose="04040605051002020D02" pitchFamily="82" charset="0"/>
              </a:rPr>
              <a:t>В НЁМ КЛЁКОТЫ ОРЛА И ВОЛЧИЙ РЫК, </a:t>
            </a:r>
            <a:br>
              <a:rPr lang="ru-RU" sz="3600" b="1" dirty="0">
                <a:latin typeface="Gabriola" panose="04040605051002020D02" pitchFamily="82" charset="0"/>
              </a:rPr>
            </a:br>
            <a:r>
              <a:rPr lang="ru-RU" sz="3600" b="1" dirty="0">
                <a:latin typeface="Gabriola" panose="04040605051002020D02" pitchFamily="82" charset="0"/>
              </a:rPr>
              <a:t>НАПЕВ И ЗВОН И ЛАДАН БОГОМОЛЬЯ.</a:t>
            </a:r>
            <a:br>
              <a:rPr lang="ru-RU" sz="3600" b="1" dirty="0">
                <a:latin typeface="Gabriola" panose="04040605051002020D02" pitchFamily="82" charset="0"/>
              </a:rPr>
            </a:br>
            <a:r>
              <a:rPr lang="ru-RU" sz="3600" b="1" dirty="0">
                <a:latin typeface="Gabriola" panose="04040605051002020D02" pitchFamily="82" charset="0"/>
              </a:rPr>
              <a:t>                                                     БАЛЬМОНТ К. Д.</a:t>
            </a:r>
            <a:br>
              <a:rPr lang="ru-RU" sz="3600" b="1" dirty="0">
                <a:latin typeface="Gabriola" panose="04040605051002020D02" pitchFamily="82" charset="0"/>
              </a:rPr>
            </a:br>
            <a:r>
              <a:rPr lang="ru-RU" sz="3600" b="1" dirty="0">
                <a:latin typeface="Gabriola" panose="04040605051002020D02" pitchFamily="82" charset="0"/>
              </a:rPr>
              <a:t>                                                  </a:t>
            </a:r>
            <a:br>
              <a:rPr lang="ru-RU" sz="3600" b="1" dirty="0">
                <a:latin typeface="Gabriola" panose="04040605051002020D02" pitchFamily="82" charset="0"/>
              </a:rPr>
            </a:br>
            <a:endParaRPr lang="ru-RU" sz="36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84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BE13806-2F6F-4C87-AF3C-28459D435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1622" y="2438291"/>
            <a:ext cx="7340338" cy="1655762"/>
          </a:xfrm>
        </p:spPr>
        <p:txBody>
          <a:bodyPr>
            <a:normAutofit fontScale="90000"/>
          </a:bodyPr>
          <a:lstStyle/>
          <a:p>
            <a:r>
              <a:rPr lang="ru-RU" sz="11500" dirty="0">
                <a:latin typeface="Gabriola" panose="04040605051002020D02" pitchFamily="82" charset="0"/>
              </a:rPr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25973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66E52-30BE-4DC5-9336-0424DFF5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21" y="98235"/>
            <a:ext cx="11921357" cy="1536255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>
                <a:latin typeface="Gabriola" panose="04040605051002020D02" pitchFamily="82" charset="0"/>
              </a:rPr>
            </a:br>
            <a:r>
              <a:rPr lang="ru-RU" sz="3200" b="1" dirty="0">
                <a:latin typeface="Gabriola" panose="04040605051002020D02" pitchFamily="82" charset="0"/>
              </a:rPr>
              <a:t>2 июня в библиотеке Академии прошла студенческая научно-практическая конференция «И нравы, и язык, и старина святая!», посвященная Дню славянской письменности и культуры.</a:t>
            </a:r>
            <a:br>
              <a:rPr lang="ru-RU" sz="3200" b="1" dirty="0">
                <a:latin typeface="Gabriola" panose="04040605051002020D02" pitchFamily="82" charset="0"/>
              </a:rPr>
            </a:br>
            <a:endParaRPr lang="ru-RU" sz="3200" b="1" dirty="0">
              <a:latin typeface="Gabriola" panose="04040605051002020D02" pitchFamily="8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19A9C6-8EBA-F727-5EB9-504508AE0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55" y="1634490"/>
            <a:ext cx="4989035" cy="49890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DE9833-C309-6017-281C-B4B0C7ED0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713" y="1634490"/>
            <a:ext cx="4892254" cy="49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6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66E52-30BE-4DC5-9336-0424DFF5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20" y="371742"/>
            <a:ext cx="11921357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Gabriola" panose="04040605051002020D02" pitchFamily="82" charset="0"/>
              </a:rPr>
              <a:t>С напутственным словом к участникам обратились педагог-организатор Фиськова Инна Анатольевна, преподаватель русского языка и литературы Минковская Анна Петровна и преподаватель иностранных языков Коробкова Арина Сергеевна.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3F3F18-08BD-843A-9C5B-F26C1CEC9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20" y="2220854"/>
            <a:ext cx="3438062" cy="42654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BCBAA2-6617-9D6A-B301-DE68107A8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306" y="2220854"/>
            <a:ext cx="3986911" cy="42654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DA65D7-C30C-8F72-575A-469D7C1AD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141" y="2220854"/>
            <a:ext cx="3912537" cy="426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9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82741BB-AC3C-4966-9157-4098C21AB636}"/>
              </a:ext>
            </a:extLst>
          </p:cNvPr>
          <p:cNvSpPr txBox="1"/>
          <p:nvPr/>
        </p:nvSpPr>
        <p:spPr>
          <a:xfrm>
            <a:off x="5466664" y="641742"/>
            <a:ext cx="6411989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Gabriola" panose="04040605051002020D02" pitchFamily="82" charset="0"/>
              </a:rPr>
              <a:t>На конференции были представлены 6 секций:</a:t>
            </a:r>
          </a:p>
          <a:p>
            <a:pPr algn="just">
              <a:lnSpc>
                <a:spcPct val="150000"/>
              </a:lnSpc>
            </a:pPr>
            <a:endParaRPr lang="ru-RU" sz="2800" b="1" dirty="0">
              <a:latin typeface="Gabriola" panose="04040605051002020D02" pitchFamily="82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Gabriola" panose="04040605051002020D02" pitchFamily="82" charset="0"/>
              </a:rPr>
              <a:t>1.</a:t>
            </a:r>
            <a:r>
              <a:rPr lang="en-US" sz="2000" b="1" dirty="0">
                <a:latin typeface="Gabriola" panose="04040605051002020D02" pitchFamily="82" charset="0"/>
              </a:rPr>
              <a:t> </a:t>
            </a:r>
            <a:r>
              <a:rPr lang="ru-RU" sz="2000" dirty="0"/>
              <a:t>И</a:t>
            </a:r>
            <a:r>
              <a:rPr lang="ru-RU" sz="2000" b="1" dirty="0">
                <a:latin typeface="Gabriola" panose="04040605051002020D02" pitchFamily="82" charset="0"/>
              </a:rPr>
              <a:t>стория славянской письменности в исторических памятниках</a:t>
            </a:r>
          </a:p>
          <a:p>
            <a:pPr algn="just">
              <a:lnSpc>
                <a:spcPct val="150000"/>
              </a:lnSpc>
            </a:pPr>
            <a:r>
              <a:rPr lang="ru-RU" sz="2400" b="1" dirty="0">
                <a:latin typeface="Gabriola" panose="04040605051002020D02" pitchFamily="82" charset="0"/>
              </a:rPr>
              <a:t>2</a:t>
            </a:r>
            <a:r>
              <a:rPr lang="ru-RU" sz="2000" b="1" dirty="0">
                <a:latin typeface="Gabriola" panose="04040605051002020D02" pitchFamily="82" charset="0"/>
              </a:rPr>
              <a:t>.</a:t>
            </a:r>
            <a:r>
              <a:rPr lang="en-US" sz="2000" b="1" dirty="0">
                <a:latin typeface="Gabriola" panose="04040605051002020D02" pitchFamily="82" charset="0"/>
              </a:rPr>
              <a:t> </a:t>
            </a:r>
            <a:r>
              <a:rPr lang="ru-RU" sz="2000" b="1" dirty="0">
                <a:latin typeface="Gabriola" panose="04040605051002020D02" pitchFamily="82" charset="0"/>
              </a:rPr>
              <a:t>Межкультурная коммуникация и славянское наследие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Gabriola" panose="04040605051002020D02" pitchFamily="82" charset="0"/>
              </a:rPr>
              <a:t>3. Славянская культура и фольклор: уникальные черты и общие традиции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Gabriola" panose="04040605051002020D02" pitchFamily="82" charset="0"/>
              </a:rPr>
              <a:t>4. Славянская литература: от древности до современности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Gabriola" panose="04040605051002020D02" pitchFamily="82" charset="0"/>
              </a:rPr>
              <a:t>5. Цифровые технологии в изучении славянской письменности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Gabriola" panose="04040605051002020D02" pitchFamily="82" charset="0"/>
              </a:rPr>
              <a:t>6. Слово как искусство</a:t>
            </a:r>
          </a:p>
          <a:p>
            <a:pPr algn="just"/>
            <a:endParaRPr lang="en-US" sz="2000" b="1" dirty="0">
              <a:latin typeface="Gabriola" panose="04040605051002020D02" pitchFamily="82" charset="0"/>
            </a:endParaRPr>
          </a:p>
          <a:p>
            <a:pPr algn="just"/>
            <a:r>
              <a:rPr lang="ru-RU" sz="2000" b="1" dirty="0">
                <a:latin typeface="Gabriola" panose="04040605051002020D02" pitchFamily="82" charset="0"/>
              </a:rPr>
              <a:t>Выступали студенты групп: </a:t>
            </a:r>
            <a:r>
              <a:rPr lang="en-US" sz="2000" b="1" dirty="0">
                <a:latin typeface="Gabriola" panose="04040605051002020D02" pitchFamily="82" charset="0"/>
              </a:rPr>
              <a:t> </a:t>
            </a:r>
            <a:r>
              <a:rPr lang="ru-RU" sz="2000" b="1" dirty="0">
                <a:latin typeface="Gabriola" panose="04040605051002020D02" pitchFamily="82" charset="0"/>
              </a:rPr>
              <a:t>9А-252, </a:t>
            </a:r>
            <a:r>
              <a:rPr lang="en-US" sz="2000" b="1" dirty="0">
                <a:latin typeface="Gabriola" panose="04040605051002020D02" pitchFamily="82" charset="0"/>
              </a:rPr>
              <a:t> </a:t>
            </a:r>
            <a:r>
              <a:rPr lang="ru-RU" sz="2000" b="1" dirty="0">
                <a:latin typeface="Gabriola" panose="04040605051002020D02" pitchFamily="82" charset="0"/>
              </a:rPr>
              <a:t>9А-252, </a:t>
            </a:r>
            <a:r>
              <a:rPr lang="en-US" sz="2000" b="1" dirty="0">
                <a:latin typeface="Gabriola" panose="04040605051002020D02" pitchFamily="82" charset="0"/>
              </a:rPr>
              <a:t> </a:t>
            </a:r>
            <a:r>
              <a:rPr lang="ru-RU" sz="2000" b="1" dirty="0">
                <a:latin typeface="Gabriola" panose="04040605051002020D02" pitchFamily="82" charset="0"/>
              </a:rPr>
              <a:t>9ИСП-242, </a:t>
            </a:r>
            <a:r>
              <a:rPr lang="en-US" sz="2000" b="1" dirty="0">
                <a:latin typeface="Gabriola" panose="04040605051002020D02" pitchFamily="82" charset="0"/>
              </a:rPr>
              <a:t> </a:t>
            </a:r>
            <a:r>
              <a:rPr lang="ru-RU" sz="2000" b="1" dirty="0">
                <a:latin typeface="Gabriola" panose="04040605051002020D02" pitchFamily="82" charset="0"/>
              </a:rPr>
              <a:t>9С-251, </a:t>
            </a:r>
            <a:r>
              <a:rPr lang="en-US" sz="2000" b="1" dirty="0">
                <a:latin typeface="Gabriola" panose="04040605051002020D02" pitchFamily="82" charset="0"/>
              </a:rPr>
              <a:t> </a:t>
            </a:r>
            <a:r>
              <a:rPr lang="ru-RU" sz="2000" b="1" dirty="0">
                <a:latin typeface="Gabriola" panose="04040605051002020D02" pitchFamily="82" charset="0"/>
              </a:rPr>
              <a:t>9С-252, </a:t>
            </a:r>
            <a:r>
              <a:rPr lang="en-US" sz="2000" b="1" dirty="0">
                <a:latin typeface="Gabriola" panose="04040605051002020D02" pitchFamily="82" charset="0"/>
              </a:rPr>
              <a:t> </a:t>
            </a:r>
            <a:r>
              <a:rPr lang="ru-RU" sz="2000" b="1" dirty="0">
                <a:latin typeface="Gabriola" panose="04040605051002020D02" pitchFamily="82" charset="0"/>
              </a:rPr>
              <a:t>9С-253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812C323-092F-620D-A10A-DB0D7C5E9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34" y="389842"/>
            <a:ext cx="4657500" cy="62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6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9990A2-FB69-43E1-8375-59A491F76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71" y="324026"/>
            <a:ext cx="4657459" cy="62099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B52F37-B0EA-B4B8-E886-01F51A782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438" y="324027"/>
            <a:ext cx="4855791" cy="620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ADDFBCD-CEEA-CF26-A7C0-33800896A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02" y="370631"/>
            <a:ext cx="4657500" cy="621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21CBA7-F488-B08D-9E14-532BB0804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648" y="370631"/>
            <a:ext cx="4657500" cy="62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A2CD50-73C7-0701-80C9-873404C55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78" y="324000"/>
            <a:ext cx="4657500" cy="621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E02B40-6E88-0C03-C9D3-494EA2AF6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915" y="324000"/>
            <a:ext cx="4657500" cy="62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9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341EB-7BED-7281-66D6-1F6289D62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74" y="324000"/>
            <a:ext cx="4657500" cy="621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310C4A-3CB0-042F-A4AD-73D5CB7C2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832" y="324000"/>
            <a:ext cx="4657500" cy="62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2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643EB4-17B6-0F56-FD76-AB4A4D207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72" y="324000"/>
            <a:ext cx="4657500" cy="621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2FBE4C-9C1F-B476-342D-2CE617BD9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709" y="324000"/>
            <a:ext cx="6210000" cy="62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Words>203</Words>
  <Application>Microsoft Office PowerPoint</Application>
  <PresentationFormat>Широкоэкранный</PresentationFormat>
  <Paragraphs>17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Gabriola</vt:lpstr>
      <vt:lpstr>Тема Office</vt:lpstr>
      <vt:lpstr>«И нравы, и язык, и старина святая»</vt:lpstr>
      <vt:lpstr> 2 июня в библиотеке Академии прошла студенческая научно-практическая конференция «И нравы, и язык, и старина святая!», посвященная Дню славянской письменности и культуры. </vt:lpstr>
      <vt:lpstr>С напутственным словом к участникам обратились педагог-организатор Фиськова Инна Анатольевна, преподаватель русского языка и литературы Минковская Анна Петровна и преподаватель иностранных языков Коробкова Арина Сергеевна.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ЯЗЫК, ВЕЛИКОЛЕПНЫЙ НАШ ЯЗЫК. РЕЧНОЕ И СТЕПНОЕ В НЁМ РАЗДОЛЬЕ, В НЁМ КЛЁКОТЫ ОРЛА И ВОЛЧИЙ РЫК,  НАПЕВ И ЗВОН И ЛАДАН БОГОМОЛЬЯ.                                                      БАЛЬМОНТ К. Д.                                                    </vt:lpstr>
      <vt:lpstr>СПАСИБО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Пергамент - шаблон презентации с сайта presentation-creation.ru</dc:title>
  <dc:creator>User Obstinate</dc:creator>
  <cp:lastModifiedBy>ws lib-01</cp:lastModifiedBy>
  <cp:revision>30</cp:revision>
  <dcterms:created xsi:type="dcterms:W3CDTF">2025-04-04T15:20:50Z</dcterms:created>
  <dcterms:modified xsi:type="dcterms:W3CDTF">2026-06-15T08:43:49Z</dcterms:modified>
</cp:coreProperties>
</file>