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8" r:id="rId3"/>
    <p:sldId id="276" r:id="rId4"/>
    <p:sldId id="277" r:id="rId5"/>
    <p:sldId id="271" r:id="rId6"/>
    <p:sldId id="261" r:id="rId7"/>
    <p:sldId id="264" r:id="rId8"/>
    <p:sldId id="265" r:id="rId9"/>
    <p:sldId id="266" r:id="rId10"/>
    <p:sldId id="267" r:id="rId11"/>
    <p:sldId id="268" r:id="rId12"/>
    <p:sldId id="269" r:id="rId13"/>
    <p:sldId id="270" r:id="rId14"/>
    <p:sldId id="272" r:id="rId15"/>
    <p:sldId id="273" r:id="rId16"/>
    <p:sldId id="274" r:id="rId17"/>
    <p:sldId id="279" r:id="rId18"/>
    <p:sldId id="281" r:id="rId19"/>
    <p:sldId id="297" r:id="rId20"/>
    <p:sldId id="282" r:id="rId21"/>
    <p:sldId id="283" r:id="rId22"/>
    <p:sldId id="284" r:id="rId23"/>
    <p:sldId id="295" r:id="rId24"/>
    <p:sldId id="291" r:id="rId25"/>
    <p:sldId id="294" r:id="rId26"/>
    <p:sldId id="296" r:id="rId27"/>
    <p:sldId id="289" r:id="rId28"/>
    <p:sldId id="290" r:id="rId29"/>
    <p:sldId id="292" r:id="rId30"/>
    <p:sldId id="293" r:id="rId31"/>
    <p:sldId id="285" r:id="rId32"/>
    <p:sldId id="287" r:id="rId33"/>
    <p:sldId id="288" r:id="rId34"/>
    <p:sldId id="275" r:id="rId35"/>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1253"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33F25BF-D9DA-43B0-B836-7F27842260F5}" type="datetimeFigureOut">
              <a:rPr lang="ru-RU" smtClean="0"/>
              <a:t>29.04.2025</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4240356B-9294-4FC2-BDA6-3F0079C6F77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33F25BF-D9DA-43B0-B836-7F27842260F5}" type="datetimeFigureOut">
              <a:rPr lang="ru-RU" smtClean="0"/>
              <a:t>29.04.2025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33F25BF-D9DA-43B0-B836-7F27842260F5}" type="datetimeFigureOut">
              <a:rPr lang="ru-RU" smtClean="0"/>
              <a:t>29.04.2025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33F25BF-D9DA-43B0-B836-7F27842260F5}" type="datetimeFigureOut">
              <a:rPr lang="ru-RU" smtClean="0"/>
              <a:t>29.04.2025</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4240356B-9294-4FC2-BDA6-3F0079C6F77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33F25BF-D9DA-43B0-B836-7F27842260F5}" type="datetimeFigureOut">
              <a:rPr lang="ru-RU" smtClean="0"/>
              <a:t>29.04.2025</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4240356B-9294-4FC2-BDA6-3F0079C6F77C}"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33F25BF-D9DA-43B0-B836-7F27842260F5}" type="datetimeFigureOut">
              <a:rPr lang="ru-RU" smtClean="0"/>
              <a:t>29.04.2025</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33F25BF-D9DA-43B0-B836-7F27842260F5}" type="datetimeFigureOut">
              <a:rPr lang="ru-RU" smtClean="0"/>
              <a:t>29.04.2025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4240356B-9294-4FC2-BDA6-3F0079C6F77C}"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33F25BF-D9DA-43B0-B836-7F27842260F5}" type="datetimeFigureOut">
              <a:rPr lang="ru-RU" smtClean="0"/>
              <a:t>29.04.2025</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33F25BF-D9DA-43B0-B836-7F27842260F5}" type="datetimeFigureOut">
              <a:rPr lang="ru-RU" smtClean="0"/>
              <a:t>29.04.2025</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33F25BF-D9DA-43B0-B836-7F27842260F5}" type="datetimeFigureOut">
              <a:rPr lang="ru-RU" smtClean="0"/>
              <a:t>29.04.2025</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240356B-9294-4FC2-BDA6-3F0079C6F77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33F25BF-D9DA-43B0-B836-7F27842260F5}" type="datetimeFigureOut">
              <a:rPr lang="ru-RU" smtClean="0"/>
              <a:t>29.04.2025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4240356B-9294-4FC2-BDA6-3F0079C6F77C}"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33F25BF-D9DA-43B0-B836-7F27842260F5}" type="datetimeFigureOut">
              <a:rPr lang="ru-RU" smtClean="0"/>
              <a:t>29.04.2025</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240356B-9294-4FC2-BDA6-3F0079C6F77C}"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19" y="23108"/>
            <a:ext cx="9153670" cy="683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02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1106760"/>
          </a:xfrm>
        </p:spPr>
        <p:txBody>
          <a:bodyPr>
            <a:normAutofit/>
          </a:bodyPr>
          <a:lstStyle/>
          <a:p>
            <a:r>
              <a:rPr lang="ru-RU" sz="1800" dirty="0" smtClean="0"/>
              <a:t>Слесаренко С.П. Аэродром Гражданка / С.П. Слесаренко.- Санкт-Петербург: Муниципальное образование Гражданка,2010.- 336с.</a:t>
            </a:r>
            <a:endParaRPr lang="ru-RU" sz="1800" dirty="0"/>
          </a:p>
        </p:txBody>
      </p:sp>
      <p:sp>
        <p:nvSpPr>
          <p:cNvPr id="5" name="Прямоугольник 4"/>
          <p:cNvSpPr/>
          <p:nvPr/>
        </p:nvSpPr>
        <p:spPr>
          <a:xfrm>
            <a:off x="3419872" y="1700808"/>
            <a:ext cx="5328592" cy="3139321"/>
          </a:xfrm>
          <a:prstGeom prst="rect">
            <a:avLst/>
          </a:prstGeom>
        </p:spPr>
        <p:txBody>
          <a:bodyPr wrap="square">
            <a:spAutoFit/>
          </a:bodyPr>
          <a:lstStyle/>
          <a:p>
            <a:pPr algn="just"/>
            <a:r>
              <a:rPr lang="ru-RU" dirty="0"/>
              <a:t>Два самостоятельных произведения посвящены истории военного аэродрома Гражданка, располагавшегося на территории современной Гражданки в годы Великой Отечественной войны. Собрано и объединено большое количество исторических материалов об аэродроме и летчиках балтийской авиации, базировавшихся на нем, их воспоминания, подлинные документы, публикации прежних лет, архивы, фотографии из музея "Балтийская слава" школы № 473 Санкт-Петербурга.</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957" y="1700808"/>
            <a:ext cx="3155180" cy="401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134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596064" cy="1034752"/>
          </a:xfrm>
        </p:spPr>
        <p:txBody>
          <a:bodyPr>
            <a:normAutofit/>
          </a:bodyPr>
          <a:lstStyle/>
          <a:p>
            <a:r>
              <a:rPr lang="ru-RU" sz="1800" dirty="0" smtClean="0"/>
              <a:t>Никитина М. Гражданка. История войны. /М.Никитина - Санкт-Петербург :  2015.- 346с.</a:t>
            </a:r>
            <a:endParaRPr lang="ru-RU" sz="18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2802491" cy="401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347864" y="1700808"/>
            <a:ext cx="5400600" cy="3139321"/>
          </a:xfrm>
          <a:prstGeom prst="rect">
            <a:avLst/>
          </a:prstGeom>
        </p:spPr>
        <p:txBody>
          <a:bodyPr wrap="square">
            <a:spAutoFit/>
          </a:bodyPr>
          <a:lstStyle/>
          <a:p>
            <a:pPr algn="just"/>
            <a:r>
              <a:rPr lang="ru-RU" dirty="0"/>
              <a:t>Книга </a:t>
            </a:r>
            <a:r>
              <a:rPr lang="ru-RU" dirty="0" smtClean="0"/>
              <a:t>знакомит с </a:t>
            </a:r>
            <a:r>
              <a:rPr lang="ru-RU" dirty="0"/>
              <a:t>военной историей муниципального округа Гражданка, расположенного на севере Санкт-Петербурга. Представлены рассказы о значимых военных объектах, располагавшихся на территории округа, воспоминания местных жителей, дневники, материалы школьных музеев, более двухсот фотографий. Отдельная глава посвящена работе по сохранению памяти о событиях, происходивших в 1941-1945 годах на Гражданке.</a:t>
            </a:r>
          </a:p>
        </p:txBody>
      </p:sp>
    </p:spTree>
    <p:extLst>
      <p:ext uri="{BB962C8B-B14F-4D97-AF65-F5344CB8AC3E}">
        <p14:creationId xmlns:p14="http://schemas.microsoft.com/office/powerpoint/2010/main" val="117049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84976" cy="1008112"/>
          </a:xfrm>
        </p:spPr>
        <p:txBody>
          <a:bodyPr>
            <a:normAutofit fontScale="90000"/>
          </a:bodyPr>
          <a:lstStyle/>
          <a:p>
            <a:r>
              <a:rPr lang="ru-RU" sz="1800" dirty="0"/>
              <a:t>Они победили смерть : Сборник воспоминаний бывших узниц фашистского женского концлагеря Равенсбрюк</a:t>
            </a:r>
            <a:r>
              <a:rPr lang="ru-RU" sz="1800" dirty="0" smtClean="0"/>
              <a:t>.- Ред</a:t>
            </a:r>
            <a:r>
              <a:rPr lang="ru-RU" sz="1800" dirty="0"/>
              <a:t>.-сост. В. </a:t>
            </a:r>
            <a:r>
              <a:rPr lang="ru-RU" sz="1800" dirty="0" smtClean="0"/>
              <a:t>Кудрявчикова </a:t>
            </a:r>
            <a:r>
              <a:rPr lang="ru-RU" sz="1800" dirty="0"/>
              <a:t>; </a:t>
            </a:r>
            <a:r>
              <a:rPr lang="ru-RU" sz="1800" dirty="0" smtClean="0"/>
              <a:t>Лит</a:t>
            </a:r>
            <a:r>
              <a:rPr lang="ru-RU" sz="1800" dirty="0"/>
              <a:t>. запись А. Масалкиной]. — 3-е изд., доп. и перераб.  Москва : Политиздат, </a:t>
            </a:r>
            <a:r>
              <a:rPr lang="ru-RU" sz="1800" dirty="0" smtClean="0"/>
              <a:t>1966.-542с.</a:t>
            </a:r>
            <a:endParaRPr lang="ru-RU" sz="1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2652589" cy="423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31840" y="1340768"/>
            <a:ext cx="5832648" cy="5355312"/>
          </a:xfrm>
          <a:prstGeom prst="rect">
            <a:avLst/>
          </a:prstGeom>
        </p:spPr>
        <p:txBody>
          <a:bodyPr wrap="square">
            <a:spAutoFit/>
          </a:bodyPr>
          <a:lstStyle/>
          <a:p>
            <a:pPr algn="just"/>
            <a:r>
              <a:rPr lang="ru-RU" dirty="0"/>
              <a:t>Книга «Они победили смерть» написана бывшими узницами фашистского женского концентрационного лагеря Равенсбрюк В. С. Удовенко-Бобковой, Н. Ф. Харламовой, 3. М. Кудрявцевой, Л. В. Бойко, Эмилией Скрбковой, Е. И. Оловянниковой, И. И. Лозовой, М. И. Смелянской, А. Н. </a:t>
            </a:r>
            <a:r>
              <a:rPr lang="ru-RU" dirty="0" smtClean="0"/>
              <a:t>Соковой. Участницы </a:t>
            </a:r>
            <a:r>
              <a:rPr lang="ru-RU" dirty="0"/>
              <a:t>встречи выразили желание создать книгу воспоминаний о пережитом, с тем чтобы мир не забывал о зверствах фашистов, об ужасах войны, чтобы простые люди всей земли отдали все свои силы борьбе за мир, за светлое будущее человечества. Настоящее издание пополнилось воспоминаниями В. С. Удовенко-Бобковой об открытии музея в бывшем лагере Равенсбрюк и С. Гарбузюка, младшего сержанта Советской Армии, который одним из первых вошел в этот лагерь смерти, письмами бывших узниц Равенсбрюка и материалами из немецкой книги «Женщины Равенсбрюка», изданной в ГДР в 1959 году.</a:t>
            </a:r>
          </a:p>
        </p:txBody>
      </p:sp>
    </p:spTree>
    <p:extLst>
      <p:ext uri="{BB962C8B-B14F-4D97-AF65-F5344CB8AC3E}">
        <p14:creationId xmlns:p14="http://schemas.microsoft.com/office/powerpoint/2010/main" val="154844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68072" cy="1034752"/>
          </a:xfrm>
        </p:spPr>
        <p:txBody>
          <a:bodyPr>
            <a:normAutofit/>
          </a:bodyPr>
          <a:lstStyle/>
          <a:p>
            <a:r>
              <a:rPr lang="ru-RU" sz="1800" dirty="0" smtClean="0"/>
              <a:t>Чуйков В.И. От Сталинграда до Берлина/ В.И. Чуйков .- Москва: Советская Россия,1985.- 704с.</a:t>
            </a:r>
            <a:endParaRPr lang="ru-RU" sz="1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8635"/>
            <a:ext cx="2664296" cy="404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03848" y="1628800"/>
            <a:ext cx="5616624" cy="3970318"/>
          </a:xfrm>
          <a:prstGeom prst="rect">
            <a:avLst/>
          </a:prstGeom>
        </p:spPr>
        <p:txBody>
          <a:bodyPr wrap="square">
            <a:spAutoFit/>
          </a:bodyPr>
          <a:lstStyle/>
          <a:p>
            <a:pPr algn="just"/>
            <a:r>
              <a:rPr lang="ru-RU" dirty="0"/>
              <a:t>Книга прославленного советского военачальника дважды Героя Советского Союза Маршала Советского Союза Василия Ивановича Чуйкова посвящена в основном боевому пути 62­й армии, преобразованной после Сталинградской битвы в 8­ю гвардейскую, которая вместе с другими войсками отстояла от врага Сталинград, участвовала в освобождении Донбасса, Запорожья, Одессы, форсировала Вислу, Одер и закончила свой боевой путь штурмом Берлина.</a:t>
            </a:r>
          </a:p>
          <a:p>
            <a:pPr algn="just"/>
            <a:r>
              <a:rPr lang="ru-RU" dirty="0"/>
              <a:t>В своих воспоминаниях автор опирался на документы той поры, а также многочисленные свидетельства очевидцев и участников боевых действий.</a:t>
            </a:r>
          </a:p>
        </p:txBody>
      </p:sp>
    </p:spTree>
    <p:extLst>
      <p:ext uri="{BB962C8B-B14F-4D97-AF65-F5344CB8AC3E}">
        <p14:creationId xmlns:p14="http://schemas.microsoft.com/office/powerpoint/2010/main" val="59566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60648"/>
            <a:ext cx="8308032" cy="1034752"/>
          </a:xfrm>
        </p:spPr>
        <p:txBody>
          <a:bodyPr>
            <a:normAutofit/>
          </a:bodyPr>
          <a:lstStyle/>
          <a:p>
            <a:r>
              <a:rPr lang="ru-RU" sz="1800" dirty="0" smtClean="0"/>
              <a:t>Василевский А.М. Дело всей жизни.- 6-е изд. /А. М. Василевский. - Москва : Политиздат, 1988.- 320с.,  ил.</a:t>
            </a:r>
            <a:endParaRPr lang="ru-RU" sz="18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15353"/>
            <a:ext cx="2623545" cy="387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059832" y="1844824"/>
            <a:ext cx="5832648" cy="3416320"/>
          </a:xfrm>
          <a:prstGeom prst="rect">
            <a:avLst/>
          </a:prstGeom>
        </p:spPr>
        <p:txBody>
          <a:bodyPr wrap="square">
            <a:spAutoFit/>
          </a:bodyPr>
          <a:lstStyle/>
          <a:p>
            <a:pPr algn="just"/>
            <a:r>
              <a:rPr lang="ru-RU" dirty="0"/>
              <a:t>Знаменитый советский полководец Александр Михайлович Василевский с 1942 года по 1945 год занимал должность начальника Генштаба. Маршал Советского Союза вспоминает о своем участии в Гражданской и Великой Отечественной войнах, в разгроме Японии и о работе Ставки Верховного Главнокомандования. На страницах книги A.M. Василевский делится впечатлениями о своих современниках и сослуживцах  М.В. Фрунзе, И.П. Уборевиче, Б.М. Шапошникове, М.Н. Тухачевском, К.Е. Ворошилове, Г. К. Жукове и других известных советских военачальниках.</a:t>
            </a:r>
          </a:p>
        </p:txBody>
      </p:sp>
    </p:spTree>
    <p:extLst>
      <p:ext uri="{BB962C8B-B14F-4D97-AF65-F5344CB8AC3E}">
        <p14:creationId xmlns:p14="http://schemas.microsoft.com/office/powerpoint/2010/main" val="109051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524056" cy="1034752"/>
          </a:xfrm>
        </p:spPr>
        <p:txBody>
          <a:bodyPr>
            <a:normAutofit/>
          </a:bodyPr>
          <a:lstStyle/>
          <a:p>
            <a:r>
              <a:rPr lang="ru-RU" sz="1800" dirty="0" smtClean="0"/>
              <a:t>1418 дней войны: Из воспоминаний о Великой Отечественной/ сост. Е.Н. Цветаев.- Москва: Политиздат, 1990.- 687с.,ил.</a:t>
            </a:r>
            <a:endParaRPr lang="ru-RU" sz="1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2809767" cy="417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03848" y="1772816"/>
            <a:ext cx="5544616" cy="3416320"/>
          </a:xfrm>
          <a:prstGeom prst="rect">
            <a:avLst/>
          </a:prstGeom>
        </p:spPr>
        <p:txBody>
          <a:bodyPr wrap="square">
            <a:spAutoFit/>
          </a:bodyPr>
          <a:lstStyle/>
          <a:p>
            <a:pPr algn="just"/>
            <a:r>
              <a:rPr lang="ru-RU" dirty="0"/>
              <a:t>Среди авторов сборника - выдающиеся полководцы и военачальники Великой Отечественной: Г.К.Жуков, А.М.Василевский, К.К.Рокоссовский, Н.Г.Кузнецов и многие другие. Их воспоминания - это логически связанный рассказ о войне, о победах и неудачах, о работе Ставки, о боевом и трудовом подвиге советского народа, сокрушившего фашизм. Остроту борьбы иллюстрируют включённые в сборник фрагменты из мемуаров немецких офицеров, тексты из советских и германских военных документов военной поры.</a:t>
            </a:r>
          </a:p>
        </p:txBody>
      </p:sp>
    </p:spTree>
    <p:extLst>
      <p:ext uri="{BB962C8B-B14F-4D97-AF65-F5344CB8AC3E}">
        <p14:creationId xmlns:p14="http://schemas.microsoft.com/office/powerpoint/2010/main" val="400881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1106760"/>
          </a:xfrm>
        </p:spPr>
        <p:txBody>
          <a:bodyPr>
            <a:normAutofit/>
          </a:bodyPr>
          <a:lstStyle/>
          <a:p>
            <a:r>
              <a:rPr lang="ru-RU" sz="1800" dirty="0" smtClean="0"/>
              <a:t>Адамович А. Блокадная книга./ А. Адамович, Д. Гранин.- Москва: Советский писатель, 1982.- 432с.</a:t>
            </a:r>
            <a:endParaRPr lang="ru-RU" sz="1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53330"/>
            <a:ext cx="2781845" cy="394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75856" y="1700808"/>
            <a:ext cx="5472608" cy="4247317"/>
          </a:xfrm>
          <a:prstGeom prst="rect">
            <a:avLst/>
          </a:prstGeom>
        </p:spPr>
        <p:txBody>
          <a:bodyPr wrap="square">
            <a:spAutoFit/>
          </a:bodyPr>
          <a:lstStyle/>
          <a:p>
            <a:pPr algn="just"/>
            <a:r>
              <a:rPr lang="ru-RU" dirty="0"/>
              <a:t>«Блокадная книга» рассказывает о муках осажденного фашистами Ленинграда, о героизме его жителей, о страданиях и о мужестве, о любви и о ненависти, о смерти и бессмертии. Основанная на интервью с очевидцами, документах, письмах, она остается самым подлинным, ярким свидетельством блокадных лет, книгой, которую должен прочесть каждый. </a:t>
            </a:r>
          </a:p>
          <a:p>
            <a:pPr algn="just"/>
            <a:r>
              <a:rPr lang="ru-RU" dirty="0"/>
              <a:t>В настоящее издание, помимо давно ставшего классическим основного текста «Блокадной книги», вошли также материалы, рассказывающие об истории ее создания, и многочисленные архивные фотографии блокадных лет.</a:t>
            </a:r>
          </a:p>
        </p:txBody>
      </p:sp>
    </p:spTree>
    <p:extLst>
      <p:ext uri="{BB962C8B-B14F-4D97-AF65-F5344CB8AC3E}">
        <p14:creationId xmlns:p14="http://schemas.microsoft.com/office/powerpoint/2010/main" val="2255360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1106760"/>
          </a:xfrm>
        </p:spPr>
        <p:txBody>
          <a:bodyPr>
            <a:normAutofit/>
          </a:bodyPr>
          <a:lstStyle/>
          <a:p>
            <a:r>
              <a:rPr lang="ru-RU" sz="1800" dirty="0" smtClean="0"/>
              <a:t>Детская книга войны. Дневники 1941- 1945./сост. </a:t>
            </a:r>
            <a:r>
              <a:rPr lang="ru-RU" sz="1800" dirty="0" err="1" smtClean="0"/>
              <a:t>Е.Факторович</a:t>
            </a:r>
            <a:r>
              <a:rPr lang="ru-RU" sz="1800" dirty="0" smtClean="0"/>
              <a:t> - Москва: Аргументы и факты, АиФ Доброе сердце, 2015, 480с.,ил</a:t>
            </a:r>
            <a:endParaRPr lang="ru-RU" sz="1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556793"/>
            <a:ext cx="3024336" cy="450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6" y="1700808"/>
            <a:ext cx="5112568" cy="3970318"/>
          </a:xfrm>
          <a:prstGeom prst="rect">
            <a:avLst/>
          </a:prstGeom>
        </p:spPr>
        <p:txBody>
          <a:bodyPr wrap="square">
            <a:spAutoFit/>
          </a:bodyPr>
          <a:lstStyle/>
          <a:p>
            <a:pPr algn="just"/>
            <a:r>
              <a:rPr lang="ru-RU" dirty="0"/>
              <a:t>Эта книга — документ истории. Впервые за 70 лет в одном томе собраны все дневники детей Великой Отечественной войны, которые удалось обнаружить журналистам «АиФ». Страшные и честные свидетельства того, через что пришлось пройти и что довелось испытать миллионам маленьких жителей великой страны. Ради памяти о них, ради сохранения этих рукописей и издана эта книга. Более половины из 35 дневников публикуется впервые. Орфография авторов дневников сохранена. Печатается с сокращениями.</a:t>
            </a:r>
          </a:p>
          <a:p>
            <a:endParaRPr lang="ru-RU" dirty="0"/>
          </a:p>
        </p:txBody>
      </p:sp>
    </p:spTree>
    <p:extLst>
      <p:ext uri="{BB962C8B-B14F-4D97-AF65-F5344CB8AC3E}">
        <p14:creationId xmlns:p14="http://schemas.microsoft.com/office/powerpoint/2010/main" val="379390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864096"/>
          </a:xfrm>
        </p:spPr>
        <p:txBody>
          <a:bodyPr>
            <a:normAutofit/>
          </a:bodyPr>
          <a:lstStyle/>
          <a:p>
            <a:r>
              <a:rPr lang="ru-RU" sz="1800" dirty="0" smtClean="0"/>
              <a:t>Василь Быков. Альпийская баллада / В. Быков.- Москва: Азбука, 2023.- 384с.</a:t>
            </a:r>
            <a:endParaRPr lang="ru-RU" sz="1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253468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71800" y="1268760"/>
            <a:ext cx="6120680" cy="5355312"/>
          </a:xfrm>
          <a:prstGeom prst="rect">
            <a:avLst/>
          </a:prstGeom>
        </p:spPr>
        <p:txBody>
          <a:bodyPr wrap="square">
            <a:spAutoFit/>
          </a:bodyPr>
          <a:lstStyle/>
          <a:p>
            <a:pPr algn="just"/>
            <a:r>
              <a:rPr lang="ru-RU" dirty="0"/>
              <a:t>Во время Второй мировой войны в Альпах случайно встречаются бежавшие из концлагеря советский солдат белорус Иван и итальянская девушка Джулия. Иван собирается пробираться на восток, а девушку отсылает в сторону итальянского Триеста, но та не хочет оставаться одна и идёт за ним. Вместе они проводят в Альпах три дня, спасаясь от преследования, пока немцы не настигают беглецов. Диалог между ними идёт на разных языках.</a:t>
            </a:r>
          </a:p>
          <a:p>
            <a:pPr algn="just"/>
            <a:r>
              <a:rPr lang="ru-RU" dirty="0" smtClean="0"/>
              <a:t>Голодные</a:t>
            </a:r>
            <a:r>
              <a:rPr lang="ru-RU" dirty="0"/>
              <a:t>, измученные, преследуемые погоней узники борются за свою жизнь и свободу на фоне прекрасных пейзажей альпийской природы, как бы существующей вне времени; в этом контрасте умиротворяющего ландшафта и постоянно висящей над беглецами опасности между мужчиной и женщиной зарождается любовь. </a:t>
            </a:r>
            <a:r>
              <a:rPr lang="ru-RU" dirty="0" smtClean="0"/>
              <a:t>В </a:t>
            </a:r>
            <a:r>
              <a:rPr lang="ru-RU" dirty="0"/>
              <a:t>1965 году режиссёром Борисом Степановым </a:t>
            </a:r>
            <a:r>
              <a:rPr lang="ru-RU" dirty="0" smtClean="0"/>
              <a:t>был поставлен советский чёрно-белый художественный фильм по этому произведению, на </a:t>
            </a:r>
            <a:r>
              <a:rPr lang="ru-RU" dirty="0"/>
              <a:t>киностудии «Беларусьфильм</a:t>
            </a:r>
            <a:r>
              <a:rPr lang="ru-RU" dirty="0" smtClean="0"/>
              <a:t>»</a:t>
            </a:r>
            <a:endParaRPr lang="ru-RU" dirty="0"/>
          </a:p>
        </p:txBody>
      </p:sp>
    </p:spTree>
    <p:extLst>
      <p:ext uri="{BB962C8B-B14F-4D97-AF65-F5344CB8AC3E}">
        <p14:creationId xmlns:p14="http://schemas.microsoft.com/office/powerpoint/2010/main" val="1026466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56984" cy="936104"/>
          </a:xfrm>
        </p:spPr>
        <p:txBody>
          <a:bodyPr>
            <a:normAutofit fontScale="90000"/>
          </a:bodyPr>
          <a:lstStyle/>
          <a:p>
            <a:r>
              <a:rPr lang="ru-RU" sz="1800" dirty="0"/>
              <a:t>«Альпийская баллада» — советский чёрно-белый широкоэкранный художественный фильм, поставленный на киностудии «Беларусьфильм» в 1965 году режиссёром Борисом Степановым по одноимённой повести Василя Быкова.</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40767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29443"/>
            <a:ext cx="4104456"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860032" y="1484784"/>
            <a:ext cx="4176464" cy="3416320"/>
          </a:xfrm>
          <a:prstGeom prst="rect">
            <a:avLst/>
          </a:prstGeom>
        </p:spPr>
        <p:txBody>
          <a:bodyPr wrap="square">
            <a:spAutoFit/>
          </a:bodyPr>
          <a:lstStyle/>
          <a:p>
            <a:r>
              <a:rPr lang="ru-RU" dirty="0"/>
              <a:t>Великая Отечественная война. Завод в Альпах, где работают военнопленные, подвергается ночным бомбардировкам. Воспользовавшись этим обстоятельством пятеро заключенных осуществляют побег. Среди них русский солдат. Только ему и удается уйти в горы. В горах Иван встречает итальянскую девушку Джулию, также бежавшую из плена.</a:t>
            </a:r>
          </a:p>
        </p:txBody>
      </p:sp>
    </p:spTree>
    <p:extLst>
      <p:ext uri="{BB962C8B-B14F-4D97-AF65-F5344CB8AC3E}">
        <p14:creationId xmlns:p14="http://schemas.microsoft.com/office/powerpoint/2010/main" val="3218199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1106760"/>
          </a:xfrm>
        </p:spPr>
        <p:txBody>
          <a:bodyPr>
            <a:normAutofit/>
          </a:bodyPr>
          <a:lstStyle/>
          <a:p>
            <a:r>
              <a:rPr lang="ru-RU" sz="1800" dirty="0"/>
              <a:t>Великая Отечественная война 1941-1945: </a:t>
            </a:r>
            <a:r>
              <a:rPr lang="ru-RU" sz="1800" dirty="0" smtClean="0"/>
              <a:t>Энциклопедия/Гл. ред. </a:t>
            </a:r>
            <a:r>
              <a:rPr lang="ru-RU" sz="1800" dirty="0" err="1" smtClean="0"/>
              <a:t>М.М.Козлов</a:t>
            </a:r>
            <a:r>
              <a:rPr lang="ru-RU" sz="1800" dirty="0" smtClean="0"/>
              <a:t>. - Москва: Сов.энциклопедия,1985.- 832с.</a:t>
            </a:r>
            <a:endParaRPr lang="ru-RU" sz="1800" dirty="0"/>
          </a:p>
        </p:txBody>
      </p:sp>
      <p:sp>
        <p:nvSpPr>
          <p:cNvPr id="4" name="Прямоугольник 3"/>
          <p:cNvSpPr/>
          <p:nvPr/>
        </p:nvSpPr>
        <p:spPr>
          <a:xfrm>
            <a:off x="3347864" y="1844824"/>
            <a:ext cx="5616624" cy="3693319"/>
          </a:xfrm>
          <a:prstGeom prst="rect">
            <a:avLst/>
          </a:prstGeom>
        </p:spPr>
        <p:txBody>
          <a:bodyPr wrap="square">
            <a:spAutoFit/>
          </a:bodyPr>
          <a:lstStyle/>
          <a:p>
            <a:pPr algn="just"/>
            <a:r>
              <a:rPr lang="ru-RU" dirty="0"/>
              <a:t>Книга о многогранной деятельности советских людей в военные годы состоит из вводного образа и 3300 расположенных по алфавиту статей. Последние освещают основные операции Советских Вооруженных Сил, их организацию и вооружение, военную экономику, внешнюю политику СССР в годы войны, вклад в победу над врагом науки и </a:t>
            </a:r>
            <a:r>
              <a:rPr lang="ru-RU" dirty="0" smtClean="0"/>
              <a:t>культуры, </a:t>
            </a:r>
            <a:r>
              <a:rPr lang="ru-RU" dirty="0"/>
              <a:t>помещены биографические справки о руководителях партии и государства, крупнейших советских военачальниках, о героях фронта и тыла, выдающихся деятелей науки и культуры. Издание снабжено иллюстрациями.</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310324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54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68072" cy="864096"/>
          </a:xfrm>
        </p:spPr>
        <p:txBody>
          <a:bodyPr>
            <a:normAutofit/>
          </a:bodyPr>
          <a:lstStyle/>
          <a:p>
            <a:r>
              <a:rPr lang="ru-RU" sz="1800" dirty="0" smtClean="0"/>
              <a:t>Полевой Б.Н. В большом наступлении./ Б.Н. Полевой.- Москва: Советская Россия, 1970.- 272с.,ил.</a:t>
            </a:r>
            <a:endParaRPr lang="ru-RU" sz="1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628800"/>
            <a:ext cx="2736304" cy="427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31840" y="1196752"/>
            <a:ext cx="5832648" cy="5078313"/>
          </a:xfrm>
          <a:prstGeom prst="rect">
            <a:avLst/>
          </a:prstGeom>
        </p:spPr>
        <p:txBody>
          <a:bodyPr wrap="square">
            <a:spAutoFit/>
          </a:bodyPr>
          <a:lstStyle/>
          <a:p>
            <a:pPr algn="just"/>
            <a:r>
              <a:rPr lang="ru-RU" dirty="0"/>
              <a:t>Читателю, наверное, известно, что Борис Полевой с давних времен вел дневники. </a:t>
            </a:r>
            <a:r>
              <a:rPr lang="ru-RU" dirty="0" smtClean="0"/>
              <a:t>Эта </a:t>
            </a:r>
            <a:r>
              <a:rPr lang="ru-RU" dirty="0"/>
              <a:t>книга дневниковых записей повествует о том большом наступлении Советской Армии, которое началось сражением под Курском и </a:t>
            </a:r>
            <a:r>
              <a:rPr lang="ru-RU" dirty="0" smtClean="0"/>
              <a:t>Белгородом.</a:t>
            </a:r>
            <a:endParaRPr lang="ru-RU" dirty="0"/>
          </a:p>
          <a:p>
            <a:pPr algn="just"/>
            <a:r>
              <a:rPr lang="ru-RU" dirty="0" smtClean="0"/>
              <a:t>Военный </a:t>
            </a:r>
            <a:r>
              <a:rPr lang="ru-RU" dirty="0"/>
              <a:t>корреспондент "Правды" Борис Полевой заносил в свои блокноты то описания боев, то беглые зарисовки военного </a:t>
            </a:r>
            <a:r>
              <a:rPr lang="ru-RU" dirty="0" smtClean="0"/>
              <a:t>быта. Автор </a:t>
            </a:r>
            <a:r>
              <a:rPr lang="ru-RU" dirty="0"/>
              <a:t>знакомит нас с маршалами Коневым и Ротмистровым, </a:t>
            </a:r>
            <a:r>
              <a:rPr lang="ru-RU" dirty="0" smtClean="0"/>
              <a:t>с </a:t>
            </a:r>
            <a:r>
              <a:rPr lang="ru-RU" dirty="0"/>
              <a:t>летчиком Алешей Маресьевым, у которого случайно однажды заночевал в землянке и о котором впоследствии написал всемирно известную книгу; с криворожским шахтером Алексеем Семиволосом, вернувшимся в родные места восстанавливать </a:t>
            </a:r>
            <a:r>
              <a:rPr lang="ru-RU" dirty="0" smtClean="0"/>
              <a:t>производство. Особый </a:t>
            </a:r>
            <a:r>
              <a:rPr lang="ru-RU" dirty="0"/>
              <a:t>аромат достоверности придают книге снимки фотокорреспондента Я</a:t>
            </a:r>
            <a:r>
              <a:rPr lang="ru-RU" dirty="0" smtClean="0"/>
              <a:t>. Рюмкина</a:t>
            </a:r>
            <a:r>
              <a:rPr lang="ru-RU" dirty="0"/>
              <a:t>, который вместе с автором колесил по дорогам большого наступления.</a:t>
            </a:r>
          </a:p>
        </p:txBody>
      </p:sp>
    </p:spTree>
    <p:extLst>
      <p:ext uri="{BB962C8B-B14F-4D97-AF65-F5344CB8AC3E}">
        <p14:creationId xmlns:p14="http://schemas.microsoft.com/office/powerpoint/2010/main" val="338567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t>Инбер В. Душа Ленинграда / В. Инбер.- Ленинград, Лениздат, 1979.-336с.</a:t>
            </a:r>
            <a:endParaRPr lang="ru-RU" sz="1800" dirty="0"/>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2664296" cy="397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987824" y="1340768"/>
            <a:ext cx="5832648" cy="4524315"/>
          </a:xfrm>
          <a:prstGeom prst="rect">
            <a:avLst/>
          </a:prstGeom>
        </p:spPr>
        <p:txBody>
          <a:bodyPr wrap="square">
            <a:spAutoFit/>
          </a:bodyPr>
          <a:lstStyle/>
          <a:p>
            <a:pPr algn="just"/>
            <a:r>
              <a:rPr lang="ru-RU" dirty="0"/>
              <a:t>Вера Инбер </a:t>
            </a:r>
            <a:r>
              <a:rPr lang="ru-RU" dirty="0" smtClean="0"/>
              <a:t> </a:t>
            </a:r>
            <a:r>
              <a:rPr lang="ru-RU" dirty="0"/>
              <a:t>– советская писательница, поэтесса, автор взрослых и детских книг. Лауреат Сталинской премии и трех орденов Трудового Красного знамени. </a:t>
            </a:r>
            <a:r>
              <a:rPr lang="ru-RU" dirty="0" smtClean="0"/>
              <a:t>Писательницу </a:t>
            </a:r>
            <a:r>
              <a:rPr lang="ru-RU" dirty="0"/>
              <a:t>Серебряного века часто сравнивали с поэтессой Анной Ахматовой и противопоставляли другим творцам того </a:t>
            </a:r>
            <a:r>
              <a:rPr lang="ru-RU" dirty="0" smtClean="0"/>
              <a:t>периода. Во </a:t>
            </a:r>
            <a:r>
              <a:rPr lang="ru-RU" dirty="0"/>
              <a:t>время блокады писательница не эвакуировалась, оставшись в осажденном Ленинграде. Этот период оставил на душе женщины неизгладимый след, повлиявший на всю ее творческую биографию. Во время блокады Вера Михайловна вела дневник, стараясь четко описывать каждое событие. После войны эти записи легли в основу книги «Почти три года». Одновременно блокадница работала над произведениями «Пулковский меридиан», «О Ленинграде» и «Душа </a:t>
            </a:r>
            <a:r>
              <a:rPr lang="ru-RU" dirty="0" smtClean="0"/>
              <a:t>Ленинграда»</a:t>
            </a:r>
            <a:endParaRPr lang="ru-RU" dirty="0"/>
          </a:p>
        </p:txBody>
      </p:sp>
    </p:spTree>
    <p:extLst>
      <p:ext uri="{BB962C8B-B14F-4D97-AF65-F5344CB8AC3E}">
        <p14:creationId xmlns:p14="http://schemas.microsoft.com/office/powerpoint/2010/main" val="1923922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t>Казакевич Э.Г. Звезда./Э.Г. Казакевич.- Москва: Советская Россиия,1981.- 96с.</a:t>
            </a:r>
            <a:endParaRPr lang="ru-RU" sz="1800" dirty="0"/>
          </a:p>
        </p:txBody>
      </p:sp>
      <p:sp>
        <p:nvSpPr>
          <p:cNvPr id="3" name="Объект 2"/>
          <p:cNvSpPr>
            <a:spLocks noGrp="1"/>
          </p:cNvSpPr>
          <p:nvPr>
            <p:ph idx="1"/>
          </p:nvPr>
        </p:nvSpPr>
        <p:spPr>
          <a:xfrm>
            <a:off x="3347864" y="1628800"/>
            <a:ext cx="5643736" cy="4451325"/>
          </a:xfrm>
        </p:spPr>
        <p:txBody>
          <a:bodyPr>
            <a:noAutofit/>
          </a:bodyPr>
          <a:lstStyle/>
          <a:p>
            <a:pPr marL="0" indent="0" algn="just">
              <a:buNone/>
            </a:pPr>
            <a:r>
              <a:rPr lang="ru-RU" sz="1800" dirty="0" smtClean="0"/>
              <a:t>В </a:t>
            </a:r>
            <a:r>
              <a:rPr lang="ru-RU" sz="1800" dirty="0"/>
              <a:t>центре сюжета — суровые будни советской разведки во время Великой Отечественной войны. </a:t>
            </a:r>
          </a:p>
          <a:p>
            <a:pPr marL="0" indent="0" algn="just">
              <a:buNone/>
            </a:pPr>
            <a:r>
              <a:rPr lang="ru-RU" sz="1800" dirty="0"/>
              <a:t>С</a:t>
            </a:r>
            <a:r>
              <a:rPr lang="ru-RU" sz="1800" dirty="0" smtClean="0"/>
              <a:t>обытия </a:t>
            </a:r>
            <a:r>
              <a:rPr lang="ru-RU" sz="1800" dirty="0"/>
              <a:t>происходят на западе Украины летом 1944 года — незадолго до начала операции «Багратион». Командир разведроты лейтенант Травкин получает задание перейти через линию фронта и произвести разведку в тылу врага, который, предположительно, перегруппировывает силы для наступления. </a:t>
            </a:r>
          </a:p>
          <a:p>
            <a:pPr marL="0" indent="0" algn="just">
              <a:buNone/>
            </a:pPr>
            <a:r>
              <a:rPr lang="ru-RU" sz="1800" dirty="0" smtClean="0"/>
              <a:t>Повесть </a:t>
            </a:r>
            <a:r>
              <a:rPr lang="ru-RU" sz="1800" dirty="0"/>
              <a:t>была дважды экранизирована: 1949 — режиссёр Александр Иванов, в ролях Николай Крючков, Василий Меркурьев и Лидия Сухаревская; 2002 — режиссёр Николай Лебедев, в ролях Игорь Петренко, Артём Семакин и Алексей Панин.</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286016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59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84976" cy="1178768"/>
          </a:xfrm>
        </p:spPr>
        <p:txBody>
          <a:bodyPr>
            <a:normAutofit fontScale="90000"/>
          </a:bodyPr>
          <a:lstStyle/>
          <a:p>
            <a:r>
              <a:rPr lang="ru-RU" sz="1800" dirty="0"/>
              <a:t>«Звезда» — художественный фильм 2002 года режиссёра Николая Лебедева. Снят по одноимённой повести Эммануила Казакевича. Новая интерпретация фильма 1949 </a:t>
            </a:r>
            <a:r>
              <a:rPr lang="ru-RU" sz="1800" dirty="0" smtClean="0"/>
              <a:t>года. </a:t>
            </a:r>
            <a:r>
              <a:rPr lang="ru-RU" sz="1800" dirty="0"/>
              <a:t>Премьера на телевидении состоялась 9 мая 2003 года на канале Россия.</a:t>
            </a:r>
          </a:p>
        </p:txBody>
      </p:sp>
      <p:sp>
        <p:nvSpPr>
          <p:cNvPr id="3" name="Объект 2"/>
          <p:cNvSpPr>
            <a:spLocks noGrp="1"/>
          </p:cNvSpPr>
          <p:nvPr>
            <p:ph idx="1"/>
          </p:nvPr>
        </p:nvSpPr>
        <p:spPr/>
        <p:txBody>
          <a:bodyPr>
            <a:normAutofit/>
          </a:bodyPr>
          <a:lstStyle/>
          <a:p>
            <a:pPr marL="0" indent="0">
              <a:buNone/>
            </a:pPr>
            <a:r>
              <a:rPr lang="ru-RU" sz="1600" dirty="0"/>
              <a:t>Лето 1944 года. Красная Армия приближается к западной границе СССР. В тыл врага отправляют группу разведчиков с позывными «Звезда». Молодые ребята должны выполнить задание, от которого зависит очень многое. И чтобы справиться с поставленной задачей, героям придется пожертвовать очень многим</a:t>
            </a:r>
            <a:r>
              <a:rPr lang="ru-RU" sz="1600" dirty="0" smtClean="0"/>
              <a:t>.</a:t>
            </a:r>
          </a:p>
          <a:p>
            <a:pPr marL="0" indent="0">
              <a:buNone/>
            </a:pPr>
            <a:endParaRPr lang="ru-RU"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80928"/>
            <a:ext cx="412702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933056"/>
            <a:ext cx="3942184" cy="262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184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452048" cy="720080"/>
          </a:xfrm>
        </p:spPr>
        <p:txBody>
          <a:bodyPr>
            <a:normAutofit/>
          </a:bodyPr>
          <a:lstStyle/>
          <a:p>
            <a:pPr algn="ctr"/>
            <a:r>
              <a:rPr lang="ru-RU" dirty="0" smtClean="0"/>
              <a:t>Нора Яворская   Биография</a:t>
            </a:r>
            <a:endParaRPr lang="ru-RU" dirty="0"/>
          </a:p>
        </p:txBody>
      </p:sp>
      <p:sp>
        <p:nvSpPr>
          <p:cNvPr id="3" name="Объект 2"/>
          <p:cNvSpPr>
            <a:spLocks noGrp="1"/>
          </p:cNvSpPr>
          <p:nvPr>
            <p:ph idx="1"/>
          </p:nvPr>
        </p:nvSpPr>
        <p:spPr>
          <a:xfrm>
            <a:off x="107504" y="1196752"/>
            <a:ext cx="8884096" cy="5544616"/>
          </a:xfrm>
        </p:spPr>
        <p:txBody>
          <a:bodyPr numCol="2">
            <a:normAutofit lnSpcReduction="10000"/>
          </a:bodyPr>
          <a:lstStyle/>
          <a:p>
            <a:pPr marL="0" indent="0">
              <a:buNone/>
            </a:pPr>
            <a:r>
              <a:rPr lang="ru-RU" sz="1800" dirty="0" smtClean="0"/>
              <a:t>Друг сказал мне:-Твой голос не в счет, </a:t>
            </a:r>
          </a:p>
          <a:p>
            <a:pPr marL="0" indent="0">
              <a:buNone/>
            </a:pPr>
            <a:r>
              <a:rPr lang="ru-RU" sz="1800" dirty="0" smtClean="0"/>
              <a:t>Песню громкую он не споет</a:t>
            </a:r>
          </a:p>
          <a:p>
            <a:pPr marL="0" indent="0">
              <a:buNone/>
            </a:pPr>
            <a:r>
              <a:rPr lang="ru-RU" sz="1800" dirty="0" smtClean="0"/>
              <a:t>Потому что весной в сорок пятом</a:t>
            </a:r>
          </a:p>
          <a:p>
            <a:pPr marL="0" indent="0">
              <a:buNone/>
            </a:pPr>
            <a:r>
              <a:rPr lang="ru-RU" sz="1800" dirty="0" smtClean="0"/>
              <a:t>Ты в Берлин не входила солдатом.</a:t>
            </a:r>
          </a:p>
          <a:p>
            <a:pPr marL="0" indent="0">
              <a:buNone/>
            </a:pPr>
            <a:r>
              <a:rPr lang="ru-RU" sz="1800" dirty="0" smtClean="0"/>
              <a:t>Потому что ты в юбочке куцей</a:t>
            </a:r>
          </a:p>
          <a:p>
            <a:pPr marL="0" indent="0">
              <a:buNone/>
            </a:pPr>
            <a:r>
              <a:rPr lang="ru-RU" sz="1800" dirty="0" smtClean="0"/>
              <a:t>Не прошла сквозь огонь революций,</a:t>
            </a:r>
          </a:p>
          <a:p>
            <a:pPr marL="0" indent="0">
              <a:buNone/>
            </a:pPr>
            <a:r>
              <a:rPr lang="ru-RU" sz="1800" dirty="0" smtClean="0"/>
              <a:t>Не встречала в застенке рассвет</a:t>
            </a:r>
          </a:p>
          <a:p>
            <a:pPr marL="0" indent="0">
              <a:buNone/>
            </a:pPr>
            <a:r>
              <a:rPr lang="ru-RU" sz="1800" dirty="0" smtClean="0"/>
              <a:t>У тебя биографии нет!</a:t>
            </a:r>
          </a:p>
          <a:p>
            <a:pPr marL="0" indent="0">
              <a:buNone/>
            </a:pPr>
            <a:r>
              <a:rPr lang="ru-RU" sz="1800" dirty="0" smtClean="0"/>
              <a:t>Я пришла, как в тумане домой. </a:t>
            </a:r>
          </a:p>
          <a:p>
            <a:pPr marL="0" indent="0">
              <a:buNone/>
            </a:pPr>
            <a:r>
              <a:rPr lang="ru-RU" sz="1800" dirty="0" smtClean="0"/>
              <a:t>Дом меня оглушил тишиной.</a:t>
            </a:r>
          </a:p>
          <a:p>
            <a:pPr marL="0" indent="0">
              <a:buNone/>
            </a:pPr>
            <a:r>
              <a:rPr lang="ru-RU" sz="1800" dirty="0" smtClean="0"/>
              <a:t>Под ногою качнулся паркет</a:t>
            </a:r>
          </a:p>
          <a:p>
            <a:pPr marL="0" indent="0">
              <a:buNone/>
            </a:pPr>
            <a:r>
              <a:rPr lang="ru-RU" sz="1800" dirty="0" smtClean="0"/>
              <a:t>У меня биографии нет…</a:t>
            </a:r>
          </a:p>
          <a:p>
            <a:pPr marL="0" indent="0">
              <a:buNone/>
            </a:pPr>
            <a:r>
              <a:rPr lang="ru-RU" sz="1800" dirty="0" smtClean="0"/>
              <a:t>У меня биографии нет? </a:t>
            </a:r>
          </a:p>
          <a:p>
            <a:pPr marL="0" indent="0">
              <a:buNone/>
            </a:pPr>
            <a:r>
              <a:rPr lang="ru-RU" sz="1800" dirty="0" smtClean="0"/>
              <a:t>Я включила над столиком свет,</a:t>
            </a:r>
          </a:p>
          <a:p>
            <a:pPr marL="0" indent="0">
              <a:buNone/>
            </a:pPr>
            <a:r>
              <a:rPr lang="ru-RU" sz="1800" dirty="0" smtClean="0"/>
              <a:t>Пододвинула лампу рывком</a:t>
            </a:r>
          </a:p>
          <a:p>
            <a:pPr marL="0" indent="0">
              <a:buNone/>
            </a:pPr>
            <a:r>
              <a:rPr lang="ru-RU" sz="1800" dirty="0" smtClean="0"/>
              <a:t>И раскрыла семейный альбом</a:t>
            </a:r>
          </a:p>
          <a:p>
            <a:pPr marL="0" indent="0">
              <a:buNone/>
            </a:pPr>
            <a:r>
              <a:rPr lang="ru-RU" sz="1800" dirty="0" smtClean="0"/>
              <a:t>Вот пытливый мальчишеский взгляд.</a:t>
            </a:r>
          </a:p>
          <a:p>
            <a:pPr marL="0" indent="0">
              <a:buNone/>
            </a:pPr>
            <a:r>
              <a:rPr lang="ru-RU" sz="1800" dirty="0" smtClean="0"/>
              <a:t>Мой с войны не вернувшийся брат</a:t>
            </a:r>
          </a:p>
          <a:p>
            <a:pPr marL="0" indent="0">
              <a:buNone/>
            </a:pPr>
            <a:r>
              <a:rPr lang="ru-RU" sz="1800" dirty="0" smtClean="0"/>
              <a:t>Он в шинель фронтовую одет.</a:t>
            </a:r>
          </a:p>
          <a:p>
            <a:pPr marL="0" indent="0">
              <a:buNone/>
            </a:pPr>
            <a:r>
              <a:rPr lang="ru-RU" sz="1800" dirty="0" smtClean="0"/>
              <a:t>У меня биографии нет?</a:t>
            </a:r>
          </a:p>
          <a:p>
            <a:pPr marL="0" indent="0">
              <a:buNone/>
            </a:pPr>
            <a:r>
              <a:rPr lang="ru-RU" sz="1800" dirty="0" smtClean="0"/>
              <a:t>Пуля вражья, пронзив его тело,</a:t>
            </a:r>
          </a:p>
          <a:p>
            <a:pPr marL="0" indent="0">
              <a:buNone/>
            </a:pPr>
            <a:r>
              <a:rPr lang="ru-RU" sz="1800" dirty="0" smtClean="0"/>
              <a:t>Разве сердце мое не задела?</a:t>
            </a:r>
          </a:p>
          <a:p>
            <a:pPr marL="0" indent="0">
              <a:buNone/>
            </a:pPr>
            <a:r>
              <a:rPr lang="ru-RU" sz="1800" dirty="0" smtClean="0"/>
              <a:t>Разве я не впитала душой</a:t>
            </a:r>
          </a:p>
          <a:p>
            <a:pPr marL="0" indent="0">
              <a:buNone/>
            </a:pPr>
            <a:r>
              <a:rPr lang="ru-RU" sz="1800" dirty="0" smtClean="0"/>
              <a:t>Все, о чем он мечтал, молодой?</a:t>
            </a:r>
          </a:p>
          <a:p>
            <a:pPr marL="0" indent="0">
              <a:buNone/>
            </a:pPr>
            <a:r>
              <a:rPr lang="ru-RU" sz="1800" dirty="0" smtClean="0"/>
              <a:t>Вот в буденовке звездной – боец.</a:t>
            </a:r>
          </a:p>
          <a:p>
            <a:pPr marL="0" indent="0">
              <a:buNone/>
            </a:pPr>
            <a:r>
              <a:rPr lang="ru-RU" sz="1800" dirty="0" smtClean="0"/>
              <a:t>Это мой незабвенный отец,</a:t>
            </a:r>
          </a:p>
          <a:p>
            <a:pPr marL="0" indent="0">
              <a:buNone/>
            </a:pPr>
            <a:r>
              <a:rPr lang="ru-RU" sz="1800" dirty="0" smtClean="0"/>
              <a:t>Революции верный солдат,</a:t>
            </a:r>
          </a:p>
          <a:p>
            <a:pPr marL="0" indent="0">
              <a:buNone/>
            </a:pPr>
            <a:r>
              <a:rPr lang="ru-RU" sz="1800" dirty="0" smtClean="0"/>
              <a:t>Для себя не искавший наград</a:t>
            </a:r>
          </a:p>
          <a:p>
            <a:pPr marL="0" indent="0">
              <a:buNone/>
            </a:pPr>
            <a:r>
              <a:rPr lang="ru-RU" sz="1800" dirty="0" smtClean="0"/>
              <a:t>Все, за что устремлялся он в бой,</a:t>
            </a:r>
          </a:p>
          <a:p>
            <a:pPr marL="0" indent="0">
              <a:buNone/>
            </a:pPr>
            <a:r>
              <a:rPr lang="ru-RU" sz="1800" dirty="0" smtClean="0"/>
              <a:t>Стало делом моим и борьбой-</a:t>
            </a:r>
          </a:p>
          <a:p>
            <a:pPr marL="0" indent="0">
              <a:buNone/>
            </a:pPr>
            <a:r>
              <a:rPr lang="ru-RU" sz="1800" dirty="0" smtClean="0"/>
              <a:t>Кровным делом, счастливой  судьбой.</a:t>
            </a:r>
          </a:p>
          <a:p>
            <a:pPr marL="0" indent="0">
              <a:buNone/>
            </a:pPr>
            <a:r>
              <a:rPr lang="ru-RU" sz="1800" dirty="0" smtClean="0"/>
              <a:t>В этом жизнь моя, слава и честь!</a:t>
            </a:r>
          </a:p>
          <a:p>
            <a:pPr marL="0" indent="0">
              <a:buNone/>
            </a:pPr>
            <a:r>
              <a:rPr lang="ru-RU" sz="1800" dirty="0" smtClean="0"/>
              <a:t>И, покуда храню эту честь,</a:t>
            </a:r>
          </a:p>
          <a:p>
            <a:pPr marL="0" indent="0">
              <a:buNone/>
            </a:pPr>
            <a:r>
              <a:rPr lang="ru-RU" sz="1800" dirty="0" smtClean="0"/>
              <a:t>У меня биография есть!</a:t>
            </a:r>
            <a:endParaRPr lang="ru-RU" sz="1800" dirty="0"/>
          </a:p>
        </p:txBody>
      </p:sp>
    </p:spTree>
    <p:extLst>
      <p:ext uri="{BB962C8B-B14F-4D97-AF65-F5344CB8AC3E}">
        <p14:creationId xmlns:p14="http://schemas.microsoft.com/office/powerpoint/2010/main" val="4114265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68072" cy="864096"/>
          </a:xfrm>
        </p:spPr>
        <p:txBody>
          <a:bodyPr>
            <a:normAutofit/>
          </a:bodyPr>
          <a:lstStyle/>
          <a:p>
            <a:r>
              <a:rPr lang="ru-RU" sz="2800" dirty="0" smtClean="0"/>
              <a:t>Константин Симонов </a:t>
            </a:r>
            <a:endParaRPr lang="ru-RU" sz="2800" dirty="0"/>
          </a:p>
        </p:txBody>
      </p:sp>
      <p:sp>
        <p:nvSpPr>
          <p:cNvPr id="3" name="Объект 2"/>
          <p:cNvSpPr>
            <a:spLocks noGrp="1"/>
          </p:cNvSpPr>
          <p:nvPr>
            <p:ph idx="1"/>
          </p:nvPr>
        </p:nvSpPr>
        <p:spPr>
          <a:xfrm>
            <a:off x="251520" y="980728"/>
            <a:ext cx="8740080" cy="5760640"/>
          </a:xfrm>
        </p:spPr>
        <p:txBody>
          <a:bodyPr numCol="2">
            <a:normAutofit fontScale="77500" lnSpcReduction="20000"/>
          </a:bodyPr>
          <a:lstStyle/>
          <a:p>
            <a:pPr marL="0" indent="0">
              <a:buNone/>
            </a:pPr>
            <a:r>
              <a:rPr lang="ru-RU" sz="1800" b="1" dirty="0" smtClean="0"/>
              <a:t>Ты </a:t>
            </a:r>
            <a:r>
              <a:rPr lang="ru-RU" sz="1800" b="1" dirty="0"/>
              <a:t>помнишь, Алеша, дороги Смоленщины</a:t>
            </a:r>
            <a:r>
              <a:rPr lang="ru-RU" sz="1800" dirty="0" smtClean="0"/>
              <a:t>,</a:t>
            </a:r>
          </a:p>
          <a:p>
            <a:pPr marL="0" indent="0">
              <a:buNone/>
            </a:pPr>
            <a:r>
              <a:rPr lang="ru-RU" sz="1800" dirty="0" smtClean="0"/>
              <a:t>Как </a:t>
            </a:r>
            <a:r>
              <a:rPr lang="ru-RU" sz="1800" dirty="0"/>
              <a:t>шли бесконечные, злые дожди</a:t>
            </a:r>
            <a:r>
              <a:rPr lang="ru-RU" sz="1800" dirty="0" smtClean="0"/>
              <a:t>,</a:t>
            </a:r>
          </a:p>
          <a:p>
            <a:pPr marL="0" indent="0">
              <a:buNone/>
            </a:pPr>
            <a:r>
              <a:rPr lang="ru-RU" sz="1800" dirty="0" smtClean="0"/>
              <a:t>Как </a:t>
            </a:r>
            <a:r>
              <a:rPr lang="ru-RU" sz="1800" dirty="0"/>
              <a:t>кринки несли нам усталые женщины</a:t>
            </a:r>
            <a:r>
              <a:rPr lang="ru-RU" sz="1800" dirty="0" smtClean="0"/>
              <a:t>,</a:t>
            </a:r>
          </a:p>
          <a:p>
            <a:pPr marL="0" indent="0">
              <a:buNone/>
            </a:pPr>
            <a:r>
              <a:rPr lang="ru-RU" sz="1800" dirty="0" smtClean="0"/>
              <a:t>Прижав</a:t>
            </a:r>
            <a:r>
              <a:rPr lang="ru-RU" sz="1800" dirty="0"/>
              <a:t>, как детей, от дождя их к груди</a:t>
            </a:r>
            <a:r>
              <a:rPr lang="ru-RU" sz="1800" dirty="0" smtClean="0"/>
              <a:t>,</a:t>
            </a:r>
          </a:p>
          <a:p>
            <a:pPr marL="0" indent="0">
              <a:buNone/>
            </a:pPr>
            <a:r>
              <a:rPr lang="ru-RU" sz="1800" dirty="0" smtClean="0"/>
              <a:t>Как </a:t>
            </a:r>
            <a:r>
              <a:rPr lang="ru-RU" sz="1800" dirty="0"/>
              <a:t>слезы они вытирали </a:t>
            </a:r>
            <a:r>
              <a:rPr lang="ru-RU" sz="1800" dirty="0" smtClean="0"/>
              <a:t>украдкою ,</a:t>
            </a:r>
          </a:p>
          <a:p>
            <a:pPr marL="0" indent="0">
              <a:buNone/>
            </a:pPr>
            <a:r>
              <a:rPr lang="ru-RU" sz="1800" dirty="0" smtClean="0"/>
              <a:t>Как </a:t>
            </a:r>
            <a:r>
              <a:rPr lang="ru-RU" sz="1800" dirty="0"/>
              <a:t>вслед нам шептали:- Господь вас спаси</a:t>
            </a:r>
            <a:r>
              <a:rPr lang="ru-RU" sz="1800" dirty="0" smtClean="0"/>
              <a:t>!-</a:t>
            </a:r>
          </a:p>
          <a:p>
            <a:pPr marL="0" indent="0">
              <a:buNone/>
            </a:pPr>
            <a:r>
              <a:rPr lang="ru-RU" sz="1800" dirty="0" smtClean="0"/>
              <a:t>И </a:t>
            </a:r>
            <a:r>
              <a:rPr lang="ru-RU" sz="1800" dirty="0"/>
              <a:t>снова себя называли солдатками</a:t>
            </a:r>
            <a:r>
              <a:rPr lang="ru-RU" sz="1800" dirty="0" smtClean="0"/>
              <a:t>,</a:t>
            </a:r>
          </a:p>
          <a:p>
            <a:pPr marL="0" indent="0">
              <a:buNone/>
            </a:pPr>
            <a:r>
              <a:rPr lang="ru-RU" sz="1800" dirty="0" smtClean="0"/>
              <a:t>Как </a:t>
            </a:r>
            <a:r>
              <a:rPr lang="ru-RU" sz="1800" dirty="0"/>
              <a:t>встарь повелось на великой Руси</a:t>
            </a:r>
            <a:r>
              <a:rPr lang="ru-RU" sz="1800" dirty="0" smtClean="0"/>
              <a:t>.</a:t>
            </a:r>
          </a:p>
          <a:p>
            <a:pPr marL="0" indent="0">
              <a:buNone/>
            </a:pPr>
            <a:r>
              <a:rPr lang="ru-RU" sz="1800" dirty="0" smtClean="0"/>
              <a:t>Слезами </a:t>
            </a:r>
            <a:r>
              <a:rPr lang="ru-RU" sz="1800" dirty="0"/>
              <a:t>измеренный чаще, чем верстами</a:t>
            </a:r>
            <a:r>
              <a:rPr lang="ru-RU" sz="1800" dirty="0" smtClean="0"/>
              <a:t>,</a:t>
            </a:r>
          </a:p>
          <a:p>
            <a:pPr marL="0" indent="0">
              <a:buNone/>
            </a:pPr>
            <a:r>
              <a:rPr lang="ru-RU" sz="1800" dirty="0" smtClean="0"/>
              <a:t>Шел </a:t>
            </a:r>
            <a:r>
              <a:rPr lang="ru-RU" sz="1800" dirty="0"/>
              <a:t>тракт, на пригорках скрываясь из глаз</a:t>
            </a:r>
            <a:r>
              <a:rPr lang="ru-RU" sz="1800" dirty="0" smtClean="0"/>
              <a:t>:</a:t>
            </a:r>
          </a:p>
          <a:p>
            <a:pPr marL="0" indent="0">
              <a:buNone/>
            </a:pPr>
            <a:r>
              <a:rPr lang="ru-RU" sz="1800" dirty="0" smtClean="0"/>
              <a:t>Деревни</a:t>
            </a:r>
            <a:r>
              <a:rPr lang="ru-RU" sz="1800" dirty="0"/>
              <a:t>, деревни, деревни с погостами</a:t>
            </a:r>
            <a:r>
              <a:rPr lang="ru-RU" sz="1800" dirty="0" smtClean="0"/>
              <a:t>,</a:t>
            </a:r>
          </a:p>
          <a:p>
            <a:pPr marL="0" indent="0">
              <a:buNone/>
            </a:pPr>
            <a:r>
              <a:rPr lang="ru-RU" sz="1800" dirty="0" smtClean="0"/>
              <a:t>Как </a:t>
            </a:r>
            <a:r>
              <a:rPr lang="ru-RU" sz="1800" dirty="0"/>
              <a:t>будто на них вся Россия сошлась</a:t>
            </a:r>
            <a:r>
              <a:rPr lang="ru-RU" sz="1800" dirty="0" smtClean="0"/>
              <a:t>,</a:t>
            </a:r>
          </a:p>
          <a:p>
            <a:pPr marL="0" indent="0">
              <a:buNone/>
            </a:pPr>
            <a:r>
              <a:rPr lang="ru-RU" sz="1800" dirty="0" smtClean="0"/>
              <a:t>Как </a:t>
            </a:r>
            <a:r>
              <a:rPr lang="ru-RU" sz="1800" dirty="0"/>
              <a:t>будто за каждою русской околицей</a:t>
            </a:r>
            <a:r>
              <a:rPr lang="ru-RU" sz="1800" dirty="0" smtClean="0"/>
              <a:t>,</a:t>
            </a:r>
          </a:p>
          <a:p>
            <a:pPr marL="0" indent="0">
              <a:buNone/>
            </a:pPr>
            <a:r>
              <a:rPr lang="ru-RU" sz="1800" dirty="0" smtClean="0"/>
              <a:t>Крестом </a:t>
            </a:r>
            <a:r>
              <a:rPr lang="ru-RU" sz="1800" dirty="0"/>
              <a:t>своих рук ограждая живых</a:t>
            </a:r>
            <a:r>
              <a:rPr lang="ru-RU" sz="1800" dirty="0" smtClean="0"/>
              <a:t>,</a:t>
            </a:r>
          </a:p>
          <a:p>
            <a:pPr marL="0" indent="0">
              <a:buNone/>
            </a:pPr>
            <a:r>
              <a:rPr lang="ru-RU" sz="1800" dirty="0" smtClean="0"/>
              <a:t>Всем </a:t>
            </a:r>
            <a:r>
              <a:rPr lang="ru-RU" sz="1800" dirty="0"/>
              <a:t>миром сойдясь, наши прадеды </a:t>
            </a:r>
            <a:r>
              <a:rPr lang="ru-RU" sz="1800" dirty="0" smtClean="0"/>
              <a:t>молятся</a:t>
            </a:r>
          </a:p>
          <a:p>
            <a:pPr marL="0" indent="0">
              <a:buNone/>
            </a:pPr>
            <a:r>
              <a:rPr lang="ru-RU" sz="1800" dirty="0" smtClean="0"/>
              <a:t>За </a:t>
            </a:r>
            <a:r>
              <a:rPr lang="ru-RU" sz="1800" dirty="0"/>
              <a:t>в бога не верящих внуков своих</a:t>
            </a:r>
            <a:r>
              <a:rPr lang="ru-RU" sz="1800" dirty="0" smtClean="0"/>
              <a:t>.</a:t>
            </a:r>
          </a:p>
          <a:p>
            <a:pPr marL="0" indent="0">
              <a:buNone/>
            </a:pPr>
            <a:r>
              <a:rPr lang="ru-RU" sz="1800" dirty="0" smtClean="0"/>
              <a:t>Ты </a:t>
            </a:r>
            <a:r>
              <a:rPr lang="ru-RU" sz="1800" dirty="0"/>
              <a:t>знаешь, наверное, все-таки Родина </a:t>
            </a:r>
            <a:r>
              <a:rPr lang="ru-RU" sz="1800" dirty="0" smtClean="0"/>
              <a:t>—</a:t>
            </a:r>
          </a:p>
          <a:p>
            <a:pPr marL="0" indent="0">
              <a:buNone/>
            </a:pPr>
            <a:r>
              <a:rPr lang="ru-RU" sz="1800" dirty="0" smtClean="0"/>
              <a:t>Не </a:t>
            </a:r>
            <a:r>
              <a:rPr lang="ru-RU" sz="1800" dirty="0"/>
              <a:t>дом городской, где я празднично </a:t>
            </a:r>
            <a:r>
              <a:rPr lang="ru-RU" sz="1800" dirty="0" smtClean="0"/>
              <a:t>жил ,</a:t>
            </a:r>
          </a:p>
          <a:p>
            <a:pPr marL="0" indent="0">
              <a:buNone/>
            </a:pPr>
            <a:r>
              <a:rPr lang="ru-RU" sz="1800" dirty="0" smtClean="0"/>
              <a:t>А </a:t>
            </a:r>
            <a:r>
              <a:rPr lang="ru-RU" sz="1800" dirty="0"/>
              <a:t>эти проселки, что дедами пройдены</a:t>
            </a:r>
            <a:r>
              <a:rPr lang="ru-RU" sz="1800" dirty="0" smtClean="0"/>
              <a:t>, </a:t>
            </a:r>
          </a:p>
          <a:p>
            <a:pPr marL="0" indent="0">
              <a:buNone/>
            </a:pPr>
            <a:r>
              <a:rPr lang="ru-RU" sz="1800" dirty="0" smtClean="0"/>
              <a:t>С </a:t>
            </a:r>
            <a:r>
              <a:rPr lang="ru-RU" sz="1800" dirty="0"/>
              <a:t>простыми крестами их русских могил</a:t>
            </a:r>
            <a:r>
              <a:rPr lang="ru-RU" sz="1800" dirty="0" smtClean="0"/>
              <a:t>.</a:t>
            </a:r>
          </a:p>
          <a:p>
            <a:pPr marL="0" indent="0">
              <a:buNone/>
            </a:pPr>
            <a:r>
              <a:rPr lang="ru-RU" sz="1800" dirty="0" smtClean="0"/>
              <a:t>Не </a:t>
            </a:r>
            <a:r>
              <a:rPr lang="ru-RU" sz="1800" dirty="0"/>
              <a:t>знаю, как ты, а меня с </a:t>
            </a:r>
            <a:r>
              <a:rPr lang="ru-RU" sz="1800" dirty="0" smtClean="0"/>
              <a:t>деревенскою</a:t>
            </a:r>
          </a:p>
          <a:p>
            <a:pPr marL="0" indent="0">
              <a:buNone/>
            </a:pPr>
            <a:r>
              <a:rPr lang="ru-RU" sz="1800" dirty="0" smtClean="0"/>
              <a:t>Дорожной </a:t>
            </a:r>
            <a:r>
              <a:rPr lang="ru-RU" sz="1800" dirty="0"/>
              <a:t>тоской от села до села</a:t>
            </a:r>
            <a:r>
              <a:rPr lang="ru-RU" sz="1800" dirty="0" smtClean="0"/>
              <a:t>,</a:t>
            </a:r>
          </a:p>
          <a:p>
            <a:pPr marL="0" indent="0">
              <a:buNone/>
            </a:pPr>
            <a:r>
              <a:rPr lang="ru-RU" sz="1800" dirty="0" smtClean="0"/>
              <a:t>Со </a:t>
            </a:r>
            <a:r>
              <a:rPr lang="ru-RU" sz="1800" dirty="0"/>
              <a:t>вдовьей слезою и с песнею </a:t>
            </a:r>
            <a:r>
              <a:rPr lang="ru-RU" sz="1800" dirty="0" smtClean="0"/>
              <a:t>женскою</a:t>
            </a:r>
          </a:p>
          <a:p>
            <a:pPr marL="0" indent="0">
              <a:buNone/>
            </a:pPr>
            <a:r>
              <a:rPr lang="ru-RU" sz="1800" dirty="0" smtClean="0"/>
              <a:t>Впервые </a:t>
            </a:r>
            <a:r>
              <a:rPr lang="ru-RU" sz="1800" dirty="0"/>
              <a:t>война на проселках свела</a:t>
            </a:r>
            <a:r>
              <a:rPr lang="ru-RU" sz="1800" dirty="0" smtClean="0"/>
              <a:t>.</a:t>
            </a:r>
          </a:p>
          <a:p>
            <a:pPr marL="0" indent="0">
              <a:buNone/>
            </a:pPr>
            <a:r>
              <a:rPr lang="ru-RU" sz="1800" dirty="0" smtClean="0"/>
              <a:t>Ты </a:t>
            </a:r>
            <a:r>
              <a:rPr lang="ru-RU" sz="1800" dirty="0"/>
              <a:t>помнишь, Алеша: изба под Борисовом</a:t>
            </a:r>
            <a:r>
              <a:rPr lang="ru-RU" sz="1800" dirty="0" smtClean="0"/>
              <a:t>,</a:t>
            </a:r>
          </a:p>
          <a:p>
            <a:pPr marL="0" indent="0">
              <a:buNone/>
            </a:pPr>
            <a:r>
              <a:rPr lang="ru-RU" sz="1800" dirty="0" smtClean="0"/>
              <a:t>По </a:t>
            </a:r>
            <a:r>
              <a:rPr lang="ru-RU" sz="1800" dirty="0"/>
              <a:t>мертвому плачущий девичий крик</a:t>
            </a:r>
            <a:r>
              <a:rPr lang="ru-RU" sz="1800" dirty="0" smtClean="0"/>
              <a:t>,</a:t>
            </a:r>
          </a:p>
          <a:p>
            <a:pPr marL="0" indent="0">
              <a:buNone/>
            </a:pPr>
            <a:r>
              <a:rPr lang="ru-RU" sz="1800" dirty="0" smtClean="0"/>
              <a:t>Седая </a:t>
            </a:r>
            <a:r>
              <a:rPr lang="ru-RU" sz="1800" dirty="0"/>
              <a:t>старуха в салопчике плисовом</a:t>
            </a:r>
            <a:r>
              <a:rPr lang="ru-RU" sz="1800" dirty="0" smtClean="0"/>
              <a:t>,</a:t>
            </a:r>
          </a:p>
          <a:p>
            <a:pPr marL="0" indent="0">
              <a:buNone/>
            </a:pPr>
            <a:r>
              <a:rPr lang="ru-RU" sz="1800" dirty="0" smtClean="0"/>
              <a:t>Весь </a:t>
            </a:r>
            <a:r>
              <a:rPr lang="ru-RU" sz="1800" dirty="0"/>
              <a:t>в белом, как на смерть одетый, старик</a:t>
            </a:r>
            <a:r>
              <a:rPr lang="ru-RU" sz="1800" dirty="0" smtClean="0"/>
              <a:t>.</a:t>
            </a:r>
          </a:p>
          <a:p>
            <a:pPr marL="0" indent="0">
              <a:buNone/>
            </a:pPr>
            <a:r>
              <a:rPr lang="ru-RU" sz="1800" dirty="0" smtClean="0"/>
              <a:t>Ну </a:t>
            </a:r>
            <a:r>
              <a:rPr lang="ru-RU" sz="1800" dirty="0"/>
              <a:t>что им сказать, чем утешить могли мы их</a:t>
            </a:r>
            <a:r>
              <a:rPr lang="ru-RU" sz="1800" dirty="0" smtClean="0"/>
              <a:t>?</a:t>
            </a:r>
          </a:p>
          <a:p>
            <a:pPr marL="0" indent="0">
              <a:buNone/>
            </a:pPr>
            <a:r>
              <a:rPr lang="ru-RU" sz="1800" dirty="0" smtClean="0"/>
              <a:t>Но</a:t>
            </a:r>
            <a:r>
              <a:rPr lang="ru-RU" sz="1800" dirty="0"/>
              <a:t>, горе поняв своим бабьим чутьем</a:t>
            </a:r>
            <a:r>
              <a:rPr lang="ru-RU" sz="1800" dirty="0" smtClean="0"/>
              <a:t>,</a:t>
            </a:r>
          </a:p>
          <a:p>
            <a:pPr marL="0" indent="0">
              <a:buNone/>
            </a:pPr>
            <a:r>
              <a:rPr lang="ru-RU" sz="1800" dirty="0" smtClean="0"/>
              <a:t>Ты </a:t>
            </a:r>
            <a:r>
              <a:rPr lang="ru-RU" sz="1800" dirty="0"/>
              <a:t>помнишь, старуха сказала:- Родимые</a:t>
            </a:r>
            <a:r>
              <a:rPr lang="ru-RU" sz="1800" dirty="0" smtClean="0"/>
              <a:t>,</a:t>
            </a:r>
          </a:p>
          <a:p>
            <a:pPr marL="0" indent="0">
              <a:buNone/>
            </a:pPr>
            <a:r>
              <a:rPr lang="ru-RU" sz="1800" dirty="0" smtClean="0"/>
              <a:t>Покуда </a:t>
            </a:r>
            <a:r>
              <a:rPr lang="ru-RU" sz="1800" dirty="0"/>
              <a:t>идите, мы вас подождем</a:t>
            </a:r>
            <a:r>
              <a:rPr lang="ru-RU" sz="1800" dirty="0" smtClean="0"/>
              <a:t>.</a:t>
            </a:r>
          </a:p>
          <a:p>
            <a:pPr marL="0" indent="0">
              <a:buNone/>
            </a:pPr>
            <a:r>
              <a:rPr lang="ru-RU" sz="1800" dirty="0" smtClean="0"/>
              <a:t>«</a:t>
            </a:r>
            <a:r>
              <a:rPr lang="ru-RU" sz="1800" dirty="0"/>
              <a:t>Мы вас подождем!»- говорили нам пажити</a:t>
            </a:r>
            <a:r>
              <a:rPr lang="ru-RU" sz="1800" dirty="0" smtClean="0"/>
              <a:t>.</a:t>
            </a:r>
          </a:p>
          <a:p>
            <a:pPr marL="0" indent="0">
              <a:buNone/>
            </a:pPr>
            <a:r>
              <a:rPr lang="ru-RU" sz="1800" dirty="0" smtClean="0"/>
              <a:t>«</a:t>
            </a:r>
            <a:r>
              <a:rPr lang="ru-RU" sz="1800" dirty="0"/>
              <a:t>Мы вас подождем!»- говорили леса</a:t>
            </a:r>
            <a:r>
              <a:rPr lang="ru-RU" sz="1800" dirty="0" smtClean="0"/>
              <a:t>.</a:t>
            </a:r>
          </a:p>
          <a:p>
            <a:pPr marL="0" indent="0">
              <a:buNone/>
            </a:pPr>
            <a:r>
              <a:rPr lang="ru-RU" sz="1800" dirty="0" smtClean="0"/>
              <a:t>Ты </a:t>
            </a:r>
            <a:r>
              <a:rPr lang="ru-RU" sz="1800" dirty="0"/>
              <a:t>знаешь, Алеша, ночами мне кажется</a:t>
            </a:r>
            <a:r>
              <a:rPr lang="ru-RU" sz="1800" dirty="0" smtClean="0"/>
              <a:t>,</a:t>
            </a:r>
          </a:p>
          <a:p>
            <a:pPr marL="0" indent="0">
              <a:buNone/>
            </a:pPr>
            <a:r>
              <a:rPr lang="ru-RU" sz="1800" dirty="0" smtClean="0"/>
              <a:t>Что </a:t>
            </a:r>
            <a:r>
              <a:rPr lang="ru-RU" sz="1800" dirty="0"/>
              <a:t>следом за мной их идут голоса</a:t>
            </a:r>
            <a:r>
              <a:rPr lang="ru-RU" sz="1800" dirty="0" smtClean="0"/>
              <a:t>.</a:t>
            </a:r>
          </a:p>
          <a:p>
            <a:pPr marL="0" indent="0">
              <a:buNone/>
            </a:pPr>
            <a:r>
              <a:rPr lang="ru-RU" sz="1800" dirty="0" smtClean="0"/>
              <a:t>По </a:t>
            </a:r>
            <a:r>
              <a:rPr lang="ru-RU" sz="1800" dirty="0"/>
              <a:t>русским обычаям, только </a:t>
            </a:r>
            <a:r>
              <a:rPr lang="ru-RU" sz="1800" dirty="0" smtClean="0"/>
              <a:t>пожарища</a:t>
            </a:r>
          </a:p>
          <a:p>
            <a:pPr marL="0" indent="0">
              <a:buNone/>
            </a:pPr>
            <a:r>
              <a:rPr lang="ru-RU" sz="1800" dirty="0" smtClean="0"/>
              <a:t>На </a:t>
            </a:r>
            <a:r>
              <a:rPr lang="ru-RU" sz="1800" dirty="0"/>
              <a:t>русской земле раскидав позади</a:t>
            </a:r>
            <a:r>
              <a:rPr lang="ru-RU" sz="1800" dirty="0" smtClean="0"/>
              <a:t>,</a:t>
            </a:r>
          </a:p>
          <a:p>
            <a:pPr marL="0" indent="0">
              <a:buNone/>
            </a:pPr>
            <a:r>
              <a:rPr lang="ru-RU" sz="1800" dirty="0" smtClean="0"/>
              <a:t>На </a:t>
            </a:r>
            <a:r>
              <a:rPr lang="ru-RU" sz="1800" dirty="0"/>
              <a:t>наших глазах умирали товарищи</a:t>
            </a:r>
            <a:r>
              <a:rPr lang="ru-RU" sz="1800" dirty="0" smtClean="0"/>
              <a:t>,</a:t>
            </a:r>
          </a:p>
          <a:p>
            <a:pPr marL="0" indent="0">
              <a:buNone/>
            </a:pPr>
            <a:r>
              <a:rPr lang="ru-RU" sz="1800" dirty="0" smtClean="0"/>
              <a:t>По-русски </a:t>
            </a:r>
            <a:r>
              <a:rPr lang="ru-RU" sz="1800" dirty="0"/>
              <a:t>рубаху рванув на груди</a:t>
            </a:r>
            <a:r>
              <a:rPr lang="ru-RU" sz="1800" dirty="0" smtClean="0"/>
              <a:t>.</a:t>
            </a:r>
          </a:p>
          <a:p>
            <a:pPr marL="0" indent="0">
              <a:buNone/>
            </a:pPr>
            <a:r>
              <a:rPr lang="ru-RU" sz="1800" dirty="0" smtClean="0"/>
              <a:t>Нас </a:t>
            </a:r>
            <a:r>
              <a:rPr lang="ru-RU" sz="1800" dirty="0"/>
              <a:t>пули с тобою пока еще милуют</a:t>
            </a:r>
            <a:r>
              <a:rPr lang="ru-RU" sz="1800" dirty="0" smtClean="0"/>
              <a:t>.</a:t>
            </a:r>
          </a:p>
          <a:p>
            <a:pPr marL="0" indent="0">
              <a:buNone/>
            </a:pPr>
            <a:r>
              <a:rPr lang="ru-RU" sz="1800" dirty="0" smtClean="0"/>
              <a:t>Но</a:t>
            </a:r>
            <a:r>
              <a:rPr lang="ru-RU" sz="1800" dirty="0"/>
              <a:t>, трижды поверив, что жизнь уже вся</a:t>
            </a:r>
            <a:r>
              <a:rPr lang="ru-RU" sz="1800" dirty="0" smtClean="0"/>
              <a:t>,</a:t>
            </a:r>
          </a:p>
          <a:p>
            <a:pPr marL="0" indent="0">
              <a:buNone/>
            </a:pPr>
            <a:r>
              <a:rPr lang="ru-RU" sz="1800" dirty="0" smtClean="0"/>
              <a:t>Я </a:t>
            </a:r>
            <a:r>
              <a:rPr lang="ru-RU" sz="1800" dirty="0"/>
              <a:t>все-таки горд был за самую милую</a:t>
            </a:r>
            <a:r>
              <a:rPr lang="ru-RU" sz="1800" dirty="0" smtClean="0"/>
              <a:t>,</a:t>
            </a:r>
          </a:p>
          <a:p>
            <a:pPr marL="0" indent="0">
              <a:buNone/>
            </a:pPr>
            <a:r>
              <a:rPr lang="ru-RU" sz="1800" dirty="0" smtClean="0"/>
              <a:t>За </a:t>
            </a:r>
            <a:r>
              <a:rPr lang="ru-RU" sz="1800" dirty="0"/>
              <a:t>горькую землю, где я родился</a:t>
            </a:r>
            <a:r>
              <a:rPr lang="ru-RU" sz="1800" dirty="0" smtClean="0"/>
              <a:t>,</a:t>
            </a:r>
          </a:p>
          <a:p>
            <a:pPr marL="0" indent="0">
              <a:buNone/>
            </a:pPr>
            <a:r>
              <a:rPr lang="ru-RU" sz="1800" dirty="0" smtClean="0"/>
              <a:t>За </a:t>
            </a:r>
            <a:r>
              <a:rPr lang="ru-RU" sz="1800" dirty="0"/>
              <a:t>то, что на ней умереть мне завещано</a:t>
            </a:r>
            <a:r>
              <a:rPr lang="ru-RU" sz="1800" dirty="0" smtClean="0"/>
              <a:t>,</a:t>
            </a:r>
          </a:p>
          <a:p>
            <a:pPr marL="0" indent="0">
              <a:buNone/>
            </a:pPr>
            <a:r>
              <a:rPr lang="ru-RU" sz="1800" dirty="0" smtClean="0"/>
              <a:t>Что </a:t>
            </a:r>
            <a:r>
              <a:rPr lang="ru-RU" sz="1800" dirty="0"/>
              <a:t>русская мать нас на свет родила</a:t>
            </a:r>
            <a:r>
              <a:rPr lang="ru-RU" sz="1800" dirty="0" smtClean="0"/>
              <a:t>,</a:t>
            </a:r>
          </a:p>
          <a:p>
            <a:pPr marL="0" indent="0">
              <a:buNone/>
            </a:pPr>
            <a:r>
              <a:rPr lang="ru-RU" sz="1800" dirty="0" smtClean="0"/>
              <a:t>Что</a:t>
            </a:r>
            <a:r>
              <a:rPr lang="ru-RU" sz="1800" dirty="0"/>
              <a:t>, в бой провожая нас, русская </a:t>
            </a:r>
            <a:r>
              <a:rPr lang="ru-RU" sz="1800" dirty="0" smtClean="0"/>
              <a:t>женщина</a:t>
            </a:r>
          </a:p>
          <a:p>
            <a:pPr marL="0" indent="0">
              <a:buNone/>
            </a:pPr>
            <a:r>
              <a:rPr lang="ru-RU" sz="1800" dirty="0" smtClean="0"/>
              <a:t>По-русски </a:t>
            </a:r>
            <a:r>
              <a:rPr lang="ru-RU" sz="1800" dirty="0"/>
              <a:t>три раза </a:t>
            </a:r>
            <a:r>
              <a:rPr lang="ru-RU" sz="1800" dirty="0" smtClean="0"/>
              <a:t>меня обняла</a:t>
            </a:r>
          </a:p>
          <a:p>
            <a:pPr marL="0" indent="0">
              <a:buNone/>
            </a:pPr>
            <a:r>
              <a:rPr lang="ru-RU" sz="1800" dirty="0" smtClean="0"/>
              <a:t>1941</a:t>
            </a:r>
            <a:endParaRPr lang="ru-RU" sz="1800" dirty="0"/>
          </a:p>
        </p:txBody>
      </p:sp>
    </p:spTree>
    <p:extLst>
      <p:ext uri="{BB962C8B-B14F-4D97-AF65-F5344CB8AC3E}">
        <p14:creationId xmlns:p14="http://schemas.microsoft.com/office/powerpoint/2010/main" val="242553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596064" cy="1295400"/>
          </a:xfrm>
        </p:spPr>
        <p:txBody>
          <a:bodyPr>
            <a:normAutofit/>
          </a:bodyPr>
          <a:lstStyle/>
          <a:p>
            <a:r>
              <a:rPr lang="ru-RU" sz="1800" dirty="0" smtClean="0"/>
              <a:t>Шолохов М.А. Донские рассказы. Судьба человека. Рассказы и повести/ Михаил Шолохов.- Москва: Детская литература, 2008.- 269с.:ил.- (Школьная библиотека)</a:t>
            </a:r>
            <a:endParaRPr lang="ru-RU" sz="1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297195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6" y="1700808"/>
            <a:ext cx="5040560" cy="2585323"/>
          </a:xfrm>
          <a:prstGeom prst="rect">
            <a:avLst/>
          </a:prstGeom>
        </p:spPr>
        <p:txBody>
          <a:bodyPr wrap="square">
            <a:spAutoFit/>
          </a:bodyPr>
          <a:lstStyle/>
          <a:p>
            <a:pPr algn="just"/>
            <a:r>
              <a:rPr lang="ru-RU" dirty="0"/>
              <a:t>Рассказ Михаила Шолохова «Судьба человека» повествует о жизни солдата Великой Отечественной Войны Андрея Соколова. Нагрянувшая война отняла у мужчины всё: семью, дом, веру в светлое будущее. Волевой характер и твёрдость духа не позволили сломиться Андрею. Встреча с осиротевшим мальчиком Ванюшкой привнесла в жизнь Соколова новый </a:t>
            </a:r>
            <a:r>
              <a:rPr lang="ru-RU" dirty="0" smtClean="0"/>
              <a:t>смысл.</a:t>
            </a:r>
            <a:endParaRPr lang="ru-RU" dirty="0"/>
          </a:p>
        </p:txBody>
      </p:sp>
    </p:spTree>
    <p:extLst>
      <p:ext uri="{BB962C8B-B14F-4D97-AF65-F5344CB8AC3E}">
        <p14:creationId xmlns:p14="http://schemas.microsoft.com/office/powerpoint/2010/main" val="596852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«Судьба человека» (1959) </a:t>
            </a:r>
            <a:br>
              <a:rPr lang="ru-RU" dirty="0"/>
            </a:br>
            <a:endParaRPr lang="ru-RU" dirty="0"/>
          </a:p>
        </p:txBody>
      </p:sp>
      <p:sp>
        <p:nvSpPr>
          <p:cNvPr id="3" name="Объект 2"/>
          <p:cNvSpPr>
            <a:spLocks noGrp="1"/>
          </p:cNvSpPr>
          <p:nvPr>
            <p:ph idx="1"/>
          </p:nvPr>
        </p:nvSpPr>
        <p:spPr>
          <a:xfrm>
            <a:off x="323528" y="1124744"/>
            <a:ext cx="8668072" cy="5544616"/>
          </a:xfrm>
        </p:spPr>
        <p:txBody>
          <a:bodyPr>
            <a:normAutofit/>
          </a:bodyPr>
          <a:lstStyle/>
          <a:p>
            <a:pPr marL="0" indent="0" algn="just">
              <a:buNone/>
            </a:pPr>
            <a:r>
              <a:rPr lang="ru-RU" sz="1800" dirty="0" smtClean="0"/>
              <a:t>Времена </a:t>
            </a:r>
            <a:r>
              <a:rPr lang="ru-RU" sz="1800" dirty="0"/>
              <a:t>меняются, а тема остается. Вот уже более семидесяти лет в нашей стране выходят фильмы о Великой Отечественной войне (первые из них появились еще до того, как война подошла к концу</a:t>
            </a:r>
            <a:r>
              <a:rPr lang="ru-RU" sz="1800" dirty="0" smtClean="0"/>
              <a:t>)</a:t>
            </a:r>
          </a:p>
          <a:p>
            <a:pPr marL="0" indent="0" algn="just">
              <a:buNone/>
            </a:pPr>
            <a:r>
              <a:rPr lang="ru-RU" sz="1800" b="1" dirty="0"/>
              <a:t>«Судьба человека» </a:t>
            </a:r>
            <a:r>
              <a:rPr lang="ru-RU" sz="1800" dirty="0"/>
              <a:t>(</a:t>
            </a:r>
            <a:r>
              <a:rPr lang="ru-RU" sz="1800" dirty="0" smtClean="0"/>
              <a:t>1959) Фильм </a:t>
            </a:r>
            <a:r>
              <a:rPr lang="ru-RU" sz="1800" dirty="0"/>
              <a:t>«Судьба человека» по одноименному рассказу Михаила Шолохова был дебютной работой Сергея Бондарчука, после которого о нем заговорили как о режиссёре с большим будущим. История о шофёре Соколове, который во время войны попал в плен, прошел через концлагерь, потерял всю семью, но сохранил доброе сердце и способность любить, производила неизгладимое впечатление и на читателей, и на зрителей. Военнопленные долгое время считались врагами народа, но к концу 50-х отношение изменилось</a:t>
            </a:r>
            <a:r>
              <a:rPr lang="ru-RU" sz="1800" dirty="0" smtClean="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93096"/>
            <a:ext cx="4572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989834"/>
            <a:ext cx="2276607" cy="286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348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96064" cy="1106760"/>
          </a:xfrm>
        </p:spPr>
        <p:txBody>
          <a:bodyPr>
            <a:normAutofit fontScale="90000"/>
          </a:bodyPr>
          <a:lstStyle/>
          <a:p>
            <a:pPr algn="ctr"/>
            <a:r>
              <a:rPr lang="ru-RU" dirty="0"/>
              <a:t>«В шесть часов вечера после войны» </a:t>
            </a:r>
          </a:p>
        </p:txBody>
      </p:sp>
      <p:sp>
        <p:nvSpPr>
          <p:cNvPr id="3" name="Объект 2"/>
          <p:cNvSpPr>
            <a:spLocks noGrp="1"/>
          </p:cNvSpPr>
          <p:nvPr>
            <p:ph idx="1"/>
          </p:nvPr>
        </p:nvSpPr>
        <p:spPr>
          <a:xfrm>
            <a:off x="179512" y="1340768"/>
            <a:ext cx="8812088" cy="4739357"/>
          </a:xfrm>
        </p:spPr>
        <p:txBody>
          <a:bodyPr>
            <a:normAutofit/>
          </a:bodyPr>
          <a:lstStyle/>
          <a:p>
            <a:pPr marL="0" indent="0" algn="just">
              <a:buNone/>
            </a:pPr>
            <a:r>
              <a:rPr lang="ru-RU" sz="1800" b="1" dirty="0"/>
              <a:t>«В шесть часов вечера после войны» </a:t>
            </a:r>
            <a:r>
              <a:rPr lang="ru-RU" sz="1800" dirty="0"/>
              <a:t>(</a:t>
            </a:r>
            <a:r>
              <a:rPr lang="ru-RU" sz="1800" dirty="0" smtClean="0"/>
              <a:t>1944) В </a:t>
            </a:r>
            <a:r>
              <a:rPr lang="ru-RU" sz="1800" dirty="0"/>
              <a:t>1944 году фильм «В 6 часов вечера после войны» и его герои стали символом веры в скорое окончание войны и мирное </a:t>
            </a:r>
            <a:r>
              <a:rPr lang="ru-RU" sz="1800" dirty="0" smtClean="0"/>
              <a:t>будущее. Ведь Василий и Варя через всю войну пронесли свое обещание встретиться в День Победы на московском Каменном </a:t>
            </a:r>
            <a:r>
              <a:rPr lang="ru-RU" sz="1800" dirty="0"/>
              <a:t>мосту, и вот этот день </a:t>
            </a:r>
            <a:r>
              <a:rPr lang="ru-RU" sz="1800" dirty="0" smtClean="0"/>
              <a:t>наступил…Название </a:t>
            </a:r>
            <a:r>
              <a:rPr lang="ru-RU" sz="1800" dirty="0"/>
              <a:t>было позаимствовано у Ярослава Гашека — в романе про похождения бравого солдата Швейка главный герой и его друг сапер Водичка назначают встречу в трактире «У чаши» в шесть часов вечера после войны. </a:t>
            </a:r>
            <a:endParaRPr lang="ru-RU" sz="1800" dirty="0" smtClean="0"/>
          </a:p>
          <a:p>
            <a:pPr marL="0" indent="0">
              <a:buNone/>
            </a:pPr>
            <a:endParaRPr lang="ru-RU"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514510"/>
            <a:ext cx="5423248" cy="305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81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Живые и мёртвые</a:t>
            </a:r>
          </a:p>
        </p:txBody>
      </p:sp>
      <p:sp>
        <p:nvSpPr>
          <p:cNvPr id="3" name="Объект 2"/>
          <p:cNvSpPr>
            <a:spLocks noGrp="1"/>
          </p:cNvSpPr>
          <p:nvPr>
            <p:ph idx="1"/>
          </p:nvPr>
        </p:nvSpPr>
        <p:spPr/>
        <p:txBody>
          <a:bodyPr>
            <a:normAutofit/>
          </a:bodyPr>
          <a:lstStyle/>
          <a:p>
            <a:pPr marL="0" indent="0" algn="just">
              <a:buNone/>
            </a:pPr>
            <a:r>
              <a:rPr lang="ru-RU" sz="1800" dirty="0"/>
              <a:t>Журналиста Ивана Синцова известие о вероломном нападении нацистской Германии застает во время южного отпуска. Как фронтовой корреспондент он становится свидетелем тяжелых событий первых месяцев войны - многочисленных отступлений 1941 года</a:t>
            </a:r>
            <a:r>
              <a:rPr lang="ru-RU" sz="1800" dirty="0" smtClean="0"/>
              <a:t>.</a:t>
            </a:r>
          </a:p>
          <a:p>
            <a:pPr marL="0" indent="0">
              <a:buNone/>
            </a:pPr>
            <a:endParaRPr lang="ru-RU"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891" y="2924517"/>
            <a:ext cx="5805397" cy="316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69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12088" cy="864096"/>
          </a:xfrm>
        </p:spPr>
        <p:txBody>
          <a:bodyPr>
            <a:normAutofit fontScale="90000"/>
          </a:bodyPr>
          <a:lstStyle/>
          <a:p>
            <a:r>
              <a:rPr lang="ru-RU" sz="1800" b="1" dirty="0"/>
              <a:t>Венок славы. Антология художественных произведений о Великой Отечественной войне. В 12-ти </a:t>
            </a:r>
            <a:r>
              <a:rPr lang="ru-RU" sz="1800" b="1" dirty="0" smtClean="0"/>
              <a:t>томах. -/Н.В.Свиридов.-  М</a:t>
            </a:r>
            <a:r>
              <a:rPr lang="ru-RU" sz="1800" b="1" dirty="0"/>
              <a:t>.: </a:t>
            </a:r>
            <a:r>
              <a:rPr lang="ru-RU" sz="1800" b="1" dirty="0" smtClean="0"/>
              <a:t>Современник, 1983-1987г</a:t>
            </a:r>
            <a:r>
              <a:rPr lang="ru-RU" sz="1800" b="1" dirty="0"/>
              <a:t>. </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3415984" cy="450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707904" y="1124745"/>
            <a:ext cx="5184576" cy="5262979"/>
          </a:xfrm>
          <a:prstGeom prst="rect">
            <a:avLst/>
          </a:prstGeom>
        </p:spPr>
        <p:txBody>
          <a:bodyPr wrap="square">
            <a:spAutoFit/>
          </a:bodyPr>
          <a:lstStyle/>
          <a:p>
            <a:pPr algn="just"/>
            <a:r>
              <a:rPr lang="ru-RU" sz="1400" dirty="0" smtClean="0"/>
              <a:t>Венок славы.</a:t>
            </a:r>
          </a:p>
          <a:p>
            <a:pPr algn="just"/>
            <a:r>
              <a:rPr lang="ru-RU" sz="1400" dirty="0" smtClean="0"/>
              <a:t>Т.1 </a:t>
            </a:r>
            <a:r>
              <a:rPr lang="ru-RU" sz="1400" dirty="0"/>
              <a:t>- Вставай, страна </a:t>
            </a:r>
            <a:r>
              <a:rPr lang="ru-RU" sz="1400" dirty="0" smtClean="0"/>
              <a:t>огромная…Произведения прозы, поэзии и художественной публицистики; </a:t>
            </a:r>
          </a:p>
          <a:p>
            <a:pPr algn="just"/>
            <a:r>
              <a:rPr lang="ru-RU" sz="1400" dirty="0" smtClean="0"/>
              <a:t>т.2 </a:t>
            </a:r>
            <a:r>
              <a:rPr lang="ru-RU" sz="1400" dirty="0"/>
              <a:t>- Битва за Москву; впервые в истории второй мировой войны был нанесен сокрушительный удар немецко-фашистской армии и развеян миф о ее непобедимости(Г. Жуков; А. Твардовский; Д. Джабаев и др.) </a:t>
            </a:r>
            <a:endParaRPr lang="ru-RU" sz="1400" dirty="0" smtClean="0"/>
          </a:p>
          <a:p>
            <a:pPr algn="just"/>
            <a:r>
              <a:rPr lang="ru-RU" sz="1400" dirty="0" smtClean="0"/>
              <a:t>т.3</a:t>
            </a:r>
            <a:r>
              <a:rPr lang="ru-RU" sz="1400" dirty="0"/>
              <a:t>. - Подвиг </a:t>
            </a:r>
            <a:r>
              <a:rPr lang="ru-RU" sz="1400" dirty="0" smtClean="0"/>
              <a:t>Ленинграда </a:t>
            </a:r>
            <a:r>
              <a:rPr lang="ru-RU" sz="1400" dirty="0"/>
              <a:t>(Г. Жуков; Н. Тихонов; А. Чаковский; О. Берггольц и др.) </a:t>
            </a:r>
            <a:endParaRPr lang="ru-RU" sz="1400" dirty="0" smtClean="0"/>
          </a:p>
          <a:p>
            <a:pPr algn="just"/>
            <a:r>
              <a:rPr lang="ru-RU" sz="1400" dirty="0" smtClean="0"/>
              <a:t>т.4 </a:t>
            </a:r>
            <a:r>
              <a:rPr lang="ru-RU" sz="1400" dirty="0"/>
              <a:t>- Сталинградская битва (Л. Соболев; Л. Леонов; В. Гроссман; И. Эренбург и др.)</a:t>
            </a:r>
            <a:endParaRPr lang="ru-RU" sz="1400" dirty="0" smtClean="0"/>
          </a:p>
          <a:p>
            <a:pPr algn="just"/>
            <a:r>
              <a:rPr lang="ru-RU" sz="1400" dirty="0" smtClean="0"/>
              <a:t>т.5 </a:t>
            </a:r>
            <a:r>
              <a:rPr lang="ru-RU" sz="1400" dirty="0"/>
              <a:t>- Курская </a:t>
            </a:r>
            <a:r>
              <a:rPr lang="ru-RU" sz="1400" dirty="0" smtClean="0"/>
              <a:t>дуга (</a:t>
            </a:r>
            <a:r>
              <a:rPr lang="ru-RU" sz="1400" dirty="0"/>
              <a:t>А. Василевский; Г. Жуков; Ф. Карим; Е. Евтушенко и др.) </a:t>
            </a:r>
            <a:endParaRPr lang="ru-RU" sz="1400" dirty="0" smtClean="0"/>
          </a:p>
          <a:p>
            <a:pPr algn="just"/>
            <a:r>
              <a:rPr lang="ru-RU" sz="1400" dirty="0" smtClean="0"/>
              <a:t>т.6</a:t>
            </a:r>
            <a:r>
              <a:rPr lang="ru-RU" sz="1400" dirty="0"/>
              <a:t>, т.7 - Освобождение </a:t>
            </a:r>
            <a:r>
              <a:rPr lang="ru-RU" sz="1400" dirty="0" smtClean="0"/>
              <a:t>Родины (</a:t>
            </a:r>
            <a:r>
              <a:rPr lang="ru-RU" sz="1400" dirty="0"/>
              <a:t>Г. Жуков; Б. Горбатов; Б. Полевой и др.)</a:t>
            </a:r>
            <a:endParaRPr lang="ru-RU" sz="1400" dirty="0" smtClean="0"/>
          </a:p>
          <a:p>
            <a:pPr algn="just"/>
            <a:r>
              <a:rPr lang="ru-RU" sz="1400" dirty="0" smtClean="0"/>
              <a:t>т.8 </a:t>
            </a:r>
            <a:r>
              <a:rPr lang="ru-RU" sz="1400" dirty="0"/>
              <a:t>- Битва в тылу </a:t>
            </a:r>
            <a:r>
              <a:rPr lang="ru-RU" sz="1400" dirty="0" smtClean="0"/>
              <a:t>врага (</a:t>
            </a:r>
            <a:r>
              <a:rPr lang="ru-RU" sz="1400" dirty="0"/>
              <a:t>А. Адамович; Я. Купала; М. </a:t>
            </a:r>
            <a:r>
              <a:rPr lang="ru-RU" sz="1400" dirty="0" smtClean="0"/>
              <a:t>Танк)</a:t>
            </a:r>
          </a:p>
          <a:p>
            <a:pPr algn="just"/>
            <a:r>
              <a:rPr lang="ru-RU" sz="1400" dirty="0" smtClean="0"/>
              <a:t>т.9 </a:t>
            </a:r>
            <a:r>
              <a:rPr lang="ru-RU" sz="1400" dirty="0"/>
              <a:t>- Все для фронта (В. Иванов; Д. Бедный; М. </a:t>
            </a:r>
            <a:r>
              <a:rPr lang="ru-RU" sz="1400" dirty="0" smtClean="0"/>
              <a:t>Шолохов)</a:t>
            </a:r>
          </a:p>
          <a:p>
            <a:pPr algn="just"/>
            <a:r>
              <a:rPr lang="ru-RU" sz="1400" dirty="0" smtClean="0"/>
              <a:t>т.10 </a:t>
            </a:r>
            <a:r>
              <a:rPr lang="ru-RU" sz="1400" dirty="0"/>
              <a:t>- Освобождение </a:t>
            </a:r>
            <a:r>
              <a:rPr lang="ru-RU" sz="1400" dirty="0" smtClean="0"/>
              <a:t>Европы (</a:t>
            </a:r>
            <a:r>
              <a:rPr lang="ru-RU" sz="1400" dirty="0"/>
              <a:t>Н. Тихонов; Л. Ошанин; К. Ваншенкин и др.)</a:t>
            </a:r>
            <a:endParaRPr lang="ru-RU" sz="1400" dirty="0" smtClean="0"/>
          </a:p>
          <a:p>
            <a:pPr algn="just"/>
            <a:r>
              <a:rPr lang="ru-RU" sz="1400" dirty="0" smtClean="0"/>
              <a:t>т.11 – Победа (</a:t>
            </a:r>
            <a:r>
              <a:rPr lang="ru-RU" sz="1400" dirty="0"/>
              <a:t>Э. Казакевич; Ю. Бондарев и др.)</a:t>
            </a:r>
            <a:endParaRPr lang="ru-RU" sz="1400" dirty="0" smtClean="0"/>
          </a:p>
          <a:p>
            <a:pPr algn="just"/>
            <a:r>
              <a:rPr lang="ru-RU" sz="1400" dirty="0" smtClean="0"/>
              <a:t>т.12 </a:t>
            </a:r>
            <a:r>
              <a:rPr lang="ru-RU" sz="1400" dirty="0"/>
              <a:t>- Ради жизни на земле. Заключительный двенадцатый том антологии - о новой и нетленной памяти народной, о героях войны. И о том, что завещали им погибшие герои: "Люди, будьте бдительны! Берегите мир</a:t>
            </a:r>
            <a:r>
              <a:rPr lang="ru-RU" sz="1400" dirty="0" smtClean="0"/>
              <a:t>!"</a:t>
            </a:r>
            <a:endParaRPr lang="ru-RU" sz="1400" dirty="0"/>
          </a:p>
        </p:txBody>
      </p:sp>
    </p:spTree>
    <p:extLst>
      <p:ext uri="{BB962C8B-B14F-4D97-AF65-F5344CB8AC3E}">
        <p14:creationId xmlns:p14="http://schemas.microsoft.com/office/powerpoint/2010/main" val="8100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812088" cy="1178768"/>
          </a:xfrm>
        </p:spPr>
        <p:txBody>
          <a:bodyPr>
            <a:normAutofit/>
          </a:bodyPr>
          <a:lstStyle/>
          <a:p>
            <a:r>
              <a:rPr lang="ru-RU" sz="1800" dirty="0"/>
              <a:t>ИВИС -  Информационные услуги. Газеты и журналы в электронном виде.</a:t>
            </a:r>
            <a:br>
              <a:rPr lang="ru-RU" sz="1800" dirty="0"/>
            </a:br>
            <a:r>
              <a:rPr lang="ru-RU" sz="1800" dirty="0"/>
              <a:t>адрес ссылки https://eivis.ru/browse/udb/7270</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453" y="1554163"/>
            <a:ext cx="624749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45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596064" cy="1034752"/>
          </a:xfrm>
        </p:spPr>
        <p:txBody>
          <a:bodyPr>
            <a:normAutofit/>
          </a:bodyPr>
          <a:lstStyle/>
          <a:p>
            <a:r>
              <a:rPr lang="ru-RU" sz="1800" b="1" dirty="0" smtClean="0"/>
              <a:t>ИВИС</a:t>
            </a:r>
            <a:r>
              <a:rPr lang="ru-RU" sz="1800" dirty="0" smtClean="0"/>
              <a:t> -  Информационные услуги. Газеты и журналы в электронном виде.</a:t>
            </a:r>
            <a:br>
              <a:rPr lang="ru-RU" sz="1800" dirty="0" smtClean="0"/>
            </a:br>
            <a:r>
              <a:rPr lang="ru-RU" sz="1800" dirty="0" smtClean="0"/>
              <a:t>адрес ссылки </a:t>
            </a:r>
            <a:r>
              <a:rPr lang="en-US" sz="1800" dirty="0" smtClean="0"/>
              <a:t>https</a:t>
            </a:r>
            <a:r>
              <a:rPr lang="en-US" sz="1800" dirty="0"/>
              <a:t>://eivis.ru/browse/udb/7270</a:t>
            </a:r>
            <a:endParaRPr lang="ru-RU" sz="1800" dirty="0"/>
          </a:p>
        </p:txBody>
      </p:sp>
      <p:sp>
        <p:nvSpPr>
          <p:cNvPr id="3" name="Объект 2"/>
          <p:cNvSpPr>
            <a:spLocks noGrp="1"/>
          </p:cNvSpPr>
          <p:nvPr>
            <p:ph idx="1"/>
          </p:nvPr>
        </p:nvSpPr>
        <p:spPr>
          <a:xfrm>
            <a:off x="467544" y="1484784"/>
            <a:ext cx="8064896" cy="4608512"/>
          </a:xfrm>
        </p:spPr>
        <p:txBody>
          <a:bodyPr>
            <a:noAutofit/>
          </a:bodyPr>
          <a:lstStyle/>
          <a:p>
            <a:pPr marL="0" indent="0">
              <a:buNone/>
            </a:pPr>
            <a:r>
              <a:rPr lang="ru-RU" sz="1800" b="1" dirty="0" smtClean="0"/>
              <a:t>Строки</a:t>
            </a:r>
            <a:r>
              <a:rPr lang="ru-RU" sz="1800" b="1" dirty="0"/>
              <a:t>, опаленные войной. Коллекция газет 1941-1945 годы (DA-GPW)</a:t>
            </a:r>
          </a:p>
          <a:p>
            <a:pPr marL="0" indent="0" algn="just">
              <a:buNone/>
            </a:pPr>
            <a:r>
              <a:rPr lang="ru-RU" sz="1800" dirty="0" smtClean="0"/>
              <a:t>Одной </a:t>
            </a:r>
            <a:r>
              <a:rPr lang="ru-RU" sz="1800" dirty="0"/>
              <a:t>из самых важных задач, стоящих перед обществом, является сохранение исторической памяти и передача знаний нынешнему поколению. Особенно важно использовать при этом достоверные источники, прямо и откровенно передающие правду о войне, о ее героях и их героических поступках, о той боли и лишениях, которые принесла эта ужасная война, о самоотверженности и самопожертвовании граждан нашей Родины, которые прошли через жернова войны и подняли Знамя Победы над Рейхстагом. Коллекция посвящена 80-летию Победы в Великой Отечественной войне 1941-1945 гг., в нее входят электронные копии центральных советских газет, выходившие в годы Великой Отечественной войны: «Правда», «Известия», «Литературная газета</a:t>
            </a:r>
            <a:r>
              <a:rPr lang="ru-RU" sz="1800" dirty="0" smtClean="0"/>
              <a:t>».</a:t>
            </a:r>
            <a:endParaRPr lang="ru-RU" sz="1800" dirty="0"/>
          </a:p>
        </p:txBody>
      </p:sp>
    </p:spTree>
    <p:extLst>
      <p:ext uri="{BB962C8B-B14F-4D97-AF65-F5344CB8AC3E}">
        <p14:creationId xmlns:p14="http://schemas.microsoft.com/office/powerpoint/2010/main" val="2859298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0648"/>
            <a:ext cx="8587680" cy="1034752"/>
          </a:xfrm>
        </p:spPr>
        <p:txBody>
          <a:bodyPr/>
          <a:lstStyle/>
          <a:p>
            <a:r>
              <a:rPr lang="ru-RU" dirty="0" err="1" smtClean="0"/>
              <a:t>Ивис</a:t>
            </a:r>
            <a:r>
              <a:rPr lang="ru-RU" dirty="0" smtClean="0"/>
              <a:t>        </a:t>
            </a:r>
            <a:r>
              <a:rPr lang="ru-RU" sz="1800" dirty="0" smtClean="0"/>
              <a:t>Газеты и журналы в электронном виде</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2592288" cy="397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87824" y="1412777"/>
            <a:ext cx="5904656" cy="4524315"/>
          </a:xfrm>
          <a:prstGeom prst="rect">
            <a:avLst/>
          </a:prstGeom>
        </p:spPr>
        <p:txBody>
          <a:bodyPr wrap="square">
            <a:spAutoFit/>
          </a:bodyPr>
          <a:lstStyle/>
          <a:p>
            <a:pPr algn="just"/>
            <a:r>
              <a:rPr lang="ru-RU" dirty="0"/>
              <a:t>Одной из самых важных задач, стоящих перед современным обществом, является сохранение исторической памяти и противодействие попыткам фальсифицировать историю. В этом контексте особо важно использовать достоверные источники, прямо и без искажений передающие правду о войне, о ее героях, об ужасах фашизма, о самоотверженности советских людей, которые преодолели все невзгоды и подняли Знамя Победы над Рейхстагом.</a:t>
            </a:r>
          </a:p>
          <a:p>
            <a:pPr algn="just"/>
            <a:r>
              <a:rPr lang="ru-RU" dirty="0"/>
              <a:t>До 30 июня 2025 года нашей Академии открыт доступ к архивам изданий военного периода (1941–1945 гг.) :</a:t>
            </a:r>
          </a:p>
          <a:p>
            <a:pPr algn="just"/>
            <a:r>
              <a:rPr lang="ru-RU" dirty="0"/>
              <a:t>ГАЗЕТА «ПРАВДА»</a:t>
            </a:r>
          </a:p>
          <a:p>
            <a:pPr algn="just"/>
            <a:r>
              <a:rPr lang="ru-RU" dirty="0"/>
              <a:t>ГАЗЕТА «ИЗВЕСТИЯ»</a:t>
            </a:r>
          </a:p>
          <a:p>
            <a:pPr algn="just"/>
            <a:r>
              <a:rPr lang="ru-RU" dirty="0"/>
              <a:t>ГАЗЕТА «ЛИТЕРАТУРНАЯ ГАЗЕТА»</a:t>
            </a:r>
          </a:p>
          <a:p>
            <a:pPr algn="just"/>
            <a:r>
              <a:rPr lang="ru-RU" dirty="0"/>
              <a:t>ЕЖЕНЕДЕЛЬНИК «ОГОНЁК</a:t>
            </a:r>
            <a:r>
              <a:rPr lang="ru-RU" dirty="0" smtClean="0"/>
              <a:t>»</a:t>
            </a:r>
            <a:endParaRPr lang="ru-RU" dirty="0"/>
          </a:p>
        </p:txBody>
      </p:sp>
    </p:spTree>
    <p:extLst>
      <p:ext uri="{BB962C8B-B14F-4D97-AF65-F5344CB8AC3E}">
        <p14:creationId xmlns:p14="http://schemas.microsoft.com/office/powerpoint/2010/main" val="358390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90" y="404664"/>
            <a:ext cx="908900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628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55" y="0"/>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736" y="3361302"/>
            <a:ext cx="4662264" cy="349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772" y="476672"/>
            <a:ext cx="4014192" cy="251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431" y="3749202"/>
            <a:ext cx="4079305" cy="272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03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0722" y="188640"/>
            <a:ext cx="8580878" cy="1106760"/>
          </a:xfrm>
        </p:spPr>
        <p:txBody>
          <a:bodyPr>
            <a:normAutofit/>
          </a:bodyPr>
          <a:lstStyle/>
          <a:p>
            <a:r>
              <a:rPr lang="ru-RU" sz="1800" dirty="0" smtClean="0"/>
              <a:t>Зайцев А.Д. Зачислен навечно : Биографический справочник. В 2 книгах/ А.Д</a:t>
            </a:r>
            <a:r>
              <a:rPr lang="ru-RU" sz="1800" dirty="0" smtClean="0"/>
              <a:t>. Зайцев</a:t>
            </a:r>
            <a:r>
              <a:rPr lang="ru-RU" sz="1800" dirty="0" smtClean="0"/>
              <a:t>, И.И. Рощин.- Москва: Политиздат, 1990.- 383с.,ил</a:t>
            </a:r>
            <a:endParaRPr lang="ru-RU" sz="1800" dirty="0"/>
          </a:p>
        </p:txBody>
      </p:sp>
      <p:sp>
        <p:nvSpPr>
          <p:cNvPr id="3" name="Объект 2"/>
          <p:cNvSpPr>
            <a:spLocks noGrp="1"/>
          </p:cNvSpPr>
          <p:nvPr>
            <p:ph idx="1"/>
          </p:nvPr>
        </p:nvSpPr>
        <p:spPr>
          <a:xfrm>
            <a:off x="4067944" y="1700808"/>
            <a:ext cx="4923656" cy="4379317"/>
          </a:xfrm>
        </p:spPr>
        <p:txBody>
          <a:bodyPr>
            <a:normAutofit/>
          </a:bodyPr>
          <a:lstStyle/>
          <a:p>
            <a:pPr marL="0" indent="0" algn="just">
              <a:buNone/>
            </a:pPr>
            <a:r>
              <a:rPr lang="ru-RU" sz="1800" dirty="0"/>
              <a:t>В справочнике представлены краткие биографические рассказы обо всех героях Советских Вооруженных Сил, которые </a:t>
            </a:r>
            <a:r>
              <a:rPr lang="ru-RU" sz="1800" dirty="0" smtClean="0"/>
              <a:t>навечно </a:t>
            </a:r>
            <a:r>
              <a:rPr lang="ru-RU" sz="1800" dirty="0"/>
              <a:t>зачислены в списки личного состава воинских частей, кораблей, военно-учебных заведений.</a:t>
            </a:r>
          </a:p>
          <a:p>
            <a:pPr marL="0" indent="0" algn="just">
              <a:buNone/>
            </a:pPr>
            <a:r>
              <a:rPr lang="ru-RU" sz="1800" dirty="0"/>
              <a:t>В Советской Армии эта традиция связана с подвигом Александра Матросова и продолжается поныне. В первой книге читатель найдет сведения о 198 воинах, их фотографии, перечень книг, в которых рассказывается об их подвигах</a:t>
            </a:r>
            <a:r>
              <a:rPr lang="ru-RU" sz="1800" dirty="0" smtClean="0"/>
              <a:t>. Во второй книге – сведения о 412 воинах.</a:t>
            </a:r>
            <a:endParaRPr lang="ru-RU" sz="1800" dirty="0"/>
          </a:p>
          <a:p>
            <a:pPr marL="0" indent="0" algn="just">
              <a:buNone/>
            </a:pPr>
            <a:r>
              <a:rPr lang="ru-RU" sz="1800" dirty="0"/>
              <a:t>Рассчитан справочник на широкий круг читателей.</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22" y="1556792"/>
            <a:ext cx="3502906" cy="484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308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524056" cy="1106760"/>
          </a:xfrm>
        </p:spPr>
        <p:txBody>
          <a:bodyPr>
            <a:normAutofit/>
          </a:bodyPr>
          <a:lstStyle/>
          <a:p>
            <a:r>
              <a:rPr lang="ru-RU" sz="1800" dirty="0"/>
              <a:t>Мединский В. Р. Война. Мифы СССР. 1939-1945 / </a:t>
            </a:r>
            <a:r>
              <a:rPr lang="ru-RU" sz="1800" dirty="0" smtClean="0"/>
              <a:t>В.Р. </a:t>
            </a:r>
            <a:r>
              <a:rPr lang="ru-RU" sz="1800" dirty="0"/>
              <a:t>Мединский. — </a:t>
            </a:r>
            <a:r>
              <a:rPr lang="ru-RU" sz="1800" dirty="0" smtClean="0"/>
              <a:t>2-е изд.— </a:t>
            </a:r>
            <a:r>
              <a:rPr lang="ru-RU" sz="1800" dirty="0"/>
              <a:t>Москва : ОЛМА Медиа Групп, 2013. — </a:t>
            </a:r>
            <a:r>
              <a:rPr lang="ru-RU" sz="1800" dirty="0" smtClean="0"/>
              <a:t>702 </a:t>
            </a:r>
            <a:r>
              <a:rPr lang="ru-RU" sz="1800" dirty="0"/>
              <a:t>с.</a:t>
            </a:r>
          </a:p>
        </p:txBody>
      </p:sp>
      <p:sp>
        <p:nvSpPr>
          <p:cNvPr id="4" name="Прямоугольник 3"/>
          <p:cNvSpPr/>
          <p:nvPr/>
        </p:nvSpPr>
        <p:spPr>
          <a:xfrm>
            <a:off x="3779912" y="1556792"/>
            <a:ext cx="5256584" cy="4247317"/>
          </a:xfrm>
          <a:prstGeom prst="rect">
            <a:avLst/>
          </a:prstGeom>
        </p:spPr>
        <p:txBody>
          <a:bodyPr wrap="square">
            <a:spAutoFit/>
          </a:bodyPr>
          <a:lstStyle/>
          <a:p>
            <a:pPr algn="just"/>
            <a:r>
              <a:rPr lang="ru-RU" dirty="0"/>
              <a:t>Если вы закончили школу до 1985 года, изучали историю Великой Отечественной по</a:t>
            </a:r>
          </a:p>
          <a:p>
            <a:pPr algn="just"/>
            <a:r>
              <a:rPr lang="ru-RU" dirty="0"/>
              <a:t>мемуарам Жукова, Конева и Рокоссовского, читали «Горячий снег» и «Брестскую</a:t>
            </a:r>
          </a:p>
          <a:p>
            <a:pPr algn="just"/>
            <a:r>
              <a:rPr lang="ru-RU" dirty="0"/>
              <a:t>крепость», смотрели «А зори здесь тихие» и «Освобождение», уверен, что эта книга все</a:t>
            </a:r>
          </a:p>
          <a:p>
            <a:pPr algn="just"/>
            <a:r>
              <a:rPr lang="ru-RU" dirty="0"/>
              <a:t>равно будет для вас любопытна и полезна.</a:t>
            </a:r>
          </a:p>
          <a:p>
            <a:pPr algn="just"/>
            <a:r>
              <a:rPr lang="ru-RU" dirty="0"/>
              <a:t>Если же позже, и ваше представление о войне основано на «трудах» Виктора Суворова</a:t>
            </a:r>
          </a:p>
          <a:p>
            <a:pPr algn="just"/>
            <a:r>
              <a:rPr lang="ru-RU" dirty="0"/>
              <a:t>и Марка Солонина, сериалах «Штрафбат» и «Диверсант», фильмах «Спасая рядового</a:t>
            </a:r>
          </a:p>
          <a:p>
            <a:pPr algn="just"/>
            <a:r>
              <a:rPr lang="ru-RU" dirty="0"/>
              <a:t>Райана» и «Бесславные ублюдки», тогда точно — эта книга вам просто необходима.</a:t>
            </a:r>
          </a:p>
          <a:p>
            <a:pPr algn="just"/>
            <a:r>
              <a:rPr lang="ru-RU" dirty="0"/>
              <a:t>Где правда — выводы делать вам.</a:t>
            </a:r>
          </a:p>
          <a:p>
            <a:pPr algn="just"/>
            <a:r>
              <a:rPr lang="ru-RU" dirty="0"/>
              <a:t>Читайте. Думайте. Спорьте.</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47247"/>
            <a:ext cx="306860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81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812088" cy="1178768"/>
          </a:xfrm>
        </p:spPr>
        <p:txBody>
          <a:bodyPr>
            <a:normAutofit/>
          </a:bodyPr>
          <a:lstStyle/>
          <a:p>
            <a:r>
              <a:rPr lang="ru-RU" sz="1800" dirty="0"/>
              <a:t>Синявино, осенние бои 1941-1942 годов. Сборник воспоминаний участников синявинских </a:t>
            </a:r>
            <a:r>
              <a:rPr lang="ru-RU" sz="1800" dirty="0" smtClean="0"/>
              <a:t>сражений/ сост. И.А. </a:t>
            </a:r>
            <a:r>
              <a:rPr lang="ru-RU" sz="1800" dirty="0"/>
              <a:t>Иванова.-3-е изд., перераб. и доп.. — Санкт-Петербург : Вести, 2012. — </a:t>
            </a:r>
            <a:r>
              <a:rPr lang="ru-RU" sz="1800" dirty="0" smtClean="0"/>
              <a:t>622с.</a:t>
            </a:r>
            <a:endParaRPr lang="ru-RU" sz="1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3141017"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63888" y="1700808"/>
            <a:ext cx="5328592" cy="3693319"/>
          </a:xfrm>
          <a:prstGeom prst="rect">
            <a:avLst/>
          </a:prstGeom>
        </p:spPr>
        <p:txBody>
          <a:bodyPr wrap="square">
            <a:spAutoFit/>
          </a:bodyPr>
          <a:lstStyle/>
          <a:p>
            <a:pPr algn="just"/>
            <a:r>
              <a:rPr lang="ru-RU" dirty="0"/>
              <a:t>В книге собраны архивные материалы (как отечественные, так и немецкие), воспоминания ветеранов боев на С</a:t>
            </a:r>
            <a:r>
              <a:rPr lang="ru-RU" dirty="0" smtClean="0"/>
              <a:t>инявинском </a:t>
            </a:r>
            <a:r>
              <a:rPr lang="ru-RU" dirty="0"/>
              <a:t>направлении с 9 сентября 1941 г. по 10 октября 1942 г. - участников 1-й, 2-й и 4-й попыток прорыва блокады Ленинграда. Подробно описана Синявинская наступательная операция 1942 г., осуществленная с 19 августа по 10 октября 1942 г. силами Ленинградского и Волховского фронтов, предотвратившая штурм Ленинграда и сковавшая крупные силы противника, чем способствовала победе советских войск под Сталинградом.</a:t>
            </a:r>
          </a:p>
        </p:txBody>
      </p:sp>
    </p:spTree>
    <p:extLst>
      <p:ext uri="{BB962C8B-B14F-4D97-AF65-F5344CB8AC3E}">
        <p14:creationId xmlns:p14="http://schemas.microsoft.com/office/powerpoint/2010/main" val="1361875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68072" cy="1106760"/>
          </a:xfrm>
        </p:spPr>
        <p:txBody>
          <a:bodyPr>
            <a:normAutofit/>
          </a:bodyPr>
          <a:lstStyle/>
          <a:p>
            <a:r>
              <a:rPr lang="ru-RU" sz="2000" dirty="0"/>
              <a:t>Трагедия Брестской крепости : антология подвига, 22 июня - 23 июля 1941 года </a:t>
            </a:r>
            <a:r>
              <a:rPr lang="ru-RU" sz="2000" dirty="0" smtClean="0"/>
              <a:t>/ И.Б.Мощанский. </a:t>
            </a:r>
            <a:r>
              <a:rPr lang="ru-RU" sz="2000" dirty="0"/>
              <a:t>- Москва : Вече, 2010. - 127 с.</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1"/>
            <a:ext cx="3312368" cy="476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635896" y="1700808"/>
            <a:ext cx="5256584" cy="3693319"/>
          </a:xfrm>
          <a:prstGeom prst="rect">
            <a:avLst/>
          </a:prstGeom>
        </p:spPr>
        <p:txBody>
          <a:bodyPr wrap="square">
            <a:spAutoFit/>
          </a:bodyPr>
          <a:lstStyle/>
          <a:p>
            <a:pPr algn="just"/>
            <a:r>
              <a:rPr lang="ru-RU" dirty="0"/>
              <a:t>Первые дни войны в Белоруссии неразрывно связаны в нашем сознании с событиями героической обороны Брестской крепости. Однако эта славная страница истории стала результатом стратегических и тактических решений, принятых в результате цепи обстоятельств противоборствующими сторонами в ходе подготовки к операции "Барбаросса" и в первые дни войны. Рассмотрению особенностей боев на Брестском направлении в июне 1941 года, а также судьбе защитников Брестской цитадели посвящена эта книга.</a:t>
            </a:r>
          </a:p>
        </p:txBody>
      </p:sp>
    </p:spTree>
    <p:extLst>
      <p:ext uri="{BB962C8B-B14F-4D97-AF65-F5344CB8AC3E}">
        <p14:creationId xmlns:p14="http://schemas.microsoft.com/office/powerpoint/2010/main" val="225763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856984" cy="1008112"/>
          </a:xfrm>
        </p:spPr>
        <p:txBody>
          <a:bodyPr>
            <a:normAutofit/>
          </a:bodyPr>
          <a:lstStyle/>
          <a:p>
            <a:r>
              <a:rPr lang="ru-RU" sz="2000" dirty="0"/>
              <a:t>Скрытая правда войны: 1941 год : неизвестные документы : </a:t>
            </a:r>
            <a:r>
              <a:rPr lang="ru-RU" sz="2000" dirty="0" smtClean="0"/>
              <a:t>сборник </a:t>
            </a:r>
            <a:r>
              <a:rPr lang="ru-RU" sz="2000" dirty="0"/>
              <a:t>/ cост. П. Н. Кнышевский и </a:t>
            </a:r>
            <a:r>
              <a:rPr lang="ru-RU" sz="2000" dirty="0" smtClean="0"/>
              <a:t>др. </a:t>
            </a:r>
            <a:r>
              <a:rPr lang="ru-RU" sz="2000" dirty="0"/>
              <a:t>— Москва : Русская книга, 1992. — </a:t>
            </a:r>
            <a:r>
              <a:rPr lang="ru-RU" sz="2000" dirty="0" smtClean="0"/>
              <a:t>380 </a:t>
            </a:r>
            <a:r>
              <a:rPr lang="ru-RU" sz="2000" dirty="0"/>
              <a:t>с</a:t>
            </a:r>
            <a:r>
              <a:rPr lang="ru-RU" sz="2000" dirty="0" smtClean="0"/>
              <a:t>. </a:t>
            </a:r>
            <a:r>
              <a:rPr lang="ru-RU" sz="2000" dirty="0"/>
              <a:t>— (Россия в лицах, </a:t>
            </a:r>
            <a:r>
              <a:rPr lang="ru-RU" sz="2000" dirty="0" smtClean="0"/>
              <a:t>документах</a:t>
            </a:r>
            <a:r>
              <a:rPr lang="ru-RU" sz="2000" dirty="0"/>
              <a:t>, дневниках</a:t>
            </a:r>
            <a:r>
              <a:rPr lang="ru-RU" sz="2000" dirty="0" smtClean="0"/>
              <a:t>).</a:t>
            </a:r>
            <a:endParaRPr lang="ru-RU" sz="20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277894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347864" y="1628800"/>
            <a:ext cx="5400600" cy="3693319"/>
          </a:xfrm>
          <a:prstGeom prst="rect">
            <a:avLst/>
          </a:prstGeom>
        </p:spPr>
        <p:txBody>
          <a:bodyPr wrap="square">
            <a:spAutoFit/>
          </a:bodyPr>
          <a:lstStyle/>
          <a:p>
            <a:pPr algn="just"/>
            <a:r>
              <a:rPr lang="ru-RU" dirty="0"/>
              <a:t>Настоящая книга - это сборник документальных материалов, раскрывающих малоизвестные и совсем не известные страницы самого тяжелого периода Великой Отечественной войны - второй половины 1941 года. Представленные здесь документы, а также богатые статистические выкладки позволяют посмотреть на трагические события </a:t>
            </a:r>
            <a:r>
              <a:rPr lang="ru-RU" dirty="0" smtClean="0"/>
              <a:t>80-летней </a:t>
            </a:r>
            <a:r>
              <a:rPr lang="ru-RU" dirty="0"/>
              <a:t>давности по-новому, заставляют о многом задуматься. Документальные свидетельства были собраны составителями в закрытых фондах военных и гражданских архивов и за редким исключением публикуются впервые.</a:t>
            </a:r>
          </a:p>
        </p:txBody>
      </p:sp>
    </p:spTree>
    <p:extLst>
      <p:ext uri="{BB962C8B-B14F-4D97-AF65-F5344CB8AC3E}">
        <p14:creationId xmlns:p14="http://schemas.microsoft.com/office/powerpoint/2010/main" val="4235768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812088" cy="1178768"/>
          </a:xfrm>
        </p:spPr>
        <p:txBody>
          <a:bodyPr>
            <a:normAutofit/>
          </a:bodyPr>
          <a:lstStyle/>
          <a:p>
            <a:r>
              <a:rPr lang="ru-RU" sz="1800" dirty="0" smtClean="0"/>
              <a:t>Борисов Н.В. Они повторили подвиг Сусанина./ Н.В. Борисов, В.Н. Борисов - Москва: Просвещение,1969.-112с.</a:t>
            </a:r>
            <a:endParaRPr lang="ru-RU" sz="18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93734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563888" y="1556792"/>
            <a:ext cx="4896544" cy="3416320"/>
          </a:xfrm>
          <a:prstGeom prst="rect">
            <a:avLst/>
          </a:prstGeom>
        </p:spPr>
        <p:txBody>
          <a:bodyPr wrap="square">
            <a:spAutoFit/>
          </a:bodyPr>
          <a:lstStyle/>
          <a:p>
            <a:pPr algn="just"/>
            <a:r>
              <a:rPr lang="ru-RU" dirty="0"/>
              <a:t>В этой книге читатели найдут волнующий рассказ о патриотическом подвиге костромского крестьянина Ивана Сусанина, о героях, повторивших его подвиг в другие периоды истории нашей </a:t>
            </a:r>
            <a:r>
              <a:rPr lang="ru-RU" dirty="0" smtClean="0"/>
              <a:t>Родины: О </a:t>
            </a:r>
            <a:r>
              <a:rPr lang="ru-RU" dirty="0"/>
              <a:t>самом пожилом обладателе звания Героя Советского Союза за все время его существования Матвее </a:t>
            </a:r>
            <a:r>
              <a:rPr lang="ru-RU" dirty="0" smtClean="0"/>
              <a:t>Кузьмине</a:t>
            </a:r>
            <a:r>
              <a:rPr lang="ru-RU" dirty="0"/>
              <a:t>,</a:t>
            </a:r>
            <a:r>
              <a:rPr lang="ru-RU" dirty="0" smtClean="0"/>
              <a:t> </a:t>
            </a:r>
            <a:r>
              <a:rPr lang="ru-RU" dirty="0"/>
              <a:t>что о подвиге этого человека рассказывает книга Бориса Полевого «Последний день Матвея Кузьмина».</a:t>
            </a:r>
          </a:p>
          <a:p>
            <a:endParaRPr lang="ru-RU" dirty="0"/>
          </a:p>
        </p:txBody>
      </p:sp>
    </p:spTree>
    <p:extLst>
      <p:ext uri="{BB962C8B-B14F-4D97-AF65-F5344CB8AC3E}">
        <p14:creationId xmlns:p14="http://schemas.microsoft.com/office/powerpoint/2010/main" val="26056198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1419</TotalTime>
  <Words>3842</Words>
  <Application>Microsoft Office PowerPoint</Application>
  <PresentationFormat>Экран (4:3)</PresentationFormat>
  <Paragraphs>176</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Трек</vt:lpstr>
      <vt:lpstr>Презентация PowerPoint</vt:lpstr>
      <vt:lpstr>Великая Отечественная война 1941-1945: Энциклопедия/Гл. ред. М.М.Козлов. - Москва: Сов.энциклопедия,1985.- 832с.</vt:lpstr>
      <vt:lpstr>Венок славы. Антология художественных произведений о Великой Отечественной войне. В 12-ти томах. -/Н.В.Свиридов.-  М.: Современник, 1983-1987г. </vt:lpstr>
      <vt:lpstr>Зайцев А.Д. Зачислен навечно : Биографический справочник. В 2 книгах/ А.Д. Зайцев, И.И. Рощин.- Москва: Политиздат, 1990.- 383с.,ил</vt:lpstr>
      <vt:lpstr>Мединский В. Р. Война. Мифы СССР. 1939-1945 / В.Р. Мединский. — 2-е изд.— Москва : ОЛМА Медиа Групп, 2013. — 702 с.</vt:lpstr>
      <vt:lpstr>Синявино, осенние бои 1941-1942 годов. Сборник воспоминаний участников синявинских сражений/ сост. И.А. Иванова.-3-е изд., перераб. и доп.. — Санкт-Петербург : Вести, 2012. — 622с.</vt:lpstr>
      <vt:lpstr>Трагедия Брестской крепости : антология подвига, 22 июня - 23 июля 1941 года / И.Б.Мощанский. - Москва : Вече, 2010. - 127 с.</vt:lpstr>
      <vt:lpstr>Скрытая правда войны: 1941 год : неизвестные документы : сборник / cост. П. Н. Кнышевский и др. — Москва : Русская книга, 1992. — 380 с. — (Россия в лицах, документах, дневниках).</vt:lpstr>
      <vt:lpstr>Борисов Н.В. Они повторили подвиг Сусанина./ Н.В. Борисов, В.Н. Борисов - Москва: Просвещение,1969.-112с.</vt:lpstr>
      <vt:lpstr>Слесаренко С.П. Аэродром Гражданка / С.П. Слесаренко.- Санкт-Петербург: Муниципальное образование Гражданка,2010.- 336с.</vt:lpstr>
      <vt:lpstr>Никитина М. Гражданка. История войны. /М.Никитина - Санкт-Петербург :  2015.- 346с.</vt:lpstr>
      <vt:lpstr>Они победили смерть : Сборник воспоминаний бывших узниц фашистского женского концлагеря Равенсбрюк.- Ред.-сост. В. Кудрявчикова ; Лит. запись А. Масалкиной]. — 3-е изд., доп. и перераб.  Москва : Политиздат, 1966.-542с.</vt:lpstr>
      <vt:lpstr>Чуйков В.И. От Сталинграда до Берлина/ В.И. Чуйков .- Москва: Советская Россия,1985.- 704с.</vt:lpstr>
      <vt:lpstr>Василевский А.М. Дело всей жизни.- 6-е изд. /А. М. Василевский. - Москва : Политиздат, 1988.- 320с.,  ил.</vt:lpstr>
      <vt:lpstr>1418 дней войны: Из воспоминаний о Великой Отечественной/ сост. Е.Н. Цветаев.- Москва: Политиздат, 1990.- 687с.,ил.</vt:lpstr>
      <vt:lpstr>Адамович А. Блокадная книга./ А. Адамович, Д. Гранин.- Москва: Советский писатель, 1982.- 432с.</vt:lpstr>
      <vt:lpstr>Детская книга войны. Дневники 1941- 1945./сост. Е.Факторович - Москва: Аргументы и факты, АиФ Доброе сердце, 2015, 480с.,ил</vt:lpstr>
      <vt:lpstr>Василь Быков. Альпийская баллада / В. Быков.- Москва: Азбука, 2023.- 384с.</vt:lpstr>
      <vt:lpstr>«Альпийская баллада» — советский чёрно-белый широкоэкранный художественный фильм, поставленный на киностудии «Беларусьфильм» в 1965 году режиссёром Борисом Степановым по одноимённой повести Василя Быкова.</vt:lpstr>
      <vt:lpstr>Полевой Б.Н. В большом наступлении./ Б.Н. Полевой.- Москва: Советская Россия, 1970.- 272с.,ил.</vt:lpstr>
      <vt:lpstr>Инбер В. Душа Ленинграда / В. Инбер.- Ленинград, Лениздат, 1979.-336с.</vt:lpstr>
      <vt:lpstr>Казакевич Э.Г. Звезда./Э.Г. Казакевич.- Москва: Советская Россиия,1981.- 96с.</vt:lpstr>
      <vt:lpstr>«Звезда» — художественный фильм 2002 года режиссёра Николая Лебедева. Снят по одноимённой повести Эммануила Казакевича. Новая интерпретация фильма 1949 года. Премьера на телевидении состоялась 9 мая 2003 года на канале Россия.</vt:lpstr>
      <vt:lpstr>Нора Яворская   Биография</vt:lpstr>
      <vt:lpstr>Константин Симонов </vt:lpstr>
      <vt:lpstr>Шолохов М.А. Донские рассказы. Судьба человека. Рассказы и повести/ Михаил Шолохов.- Москва: Детская литература, 2008.- 269с.:ил.- (Школьная библиотека)</vt:lpstr>
      <vt:lpstr>«Судьба человека» (1959)  </vt:lpstr>
      <vt:lpstr>«В шесть часов вечера после войны» </vt:lpstr>
      <vt:lpstr>Живые и мёртвые</vt:lpstr>
      <vt:lpstr>ИВИС -  Информационные услуги. Газеты и журналы в электронном виде. адрес ссылки https://eivis.ru/browse/udb/7270</vt:lpstr>
      <vt:lpstr>ИВИС -  Информационные услуги. Газеты и журналы в электронном виде. адрес ссылки https://eivis.ru/browse/udb/7270</vt:lpstr>
      <vt:lpstr>Ивис        Газеты и журналы в электронном виде</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Гаврилова Наталья Дмитриевна</dc:creator>
  <cp:lastModifiedBy>ws lib-01</cp:lastModifiedBy>
  <cp:revision>57</cp:revision>
  <cp:lastPrinted>2025-04-28T08:53:11Z</cp:lastPrinted>
  <dcterms:created xsi:type="dcterms:W3CDTF">2025-02-17T14:35:32Z</dcterms:created>
  <dcterms:modified xsi:type="dcterms:W3CDTF">2025-04-29T11:30:38Z</dcterms:modified>
</cp:coreProperties>
</file>