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90" r:id="rId30"/>
    <p:sldId id="291" r:id="rId31"/>
    <p:sldId id="286" r:id="rId32"/>
    <p:sldId id="287" r:id="rId33"/>
    <p:sldId id="288" r:id="rId34"/>
    <p:sldId id="283" r:id="rId35"/>
    <p:sldId id="28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733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D312-3CC9-4175-B83C-CC9625B4E4CA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8CB1-777D-493D-A908-04DA0CF16C3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D312-3CC9-4175-B83C-CC9625B4E4CA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8CB1-777D-493D-A908-04DA0CF16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D312-3CC9-4175-B83C-CC9625B4E4CA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8CB1-777D-493D-A908-04DA0CF16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D312-3CC9-4175-B83C-CC9625B4E4CA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8CB1-777D-493D-A908-04DA0CF16C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D312-3CC9-4175-B83C-CC9625B4E4CA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8CB1-777D-493D-A908-04DA0CF16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D312-3CC9-4175-B83C-CC9625B4E4CA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8CB1-777D-493D-A908-04DA0CF16C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D312-3CC9-4175-B83C-CC9625B4E4CA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8CB1-777D-493D-A908-04DA0CF16C3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D312-3CC9-4175-B83C-CC9625B4E4CA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8CB1-777D-493D-A908-04DA0CF16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D312-3CC9-4175-B83C-CC9625B4E4CA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8CB1-777D-493D-A908-04DA0CF16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D312-3CC9-4175-B83C-CC9625B4E4CA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8CB1-777D-493D-A908-04DA0CF16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D312-3CC9-4175-B83C-CC9625B4E4CA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8CB1-777D-493D-A908-04DA0CF16C3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BDD312-3CC9-4175-B83C-CC9625B4E4CA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918CB1-777D-493D-A908-04DA0CF16C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НОВЫЕ КНИГИ 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827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249806"/>
            <a:ext cx="67687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Протасов В. Н.</a:t>
            </a:r>
            <a:r>
              <a:rPr lang="ru-RU" sz="1200" dirty="0"/>
              <a:t>  </a:t>
            </a:r>
            <a:r>
              <a:rPr lang="ru-RU" sz="1200" b="1" dirty="0"/>
              <a:t>Теория государства и права : учебник и практикум для СПО / В. Н. Протасов. </a:t>
            </a:r>
            <a:r>
              <a:rPr lang="ru-RU" sz="1200" b="1" dirty="0" smtClean="0"/>
              <a:t>— 2-е изд. </a:t>
            </a:r>
            <a:r>
              <a:rPr lang="ru-RU" sz="1200" b="1" dirty="0"/>
              <a:t>— Москва : Издательство Юрайт, 2024. — </a:t>
            </a:r>
            <a:r>
              <a:rPr lang="ru-RU" sz="1200" b="1" dirty="0" smtClean="0"/>
              <a:t>368 </a:t>
            </a:r>
            <a:r>
              <a:rPr lang="ru-RU" sz="1200" b="1" dirty="0"/>
              <a:t>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курсе ясно и последовательно представлены важнейшие положения общей теории права и теории государства. Рассмотрены типы и формы государства, общие закономерности генезиса права и государства, сущность и функции права и государства, основы метатеории общей теории права и теории государства, принципы и механизмы правового регулирования поведения. Курс отличает логичность изложения, аргументированность теоретических выводов, наглядность и наличие примеров.</a:t>
            </a:r>
          </a:p>
        </p:txBody>
      </p:sp>
      <p:pic>
        <p:nvPicPr>
          <p:cNvPr id="3" name="Picture 2" descr="Обложка книги ТЕОРИЯ ГОСУДАРСТВА И ПРАВА  В. Н. Протасов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778" y="-186309"/>
            <a:ext cx="2656554" cy="392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78039" y="3645024"/>
            <a:ext cx="6758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Информационные технологии в юридической деятельности : учебник для СПО / П. У. Кузнецов [и др.] ; под общей редакцией П. У. Кузнецова. — 4-е изд., перераб. и доп. — Москва : Издательство Юрайт, 2024. — 436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рассмотрены актуальные теоретические и практические вопросы о сущности информатики как одной из главных областей государственной информационной политики и правовой информатики как системы знаний, о роли и значении правовой информации, а также информационных процессах в юридической деятельности. Отражены методы использования информационных технологий в деятельности государственных органов, в том числе формирование электронного правительства, информационное обеспечение управленческих и избирательных процессов, а также основы государственной политики в области информационной безопасности. </a:t>
            </a:r>
            <a:endParaRPr lang="ru-RU" sz="12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778" y="3284984"/>
            <a:ext cx="2656554" cy="369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421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14301"/>
            <a:ext cx="2520280" cy="371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68674" y="260648"/>
            <a:ext cx="69482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Попова Н. Ф.</a:t>
            </a:r>
            <a:r>
              <a:rPr lang="ru-RU" sz="1200" dirty="0"/>
              <a:t>  </a:t>
            </a:r>
            <a:r>
              <a:rPr lang="ru-RU" sz="1200" b="1" dirty="0"/>
              <a:t>Административное право : учебник и практикум для СПО / Н. Ф. Попова. — 6-е изд., испр. и доп. — Москва : Издательство Юрайт, 2024. — 343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Курс раскрывает сущность основных институтов административного права, регулирующих административно-правовой статус индивидуальных субъектов права и органов исполнительной власти, правовой статус государственных служащих, формы и методы государственного управления; административную ответственность; административный процесс; обеспечение законности в сфере государственного управления; административно-правовую организацию управления в отраслях материального производства, в социально-культурной и административно-политической сферах.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231948"/>
            <a:ext cx="2520280" cy="362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31232" y="3717032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Волков А. М.</a:t>
            </a:r>
            <a:r>
              <a:rPr lang="ru-RU" sz="1200" dirty="0"/>
              <a:t>  </a:t>
            </a:r>
            <a:r>
              <a:rPr lang="ru-RU" sz="1200" b="1" dirty="0"/>
              <a:t>Административно-процессуальное право : учебник для СПО / А. М. Волков, Е. А. Лютягина. — 2-е изд., перераб. и доп. — Москва : Издательство Юрайт, 2024. — 299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рассматриваются понятие, принципы, источники, система и основные институты административно-процессуального права как комплекса норм, регулирующих административное судопроизводство. Раскрыты вопросы разрешения дел из административных и иных публичных правоотношений судами общей юрисдикции и арбитражными судами. Наличие схематически изложенного материала дает студентам возможность существенно сократить время на подготовку и яснее видеть суть материала, проявить определенную самостоятельность в его изучении.</a:t>
            </a:r>
          </a:p>
        </p:txBody>
      </p:sp>
    </p:spTree>
    <p:extLst>
      <p:ext uri="{BB962C8B-B14F-4D97-AF65-F5344CB8AC3E}">
        <p14:creationId xmlns:p14="http://schemas.microsoft.com/office/powerpoint/2010/main" val="784911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6327" y="3638220"/>
            <a:ext cx="67875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Century Gothic"/>
              </a:rPr>
              <a:t>Власов А. А.</a:t>
            </a:r>
            <a:r>
              <a:rPr lang="ru-RU" sz="1200" dirty="0">
                <a:latin typeface="Century Gothic"/>
              </a:rPr>
              <a:t>  </a:t>
            </a:r>
            <a:r>
              <a:rPr lang="ru-RU" sz="1200" b="1" dirty="0">
                <a:latin typeface="Century Gothic"/>
              </a:rPr>
              <a:t>Гражданский процесс : учебник и практикум для СПО / А. А. Власов. — </a:t>
            </a:r>
            <a:r>
              <a:rPr lang="ru-RU" sz="1200" b="1" dirty="0" smtClean="0">
                <a:latin typeface="Century Gothic"/>
              </a:rPr>
              <a:t>11-е </a:t>
            </a:r>
            <a:r>
              <a:rPr lang="ru-RU" sz="1200" b="1" dirty="0">
                <a:latin typeface="Century Gothic"/>
              </a:rPr>
              <a:t>изд., перераб. и доп. — Москва : Издательство Юрайт, 2024. — </a:t>
            </a:r>
            <a:r>
              <a:rPr lang="ru-RU" sz="1200" b="1" dirty="0" smtClean="0">
                <a:latin typeface="Century Gothic"/>
              </a:rPr>
              <a:t>485 </a:t>
            </a:r>
            <a:r>
              <a:rPr lang="ru-RU" sz="1200" b="1" dirty="0">
                <a:latin typeface="Century Gothic"/>
              </a:rPr>
              <a:t>с. — (Профессиональное образование). </a:t>
            </a:r>
            <a:endParaRPr lang="ru-RU" sz="1200" b="1" dirty="0" smtClean="0">
              <a:latin typeface="Century Gothic"/>
            </a:endParaRPr>
          </a:p>
          <a:p>
            <a:pPr algn="just"/>
            <a:endParaRPr lang="ru-RU" sz="1200" dirty="0">
              <a:latin typeface="Century Gothic"/>
            </a:endParaRPr>
          </a:p>
          <a:p>
            <a:pPr algn="just"/>
            <a:r>
              <a:rPr lang="ru-RU" sz="1200" dirty="0">
                <a:latin typeface="Century Gothic"/>
              </a:rPr>
              <a:t>В издании рассматриваются судебная и несудебная формы защиты прав и законных интересов граждан и организаций. С учетом современных гражданских процессуальных концепций и судебной практики освещены основные институты российского гражданского процессуального права. Представленный в учебнике практикум содержит основные учебные методические материалы по курсу «Гражданский процесс» и рассчитан в основном на проведение практических (семинарских) занятий со студентами. В него включены тесты и задачи, а также примерная тематика дипломных (курсовых) работ.</a:t>
            </a:r>
          </a:p>
        </p:txBody>
      </p:sp>
      <p:pic>
        <p:nvPicPr>
          <p:cNvPr id="4" name="Picture 2" descr="Обложка книги ГРАЖДАНСКИЙ ПРОЦЕСС  А. А. Власов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51" y="3212976"/>
            <a:ext cx="255183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14301"/>
            <a:ext cx="2520280" cy="364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3728" y="116632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Century Gothic"/>
              </a:rPr>
              <a:t>Гриненко А. В.</a:t>
            </a:r>
            <a:r>
              <a:rPr lang="ru-RU" sz="1200" dirty="0">
                <a:latin typeface="Century Gothic"/>
              </a:rPr>
              <a:t>  </a:t>
            </a:r>
            <a:r>
              <a:rPr lang="ru-RU" sz="1200" b="1" dirty="0">
                <a:latin typeface="Century Gothic"/>
              </a:rPr>
              <a:t>Уголовный процесс : учебник и практикум для СПО / А. В. Гриненко. — 9-е изд., перераб. и доп. — Москва : Издательство Юрайт, 2024. — 361 с. — (Профессиональное образование). </a:t>
            </a:r>
            <a:endParaRPr lang="ru-RU" sz="1200" b="1" dirty="0" smtClean="0">
              <a:latin typeface="Century Gothic"/>
            </a:endParaRPr>
          </a:p>
          <a:p>
            <a:pPr algn="just"/>
            <a:endParaRPr lang="ru-RU" sz="1200" dirty="0">
              <a:latin typeface="Century Gothic"/>
            </a:endParaRPr>
          </a:p>
          <a:p>
            <a:pPr algn="just"/>
            <a:r>
              <a:rPr lang="ru-RU" sz="1200" dirty="0">
                <a:latin typeface="Century Gothic"/>
              </a:rPr>
              <a:t>В курсе на должном научном уровне и в доступной форме рассматриваются основные вопросы уголовно-процессуального права и регламентированной им деятельности органов и должностных лиц уголовного судопроизводства. Особое внимание уделено характеристике особенностей движения уголовного дела на различных стадиях досудебного производства и судебного разбирательства, а также гарантиям прав лиц, вовлеченных в уголовно-процессуальные правоотношения. Курс подготовлен при информационной поддержке справочно-поисковой системы «КонсультантПлюс».</a:t>
            </a:r>
          </a:p>
        </p:txBody>
      </p:sp>
    </p:spTree>
    <p:extLst>
      <p:ext uri="{BB962C8B-B14F-4D97-AF65-F5344CB8AC3E}">
        <p14:creationId xmlns:p14="http://schemas.microsoft.com/office/powerpoint/2010/main" val="1819262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5218" y="246621"/>
            <a:ext cx="68787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Century Gothic"/>
              </a:rPr>
              <a:t>Трудовое право. Практикум</a:t>
            </a:r>
            <a:r>
              <a:rPr lang="ru-RU" sz="1200" dirty="0">
                <a:latin typeface="Century Gothic"/>
              </a:rPr>
              <a:t> </a:t>
            </a:r>
            <a:r>
              <a:rPr lang="ru-RU" sz="1200" b="1" dirty="0">
                <a:latin typeface="Century Gothic"/>
              </a:rPr>
              <a:t>: учебное пособие для СПО / В. Л. Гейхман [и др.] ; под редакцией В. Л. Гейхмана, И. К. Дмитриевой. — </a:t>
            </a:r>
            <a:r>
              <a:rPr lang="ru-RU" sz="1200" b="1" dirty="0" smtClean="0">
                <a:latin typeface="Century Gothic"/>
              </a:rPr>
              <a:t>4-е </a:t>
            </a:r>
            <a:r>
              <a:rPr lang="ru-RU" sz="1200" b="1" dirty="0">
                <a:latin typeface="Century Gothic"/>
              </a:rPr>
              <a:t>изд., перераб. и доп. — Москва : Издательство Юрайт, </a:t>
            </a:r>
            <a:r>
              <a:rPr lang="ru-RU" sz="1200" b="1" dirty="0" smtClean="0">
                <a:latin typeface="Century Gothic"/>
              </a:rPr>
              <a:t>2024. </a:t>
            </a:r>
            <a:r>
              <a:rPr lang="ru-RU" sz="1200" b="1" dirty="0">
                <a:latin typeface="Century Gothic"/>
              </a:rPr>
              <a:t>— </a:t>
            </a:r>
            <a:r>
              <a:rPr lang="ru-RU" sz="1200" b="1" dirty="0" smtClean="0">
                <a:latin typeface="Century Gothic"/>
              </a:rPr>
              <a:t>232 </a:t>
            </a:r>
            <a:r>
              <a:rPr lang="ru-RU" sz="1200" b="1" dirty="0">
                <a:latin typeface="Century Gothic"/>
              </a:rPr>
              <a:t>с. — (Профессиональное образование). </a:t>
            </a:r>
            <a:endParaRPr lang="ru-RU" sz="1200" b="1" dirty="0" smtClean="0">
              <a:latin typeface="Century Gothic"/>
            </a:endParaRPr>
          </a:p>
          <a:p>
            <a:pPr algn="just"/>
            <a:endParaRPr lang="ru-RU" sz="1200" dirty="0">
              <a:latin typeface="Century Gothic"/>
            </a:endParaRPr>
          </a:p>
          <a:p>
            <a:pPr algn="just"/>
            <a:r>
              <a:rPr lang="ru-RU" sz="1200" dirty="0">
                <a:latin typeface="Century Gothic"/>
              </a:rPr>
              <a:t>Практикум подготовлен в качестве учебного пособия по курсу «Трудовое право». Для удобства пользования по каждой теме даны методические рекомендации по ее изучению, приводятся контрольные вопросы и задания, списки литературы, законодательных и нормативных актов, а также предлагаются задачи (правовые ситуации, казусы). </a:t>
            </a:r>
          </a:p>
        </p:txBody>
      </p:sp>
      <p:pic>
        <p:nvPicPr>
          <p:cNvPr id="4" name="Picture 2" descr="Обложка книги ТРУДОВОЕ ПРАВО. ПРАКТИКУМ  В. Л. Гейхман [и др.] ; под редакцией В. Л. Гейхмана, И. К. Дмитриевой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42" y="-98612"/>
            <a:ext cx="2679618" cy="373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029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4043" y="3645024"/>
            <a:ext cx="67227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Century Gothic"/>
              </a:rPr>
              <a:t>Двойников С. И.</a:t>
            </a:r>
            <a:r>
              <a:rPr lang="ru-RU" sz="1200" dirty="0">
                <a:latin typeface="Century Gothic"/>
              </a:rPr>
              <a:t> </a:t>
            </a:r>
            <a:r>
              <a:rPr lang="ru-RU" sz="1200" b="1" dirty="0">
                <a:latin typeface="Century Gothic"/>
              </a:rPr>
              <a:t>Проведение профилактических мероприятий : учебное пособие / С. И. Двойников, Ю. А. Тарасова, И. А. Фомушкина, Э. О. Костюкова ; под ред. С. И. Двойникова. — 2-е изд. , перераб. и доп. — Москва : ГЭОТАР-Медиа, 2023. — </a:t>
            </a:r>
            <a:r>
              <a:rPr lang="ru-RU" sz="1200" b="1" dirty="0" smtClean="0">
                <a:latin typeface="Century Gothic"/>
              </a:rPr>
              <a:t>520 </a:t>
            </a:r>
            <a:r>
              <a:rPr lang="ru-RU" sz="1200" b="1" dirty="0">
                <a:latin typeface="Century Gothic"/>
              </a:rPr>
              <a:t>с</a:t>
            </a:r>
            <a:r>
              <a:rPr lang="ru-RU" sz="1200" b="1" dirty="0" smtClean="0">
                <a:latin typeface="Century Gothic"/>
              </a:rPr>
              <a:t>. </a:t>
            </a:r>
            <a:r>
              <a:rPr lang="ru-RU" sz="1200" b="1" dirty="0">
                <a:latin typeface="Century Gothic"/>
              </a:rPr>
              <a:t>— (Среднее профессиональное образование</a:t>
            </a:r>
            <a:r>
              <a:rPr lang="ru-RU" sz="1200" b="1" dirty="0" smtClean="0">
                <a:latin typeface="Century Gothic"/>
              </a:rPr>
              <a:t>).</a:t>
            </a:r>
          </a:p>
          <a:p>
            <a:pPr algn="just"/>
            <a:endParaRPr lang="ru-RU" sz="1200" b="1" dirty="0" smtClean="0">
              <a:latin typeface="Century Gothic"/>
            </a:endParaRPr>
          </a:p>
          <a:p>
            <a:pPr algn="just"/>
            <a:r>
              <a:rPr lang="ru-RU" sz="1200" dirty="0" smtClean="0">
                <a:latin typeface="Century Gothic"/>
              </a:rPr>
              <a:t>Авторы </a:t>
            </a:r>
            <a:r>
              <a:rPr lang="ru-RU" sz="1200" dirty="0">
                <a:latin typeface="Century Gothic"/>
              </a:rPr>
              <a:t>изучили программные документы развития профилактической медицины, обобщили научный опыт ведущих специалистов в области профилактической медицины, практический опыт специалистов центров здоровья и отделений профилактики, собственный опыт работы в практическом здравоохранении и над созданием ФГОС СПО.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3" y="3645024"/>
            <a:ext cx="230425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658" y="143488"/>
            <a:ext cx="6732341" cy="2905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Century Gothic"/>
              </a:rPr>
              <a:t>Жарова М. Н. Психология : учебник / М. Н. Жарова. - 2-е изд., перераб. и доп. - Москва : ГЭОТАР-Медиа, 2023. - 368 с. -— (Среднее профессиональное образование</a:t>
            </a:r>
            <a:r>
              <a:rPr lang="ru-RU" sz="1200" b="1" dirty="0" smtClean="0">
                <a:latin typeface="Century Gothic"/>
              </a:rPr>
              <a:t>).</a:t>
            </a:r>
          </a:p>
          <a:p>
            <a:pPr algn="just"/>
            <a:endParaRPr lang="ru-RU" sz="1200" dirty="0">
              <a:latin typeface="Century Gothic"/>
            </a:endParaRPr>
          </a:p>
          <a:p>
            <a:pPr algn="just"/>
            <a:r>
              <a:rPr lang="ru-RU" sz="1200" dirty="0">
                <a:latin typeface="Century Gothic"/>
              </a:rPr>
              <a:t>В учебнике изложены сведения по всем разделам психологической науки, предусмотренным для изучения образовательными программами подготовки средних медицинских работников: «Общая психология», «Социальная психология» и «Медицинская психология». Рассмотрены основополагающие вопросы психологической науки и актуальные для практической деятельности медицинских работников проблемы, включая аспекты семейной и этнической психологии, психологии девиантного (отклоняющегося) поведения, знание которых обеспечивает профессиональную психологическую и общегуманитарную компетентность, необходимую для оказания качественной медицинской помощи различным группам пациентов. Во втором издании внесены изменения и дополнения в материалы тем по общей и социальной </a:t>
            </a:r>
            <a:r>
              <a:rPr lang="ru-RU" sz="1200" dirty="0" smtClean="0">
                <a:latin typeface="Century Gothic"/>
              </a:rPr>
              <a:t>психологии.</a:t>
            </a:r>
            <a:endParaRPr lang="ru-RU" sz="1200" dirty="0">
              <a:latin typeface="Century Gothic"/>
            </a:endParaRPr>
          </a:p>
        </p:txBody>
      </p:sp>
      <p:pic>
        <p:nvPicPr>
          <p:cNvPr id="5" name="Picture 4" descr="Марина Жарова - Психология. Учебник обложка кни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3" y="116631"/>
            <a:ext cx="2294686" cy="323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46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4" y="187731"/>
            <a:ext cx="2287255" cy="309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8348" y="227172"/>
            <a:ext cx="67356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Century Gothic"/>
              </a:rPr>
              <a:t>Лечение пациентов терапевтического профиля</a:t>
            </a:r>
            <a:r>
              <a:rPr lang="ru-RU" sz="1200" dirty="0">
                <a:latin typeface="Century Gothic"/>
              </a:rPr>
              <a:t> </a:t>
            </a:r>
            <a:r>
              <a:rPr lang="ru-RU" sz="1200" b="1" dirty="0">
                <a:latin typeface="Century Gothic"/>
              </a:rPr>
              <a:t>: учебник / В. М. Нечаев, Л. С. Фролькис, Л. Ю. Игнатюк [и др.]. — Москва : ГЭОТАР-Медиа, 2023. — 880 с. — (Среднее профессиональное образование</a:t>
            </a:r>
            <a:r>
              <a:rPr lang="ru-RU" sz="1200" b="1" dirty="0" smtClean="0">
                <a:latin typeface="Century Gothic"/>
              </a:rPr>
              <a:t>).</a:t>
            </a:r>
          </a:p>
          <a:p>
            <a:pPr algn="just"/>
            <a:endParaRPr lang="ru-RU" sz="1200" dirty="0">
              <a:latin typeface="Century Gothic"/>
            </a:endParaRPr>
          </a:p>
          <a:p>
            <a:pPr algn="just"/>
            <a:r>
              <a:rPr lang="ru-RU" sz="1200" dirty="0" smtClean="0">
                <a:latin typeface="Century Gothic"/>
              </a:rPr>
              <a:t>Данное </a:t>
            </a:r>
            <a:r>
              <a:rPr lang="ru-RU" sz="1200" dirty="0">
                <a:latin typeface="Century Gothic"/>
              </a:rPr>
              <a:t>издание систематизировано по основным разделам междисциплинарного курса и включает информационный материал по лечению пациентов с заболеваниями внутренних органов, инфекционными, нервными и психическими, кожными и венерическими заболеваниями, а также в нем представлено лечение больных туберкулезом и пациентов пожилого и старческого возраста. К каждому разделу предложены вопросы для самоконтроля.</a:t>
            </a:r>
            <a:br>
              <a:rPr lang="ru-RU" sz="1200" dirty="0">
                <a:latin typeface="Century Gothic"/>
              </a:rPr>
            </a:br>
            <a:r>
              <a:rPr lang="ru-RU" sz="1200" dirty="0">
                <a:latin typeface="Century Gothic"/>
              </a:rPr>
              <a:t/>
            </a:r>
            <a:br>
              <a:rPr lang="ru-RU" sz="1200" dirty="0">
                <a:latin typeface="Century Gothic"/>
              </a:rPr>
            </a:br>
            <a:endParaRPr lang="ru-RU" sz="1200" dirty="0">
              <a:latin typeface="Century Gothic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54145" y="3319374"/>
            <a:ext cx="66898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Century Gothic"/>
              </a:rPr>
              <a:t>Лычев В. Г.</a:t>
            </a:r>
            <a:r>
              <a:rPr lang="ru-RU" sz="1200" dirty="0">
                <a:latin typeface="Century Gothic"/>
              </a:rPr>
              <a:t> </a:t>
            </a:r>
            <a:r>
              <a:rPr lang="ru-RU" sz="1200" b="1" dirty="0">
                <a:latin typeface="Century Gothic"/>
              </a:rPr>
              <a:t>Сестринский уход в терапии. Участие в лечебно-диагностическом процессе : учебник / В. Г. Лычев, В. К. Карманов. — Москва : ГЭОТАР-Медиа, 2022. —544 с. — (Среднее профессиональное образование</a:t>
            </a:r>
            <a:r>
              <a:rPr lang="ru-RU" sz="1200" b="1" dirty="0" smtClean="0">
                <a:latin typeface="Century Gothic"/>
              </a:rPr>
              <a:t>).</a:t>
            </a:r>
          </a:p>
          <a:p>
            <a:pPr algn="just"/>
            <a:endParaRPr lang="ru-RU" sz="1200" dirty="0" smtClean="0">
              <a:latin typeface="Century Gothic"/>
            </a:endParaRPr>
          </a:p>
          <a:p>
            <a:pPr algn="just"/>
            <a:r>
              <a:rPr lang="ru-RU" sz="1200" dirty="0" smtClean="0">
                <a:latin typeface="Century Gothic"/>
              </a:rPr>
              <a:t>В </a:t>
            </a:r>
            <a:r>
              <a:rPr lang="ru-RU" sz="1200" dirty="0">
                <a:latin typeface="Century Gothic"/>
              </a:rPr>
              <a:t>учебнике изложены современные технологии сестринского ухода за больными в подразделениях поликлиники (амбулатории) и терапевтическом отделении стационара, даны определения, подробно освещены факторы риска, клиническая картина, лечение, реабилитация и профилактика наиболее распространенных заболеваний терапевтического профиля. Уход за больными рассмотрен с учетом ведущих моделей сестринского дела: добавочно-дополняющей (В. Хендерсон), дефицита самоухода (Д. Орэм), "Здоровье через развитие" (М. Аллен), партнерской практики. Отражены новейшие данные по оказанию доврачебной помощи пациентам с неотложными состояниями и заболеваниями, современные подходы к лечебному питанию, даны прописи основных лекарственных препаратов. Текущий контроль усвоения материала представлен решением тестовых заданий и проблемно-ситуационных задач с эталонами решений по всем приведенным нозологическим формам заболеваний.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41" y="3451732"/>
            <a:ext cx="2247608" cy="315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730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0588" y="184014"/>
            <a:ext cx="67634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Century Gothic"/>
              </a:rPr>
              <a:t>Анатомия и физиология человека. Иллюстрированный учебник / под ред. И. В. Гайворонского. - Москва : ГЭОТАР-Медиа, 2023. - 672 с. — (Среднее профессиональное образование</a:t>
            </a:r>
            <a:r>
              <a:rPr lang="ru-RU" sz="1200" b="1" dirty="0" smtClean="0">
                <a:latin typeface="Century Gothic"/>
              </a:rPr>
              <a:t>).</a:t>
            </a:r>
          </a:p>
          <a:p>
            <a:pPr algn="just"/>
            <a:endParaRPr lang="ru-RU" sz="1200" dirty="0">
              <a:latin typeface="Century Gothic"/>
            </a:endParaRPr>
          </a:p>
          <a:p>
            <a:pPr algn="just"/>
            <a:r>
              <a:rPr lang="ru-RU" sz="1200" dirty="0">
                <a:latin typeface="Century Gothic"/>
              </a:rPr>
              <a:t>В учебнике приведены современные сведения о строении и функциях человеческого организма, общие и частные вопросы анатомии и физиологии человека в соответствии с государственным образовательным стандартом для средних профессиональных медицинских учебных заведений. Материал изложен кратко, систематично, с использованием последних достижений смежных теоретических и клинических дисциплин. Терминология приведена согласно международной номенклатуре, текст иллюстрирован классическими и оригинальными рисунками, содержит справочный материал, необходимый для среднего медицинского персонала.</a:t>
            </a:r>
            <a:br>
              <a:rPr lang="ru-RU" sz="1200" dirty="0">
                <a:latin typeface="Century Gothic"/>
              </a:rPr>
            </a:br>
            <a:endParaRPr lang="ru-RU" sz="1200" dirty="0">
              <a:latin typeface="Century Gothic"/>
            </a:endParaRPr>
          </a:p>
        </p:txBody>
      </p:sp>
      <p:pic>
        <p:nvPicPr>
          <p:cNvPr id="3" name="Picture 4" descr="Гайворонский, Гайворонский, Николенко, Ничипорук - Анатомия и физиология человека. Иллюстрированный учебник обложка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40" y="182002"/>
            <a:ext cx="2232248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53220" y="3832765"/>
            <a:ext cx="669078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Century Gothic"/>
              </a:rPr>
              <a:t>Городкова  Ю</a:t>
            </a:r>
            <a:r>
              <a:rPr lang="ru-RU" sz="1200" b="1" dirty="0" smtClean="0">
                <a:latin typeface="Century Gothic"/>
              </a:rPr>
              <a:t>. И</a:t>
            </a:r>
            <a:r>
              <a:rPr lang="ru-RU" sz="1200" b="1" dirty="0">
                <a:latin typeface="Century Gothic"/>
              </a:rPr>
              <a:t>.</a:t>
            </a:r>
            <a:r>
              <a:rPr lang="ru-RU" sz="1200" dirty="0">
                <a:latin typeface="Century Gothic"/>
              </a:rPr>
              <a:t> </a:t>
            </a:r>
            <a:r>
              <a:rPr lang="ru-RU" sz="1200" b="1" dirty="0">
                <a:latin typeface="Century Gothic"/>
              </a:rPr>
              <a:t>Латинский язык (для медицинских и фармацевтических колледжей и училищ) : учебник / Ю</a:t>
            </a:r>
            <a:r>
              <a:rPr lang="ru-RU" sz="1200" b="1" dirty="0" smtClean="0">
                <a:latin typeface="Century Gothic"/>
              </a:rPr>
              <a:t>. И</a:t>
            </a:r>
            <a:r>
              <a:rPr lang="ru-RU" sz="1200" b="1" dirty="0">
                <a:latin typeface="Century Gothic"/>
              </a:rPr>
              <a:t>. Городкова. — Москва : КноРус, </a:t>
            </a:r>
            <a:r>
              <a:rPr lang="ru-RU" sz="1200" b="1" dirty="0" smtClean="0">
                <a:latin typeface="Century Gothic"/>
              </a:rPr>
              <a:t>2024. </a:t>
            </a:r>
            <a:r>
              <a:rPr lang="ru-RU" sz="1200" b="1" dirty="0">
                <a:latin typeface="Century Gothic"/>
              </a:rPr>
              <a:t>— 260 с</a:t>
            </a:r>
            <a:r>
              <a:rPr lang="ru-RU" sz="1200" b="1" dirty="0" smtClean="0">
                <a:latin typeface="Century Gothic"/>
              </a:rPr>
              <a:t>. — </a:t>
            </a:r>
            <a:r>
              <a:rPr lang="ru-RU" sz="1200" b="1" dirty="0">
                <a:latin typeface="Century Gothic"/>
              </a:rPr>
              <a:t>(Среднее профессиональное образование</a:t>
            </a:r>
            <a:r>
              <a:rPr lang="ru-RU" sz="1200" b="1" dirty="0" smtClean="0">
                <a:latin typeface="Century Gothic"/>
              </a:rPr>
              <a:t>).</a:t>
            </a:r>
          </a:p>
          <a:p>
            <a:pPr algn="just"/>
            <a:endParaRPr lang="ru-RU" sz="1200" dirty="0" smtClean="0">
              <a:latin typeface="Century Gothic"/>
            </a:endParaRPr>
          </a:p>
          <a:p>
            <a:pPr algn="just"/>
            <a:r>
              <a:rPr lang="ru-RU" sz="1200" dirty="0">
                <a:latin typeface="Century Gothic"/>
              </a:rPr>
              <a:t>Представлены элементы основ латинского языка и медицинской терминологии с учетом современного уровня их развития. Терминологическая цель учебника определяет его построение и отбор языкового материала. Наиболее распространенные греко-латинские терминоэлементы последовательно распределены по всему учебнику в соответствии с изучаемыми грамматическими темами. Рецептура дана с учетом применения ее в сестринской и фельдшерской практике. Приведены частотные отрезки наименований лекарств. Весь учебный материал изложен дифференцированно с учетом разного профиля медицинских и фармацевтических колледжей и училищ</a:t>
            </a:r>
            <a:r>
              <a:rPr lang="ru-RU" sz="1200" dirty="0" smtClean="0">
                <a:latin typeface="Century Gothic"/>
              </a:rPr>
              <a:t>.</a:t>
            </a:r>
            <a:endParaRPr lang="ru-RU" sz="1200" dirty="0">
              <a:latin typeface="Century Gothic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7" y="3645024"/>
            <a:ext cx="2201801" cy="305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483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893" y="3916907"/>
            <a:ext cx="655260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Century Gothic"/>
              </a:rPr>
              <a:t>Медицинская генетика</a:t>
            </a:r>
            <a:r>
              <a:rPr lang="ru-RU" sz="1200" dirty="0">
                <a:latin typeface="Century Gothic"/>
              </a:rPr>
              <a:t> </a:t>
            </a:r>
            <a:r>
              <a:rPr lang="ru-RU" sz="1200" b="1" dirty="0">
                <a:latin typeface="Century Gothic"/>
              </a:rPr>
              <a:t>: учебник / под ред. Н. П. Бочкова. — Москва : ГЭОТАР-Медиа, 2023. — 224 с. — (Среднее профессиональное образование</a:t>
            </a:r>
            <a:r>
              <a:rPr lang="ru-RU" sz="1200" b="1" dirty="0" smtClean="0">
                <a:latin typeface="Century Gothic"/>
              </a:rPr>
              <a:t>).</a:t>
            </a:r>
          </a:p>
          <a:p>
            <a:pPr algn="just"/>
            <a:endParaRPr lang="ru-RU" sz="1200" b="1" dirty="0" smtClean="0">
              <a:latin typeface="Century Gothic"/>
            </a:endParaRPr>
          </a:p>
          <a:p>
            <a:pPr algn="just"/>
            <a:r>
              <a:rPr lang="ru-RU" sz="1200" dirty="0" smtClean="0">
                <a:latin typeface="Century Gothic"/>
              </a:rPr>
              <a:t>В </a:t>
            </a:r>
            <a:r>
              <a:rPr lang="ru-RU" sz="1200" dirty="0">
                <a:latin typeface="Century Gothic"/>
              </a:rPr>
              <a:t>учебнике представлены современные основы общей генетики, подробная характеристика наследственной патологии, вопросы профилактики </a:t>
            </a:r>
            <a:r>
              <a:rPr lang="ru-RU" sz="1200" dirty="0" smtClean="0">
                <a:latin typeface="Century Gothic"/>
              </a:rPr>
              <a:t>наследственных болезней.</a:t>
            </a:r>
            <a:r>
              <a:rPr lang="ru-RU" sz="1200" dirty="0">
                <a:latin typeface="Century Gothic"/>
              </a:rPr>
              <a:t/>
            </a:r>
            <a:br>
              <a:rPr lang="ru-RU" sz="1200" dirty="0">
                <a:latin typeface="Century Gothic"/>
              </a:rPr>
            </a:br>
            <a:r>
              <a:rPr lang="ru-RU" sz="1200" dirty="0">
                <a:latin typeface="Century Gothic"/>
              </a:rPr>
              <a:t>Авторы учебника - преподаватели кафедры медицинской генетики Московской медицинской академии им. И.М. Сеченова - имеют большой опыт преподавания предмета студентам, врачам, ординаторам, аспирантам, а также пропаганды медико-генетических знаний среди среднего медицинского персонала и населения. Они непосредственно осуществляют медико-генетическое консультирование совместно с медицинскими сестрами, а лабораторные исследования проводят с фельдшерами-лаборантами.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32" y="3573016"/>
            <a:ext cx="218515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232249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50790" y="128469"/>
            <a:ext cx="67932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Century Gothic"/>
              </a:rPr>
              <a:t>Астафьев В</a:t>
            </a:r>
            <a:r>
              <a:rPr lang="ru-RU" sz="1200" b="1" dirty="0" smtClean="0">
                <a:latin typeface="Century Gothic"/>
              </a:rPr>
              <a:t>. А</a:t>
            </a:r>
            <a:r>
              <a:rPr lang="ru-RU" sz="1200" b="1" dirty="0">
                <a:latin typeface="Century Gothic"/>
              </a:rPr>
              <a:t>. Основы фармакологии с рецептурой : учебное пособие / В</a:t>
            </a:r>
            <a:r>
              <a:rPr lang="ru-RU" sz="1200" b="1" dirty="0" smtClean="0">
                <a:latin typeface="Century Gothic"/>
              </a:rPr>
              <a:t>. А</a:t>
            </a:r>
            <a:r>
              <a:rPr lang="ru-RU" sz="1200" b="1" dirty="0">
                <a:latin typeface="Century Gothic"/>
              </a:rPr>
              <a:t>. Астафьев. — Москва : КноРус, 2023. — 499 с. — (Среднее профессиональное образование</a:t>
            </a:r>
            <a:r>
              <a:rPr lang="ru-RU" sz="1200" b="1" dirty="0" smtClean="0">
                <a:latin typeface="Century Gothic"/>
              </a:rPr>
              <a:t>).</a:t>
            </a:r>
          </a:p>
          <a:p>
            <a:pPr algn="just"/>
            <a:endParaRPr lang="ru-RU" sz="1200" dirty="0">
              <a:latin typeface="Century Gothic"/>
            </a:endParaRPr>
          </a:p>
          <a:p>
            <a:pPr algn="just"/>
            <a:r>
              <a:rPr lang="ru-RU" sz="1200" dirty="0" smtClean="0">
                <a:latin typeface="Century Gothic"/>
              </a:rPr>
              <a:t>Содержит </a:t>
            </a:r>
            <a:r>
              <a:rPr lang="ru-RU" sz="1200" dirty="0">
                <a:latin typeface="Century Gothic"/>
              </a:rPr>
              <a:t>разделы общей рецептуры, общей и частной фармакологии. В пособие включены общие сведения о рецепте, основных лекарственных формах и правилах их выписывания в рецептах. Рассматриваются характеристики конкретных фармакологических групп и отдельных препаратов, наиболее часто употребляемых в медицинской практике, основных способов введения, всасывания, действия и выделения лекарственных средств, сведения о побочных и токсических действиях препаратов. В каждом разделе даны вопросы мотивации, указаны цели изучения, подробно рассмотрены вопросы использования препаратов. В конце темы или по ходу ее для контроля и закрепления знаний даются задания, а также излагаются основные требования к знаниям и умениям по изучаемому разделу.</a:t>
            </a:r>
          </a:p>
        </p:txBody>
      </p:sp>
    </p:spTree>
    <p:extLst>
      <p:ext uri="{BB962C8B-B14F-4D97-AF65-F5344CB8AC3E}">
        <p14:creationId xmlns:p14="http://schemas.microsoft.com/office/powerpoint/2010/main" val="236688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8" y="191872"/>
            <a:ext cx="2318330" cy="30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4684" y="191872"/>
            <a:ext cx="67293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Century Gothic"/>
              </a:rPr>
              <a:t>Основы микробиологии и иммунологии + еПриложение: Тесты : учебник / А. М. Земсков, З. А. Воронцова, В. А. Земскова [и др.] ; под ред. А. М. Земскова. </a:t>
            </a:r>
            <a:r>
              <a:rPr lang="ru-RU" sz="1200" b="1" dirty="0" smtClean="0">
                <a:latin typeface="Century Gothic"/>
              </a:rPr>
              <a:t> </a:t>
            </a:r>
            <a:r>
              <a:rPr lang="ru-RU" sz="1200" b="1" dirty="0">
                <a:latin typeface="Century Gothic"/>
              </a:rPr>
              <a:t>— Москва : КноРус, </a:t>
            </a:r>
            <a:r>
              <a:rPr lang="ru-RU" sz="1200" b="1" dirty="0" smtClean="0">
                <a:latin typeface="Century Gothic"/>
              </a:rPr>
              <a:t>2024. </a:t>
            </a:r>
            <a:r>
              <a:rPr lang="ru-RU" sz="1200" b="1" dirty="0">
                <a:latin typeface="Century Gothic"/>
              </a:rPr>
              <a:t>— 240 с. — (Среднее профессиональное образование). </a:t>
            </a:r>
            <a:endParaRPr lang="ru-RU" sz="1200" b="1" dirty="0" smtClean="0">
              <a:latin typeface="Century Gothic"/>
            </a:endParaRPr>
          </a:p>
          <a:p>
            <a:pPr algn="just"/>
            <a:endParaRPr lang="ru-RU" sz="1200" b="1" dirty="0">
              <a:latin typeface="Century Gothic"/>
            </a:endParaRPr>
          </a:p>
          <a:p>
            <a:pPr algn="just"/>
            <a:r>
              <a:rPr lang="ru-RU" sz="1200" dirty="0">
                <a:latin typeface="Century Gothic"/>
              </a:rPr>
              <a:t>Цель учебника — освещение в краткой и доступной форме актуальных вопросов общей микробиологии и иммунологии для среднего медицинского образования. Материал излагается поэтапно от сложного к простому: основы общей микробиологии, общей иммунологии, микология, паразитология, вирусология и основы инфектологии.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0" y="3429000"/>
            <a:ext cx="2308168" cy="3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5217" y="3429000"/>
            <a:ext cx="67187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Century Gothic"/>
              </a:rPr>
              <a:t>Сумин С. А.</a:t>
            </a:r>
            <a:r>
              <a:rPr lang="ru-RU" sz="1200" dirty="0">
                <a:latin typeface="Century Gothic"/>
              </a:rPr>
              <a:t> </a:t>
            </a:r>
            <a:r>
              <a:rPr lang="ru-RU" sz="1200" b="1" dirty="0">
                <a:latin typeface="Century Gothic"/>
              </a:rPr>
              <a:t>Основы реаниматологии : учебник / С. А. Сумин, К. Г. Шаповалов. — 4-е изд. , перераб. и доп. — Москва : ГЭОТАР-Медиа, 2023. — 592 с. — (Среднее профессиональное образование</a:t>
            </a:r>
            <a:r>
              <a:rPr lang="ru-RU" sz="1200" b="1" dirty="0" smtClean="0">
                <a:latin typeface="Century Gothic"/>
              </a:rPr>
              <a:t>).</a:t>
            </a:r>
          </a:p>
          <a:p>
            <a:pPr algn="just"/>
            <a:endParaRPr lang="ru-RU" sz="1200" dirty="0">
              <a:latin typeface="Century Gothic"/>
            </a:endParaRPr>
          </a:p>
          <a:p>
            <a:pPr algn="just"/>
            <a:r>
              <a:rPr lang="ru-RU" sz="1200" dirty="0">
                <a:latin typeface="Century Gothic"/>
              </a:rPr>
              <a:t>В четвертом, переработанном и дополненном издании в доступной форме представлены основы реаниматологии, дифференциальная диагностика и правила оказания неотложной медицинской помощи на догоспитальном этапе, патологическое акушерство, освещены вопросы диагностики экстренных и неотложных состояний, описаны принципы интенсивного наблюдения за больными, способы выполнения специальных манипуляций по лечению пациентов и уходу за ними. Приводимые схемы лечения критических состояний являются апробированными и не содержат спорных методик</a:t>
            </a:r>
            <a:r>
              <a:rPr lang="ru-RU" sz="1200" dirty="0" smtClean="0">
                <a:latin typeface="Century Gothic"/>
              </a:rPr>
              <a:t>.</a:t>
            </a:r>
            <a:endParaRPr lang="ru-RU" sz="120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14060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9865" y="427769"/>
            <a:ext cx="65046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Левчук, И. П. Оказание первичной доврачебной медико-санитарной помощи при неотложных и экстремальных состояниях   : учебник / Левчук И. П. , Соков С. Л. , Курочка А. В. , Назаров А. П. - Москва : ГЭОТАР-Медиа, 2020. - 288 с. — (Среднее профессиональное образование). </a:t>
            </a:r>
            <a:endParaRPr lang="ru-RU" sz="1200" b="1" dirty="0" smtClean="0"/>
          </a:p>
          <a:p>
            <a:endParaRPr lang="ru-RU" sz="1200" b="1" dirty="0"/>
          </a:p>
          <a:p>
            <a:pPr algn="just"/>
            <a:r>
              <a:rPr lang="ru-RU" sz="1200" dirty="0"/>
              <a:t>Учебник написан коллективом сотрудников кафедр медицины катастроф Российского национального исследовательского медицинского университета имени Н.И. Пирогова и Российского университета дружбы народов на основе требований примерной программы профессионального модуля "Оказание первичной доврачебной медико-санитарной помощи при неотложных и </a:t>
            </a:r>
            <a:r>
              <a:rPr lang="ru-RU" sz="1200" dirty="0" err="1"/>
              <a:t>экст</a:t>
            </a:r>
            <a:r>
              <a:rPr lang="ru-RU" sz="1200" dirty="0"/>
              <a:t> </a:t>
            </a:r>
            <a:r>
              <a:rPr lang="ru-RU" sz="1200" dirty="0" err="1"/>
              <a:t>ремальных</a:t>
            </a:r>
            <a:r>
              <a:rPr lang="ru-RU" sz="1200" dirty="0"/>
              <a:t> состояниях", разработанного в соответствии с федеральным государственным образовательным стандартом по специальности 34.02.01 "Сестринское дело".</a:t>
            </a:r>
            <a:endParaRPr lang="ru-RU" sz="1200" b="1" dirty="0"/>
          </a:p>
          <a:p>
            <a:endParaRPr lang="ru-RU" sz="1200" dirty="0"/>
          </a:p>
        </p:txBody>
      </p:sp>
      <p:pic>
        <p:nvPicPr>
          <p:cNvPr id="3" name="Picture 8" descr="https://sun9-6.userapi.com/s/v1/ig2/DuJmuC8Jz6nU4XZF_qICUKDO_GBzslW8aFVXiJrV085XA9JH-MdizP42H7oEqGKyyJAFWhx0BHTgF_YxkU_YFocx.jpg?quality=96&amp;as=32x45,48x68,72x102,108x153,160x227,240x341,360x511,480x682,500x710&amp;from=bu&amp;u=xG2i9RvFCJIKDvjClsz5NHc47zmCxOHHyIa5QHNBLK4&amp;cs=500x7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4" y="112789"/>
            <a:ext cx="222591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9" y="3401799"/>
            <a:ext cx="2221188" cy="312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54313" y="4065931"/>
            <a:ext cx="6589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Журавлева Г. Н. Основы патологии :  учебное пособие для СПО / Г. Н. Журавлева, А. А. Соловьева. — 2-е изд., стер. — Санкт-Петербург : Лань, 2024. — 184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пособии изложены методические разработки по основным темам теоретической и практической программы в пределах часов, предусмотренных учебным планом. Пособие предназначено для преподавателей и студентов медицинских колледжей по специальности «Сестринское дело». </a:t>
            </a:r>
          </a:p>
        </p:txBody>
      </p:sp>
    </p:spTree>
    <p:extLst>
      <p:ext uri="{BB962C8B-B14F-4D97-AF65-F5344CB8AC3E}">
        <p14:creationId xmlns:p14="http://schemas.microsoft.com/office/powerpoint/2010/main" val="299128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63222"/>
            <a:ext cx="2432255" cy="317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76351" y="3514747"/>
            <a:ext cx="646014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Мединский </a:t>
            </a:r>
            <a:r>
              <a:rPr lang="ru-RU" sz="1400" b="1" dirty="0"/>
              <a:t>В. Р. 	История. История России. 1945 год - начало </a:t>
            </a:r>
            <a:r>
              <a:rPr lang="en-US" sz="1400" b="1" dirty="0" smtClean="0"/>
              <a:t>XXI</a:t>
            </a:r>
            <a:r>
              <a:rPr lang="ru-RU" sz="1400" b="1" dirty="0" smtClean="0"/>
              <a:t> </a:t>
            </a:r>
            <a:r>
              <a:rPr lang="ru-RU" sz="1400" b="1" dirty="0"/>
              <a:t>века : 11-й класс : базовый уровень </a:t>
            </a:r>
            <a:r>
              <a:rPr lang="ru-RU" sz="1400" b="1" dirty="0" smtClean="0"/>
              <a:t>: </a:t>
            </a:r>
            <a:r>
              <a:rPr lang="ru-RU" sz="1400" b="1" dirty="0"/>
              <a:t>учебник / В. Р. Мединский, А. В. Торкунов. —</a:t>
            </a:r>
            <a:r>
              <a:rPr lang="ru-RU" sz="1400" b="1" dirty="0" smtClean="0"/>
              <a:t> </a:t>
            </a:r>
            <a:r>
              <a:rPr lang="ru-RU" sz="1400" b="1" dirty="0"/>
              <a:t>Москва : Просвещение, 2023. —</a:t>
            </a:r>
            <a:r>
              <a:rPr lang="ru-RU" sz="1400" b="1" dirty="0" smtClean="0"/>
              <a:t> </a:t>
            </a:r>
            <a:r>
              <a:rPr lang="ru-RU" sz="1400" b="1" dirty="0"/>
              <a:t>448 с. : ил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В учебнике освещены основные события истории России 1945 г. — начала 2020-х гг., большое значение уделено вопросам интеграции событий отечественной и зарубежной истории. Представленные в учебнике вопросы и задания нацелены на изучение региональной истории, подготовку к промежуточной и итоговой аттестации. Значительное место в учебнике занимают материалы по истории духовной жизни общества, культуры и повседневности. Главным результатом изучения курса должно стать формирование у учащихся патриотизма и российской гражданской идентичности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0" y="184162"/>
            <a:ext cx="2448839" cy="327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76351" y="207595"/>
            <a:ext cx="626865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Мединский </a:t>
            </a:r>
            <a:r>
              <a:rPr lang="ru-RU" sz="1400" b="1" dirty="0"/>
              <a:t>В. Р.</a:t>
            </a:r>
            <a:r>
              <a:rPr lang="ru-RU" sz="1400" dirty="0"/>
              <a:t> </a:t>
            </a:r>
            <a:r>
              <a:rPr lang="ru-RU" sz="1400" b="1" dirty="0" smtClean="0"/>
              <a:t>История</a:t>
            </a:r>
            <a:r>
              <a:rPr lang="ru-RU" sz="1400" b="1" dirty="0"/>
              <a:t>. История России. 1914-1945 годы : 10-й класс : базовый уровень </a:t>
            </a:r>
            <a:r>
              <a:rPr lang="ru-RU" sz="1400" b="1" dirty="0" smtClean="0"/>
              <a:t>: </a:t>
            </a:r>
            <a:r>
              <a:rPr lang="ru-RU" sz="1400" b="1" dirty="0"/>
              <a:t>учебник / В. Р. Мединский, А. В. Торкунов. —</a:t>
            </a:r>
            <a:r>
              <a:rPr lang="ru-RU" sz="1400" b="1" dirty="0" smtClean="0"/>
              <a:t> </a:t>
            </a:r>
            <a:r>
              <a:rPr lang="ru-RU" sz="1400" b="1" dirty="0"/>
              <a:t>Москва : Просвещение, 2023. —</a:t>
            </a:r>
            <a:r>
              <a:rPr lang="ru-RU" sz="1400" b="1" dirty="0" smtClean="0"/>
              <a:t> </a:t>
            </a:r>
            <a:r>
              <a:rPr lang="ru-RU" sz="1400" b="1" dirty="0"/>
              <a:t>496 с. : ил. </a:t>
            </a:r>
            <a:endParaRPr lang="ru-RU" sz="1400" b="1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учебнике освещены основные события истории России 1914-1945 гг., большое значение уделено вопросам интеграции событий отечественной и зарубежной истории. Представленные в учебнике вопросы и задания нацелены на изучение региональной истории, подготовку к промежуточной и итоговой аттестации. Значительное место в учебнике занимают материалы по истории духовной жизни общества, культуры и повседневности. Главным результатом изучения курса должно стать формирование у учащихся патриотизма и российской гражданской идентичности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13519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4709" y="641444"/>
            <a:ext cx="666178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Емельянова Л. М.</a:t>
            </a:r>
            <a:r>
              <a:rPr lang="ru-RU" sz="1200" dirty="0"/>
              <a:t> </a:t>
            </a:r>
            <a:r>
              <a:rPr lang="ru-RU" sz="1200" b="1" dirty="0"/>
              <a:t>Основы латинского языка с медицинской терминологией: упражнения и лексические минимумы : учебное пособие для СПО / Л. М. Емельянова, А. В. Туровский. — 6-е изд., стер. — Санкт-Петербург : Лань, 2024. — 140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в краткой, но доступной для понимания форме изложены основные темы, необходимые для освоения фармацевтической и клинической терминологии на латинском языке, даны лексические минимумы по темам занятий и большое количество упражнений для их закрепления. Приведены наиболее распространенные частотные отрезки наименований лекарств и важнейшие греко-латинские терминоэлементы, встречающиеся в клинических терминах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83" y="202708"/>
            <a:ext cx="2221330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83" y="3530384"/>
            <a:ext cx="231405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1228" y="3861048"/>
            <a:ext cx="66152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Дружинина И. В.  Информационные технологии в профессиональной деятельности средних медицинских работников : учебное пособие для СПО / И. В. Дружинина. — </a:t>
            </a:r>
            <a:r>
              <a:rPr lang="ru-RU" sz="1200" b="1" dirty="0" smtClean="0"/>
              <a:t>8–е </a:t>
            </a:r>
            <a:r>
              <a:rPr lang="ru-RU" sz="1200" b="1" dirty="0"/>
              <a:t>изд., стер. — Санкт–Петербург : Лань, </a:t>
            </a:r>
            <a:r>
              <a:rPr lang="ru-RU" sz="1200" b="1" dirty="0" smtClean="0"/>
              <a:t>2024</a:t>
            </a:r>
            <a:r>
              <a:rPr lang="ru-RU" sz="1200" b="1" dirty="0"/>
              <a:t>. — </a:t>
            </a:r>
            <a:r>
              <a:rPr lang="ru-RU" sz="1200" b="1" dirty="0" smtClean="0"/>
              <a:t>112 </a:t>
            </a:r>
            <a:r>
              <a:rPr lang="ru-RU" sz="1200" b="1" dirty="0"/>
              <a:t>с. — (Среднее профессиональное образование).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Пособие разработано для медицинских работников как практическое сопровождение курса «Информационное обеспечение профессиональной деятельности». Описаны основные программные продукты, используемые в медицинских организациях; в практической части приведены задания с программами из пакета Microsoft Office. </a:t>
            </a:r>
          </a:p>
        </p:txBody>
      </p:sp>
    </p:spTree>
    <p:extLst>
      <p:ext uri="{BB962C8B-B14F-4D97-AF65-F5344CB8AC3E}">
        <p14:creationId xmlns:p14="http://schemas.microsoft.com/office/powerpoint/2010/main" val="1101514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76" y="3573016"/>
            <a:ext cx="228070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7784" y="3863661"/>
            <a:ext cx="6408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Пономарева Л. А. Безопасная больничная среда для пациентов и медицинского персонала : учебное пособие для СПО / Л. А. Пономарева, О. А. Оглоблина, М. А. Пятаева. — </a:t>
            </a:r>
            <a:r>
              <a:rPr lang="ru-RU" sz="1200" b="1" dirty="0" smtClean="0"/>
              <a:t>6-е </a:t>
            </a:r>
            <a:r>
              <a:rPr lang="ru-RU" sz="1200" b="1" dirty="0"/>
              <a:t>изд., стер. — Санкт-Петербург : Лань, </a:t>
            </a:r>
            <a:r>
              <a:rPr lang="ru-RU" sz="1200" b="1" dirty="0" smtClean="0"/>
              <a:t>2024. </a:t>
            </a:r>
            <a:r>
              <a:rPr lang="ru-RU" sz="1200" b="1" dirty="0"/>
              <a:t>— 132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является составной частью учебно-методического комплекса профессионального модуля «Выполнение работ по должности служащего “Младшая медицинская сестра по уходу за больными” в рамках изучения междисциплинарного курса «Организация безопасной больничной среды”». Пособие включает теоретический материал, а также задания для самостоятельной работы.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76" y="188640"/>
            <a:ext cx="228070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55776" y="205946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Зуева </a:t>
            </a:r>
            <a:r>
              <a:rPr lang="ru-RU" sz="1200" b="1" dirty="0"/>
              <a:t>В. А. История медицины / В. А. Зуева. — 2-е изд., стер. — Санкт-Петербург : Лань, 2023. — 144 с. — (Среднее профессиональное образование).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764704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Учебник предназначен для качественного усвоения изучаемого материала по дисциплине и рациональной организации времени студентов на теоретическом занятии, а также для самостоятельной подготовки студентов к учебным занятиям. Соответствует современным требованиям Федерального государственного образовательного стандарта среднего профессионального образования и профессиональным квалификационным требованиям.</a:t>
            </a:r>
          </a:p>
        </p:txBody>
      </p:sp>
    </p:spTree>
    <p:extLst>
      <p:ext uri="{BB962C8B-B14F-4D97-AF65-F5344CB8AC3E}">
        <p14:creationId xmlns:p14="http://schemas.microsoft.com/office/powerpoint/2010/main" val="2325538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9300" y="750627"/>
            <a:ext cx="6607195" cy="218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Якуничева О. Н. Медицинская психология. Курс лекций : учебное пособие для СПО / О. Н. Якуничева. — 4-е изд., испр. — Санкт-Петербург : Лань, 2024. — 176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Данное учебное пособие дает возможность сформировать знания об учебной дисциплине «Психология», в частности о разделе медицинской психологии.Учебное пособие создано в соответствии с Федеральными государственными образовательными стандартами среднего профессионального образования по медицинским специальностям. В курс лекций включены различные темы, в том числе освещены вопросы психологии проведения сестринских манипуляций, психопрофилактики болезней в работе медицинской сестры, психологического ухода за умирающими. </a:t>
            </a:r>
          </a:p>
        </p:txBody>
      </p:sp>
      <p:pic>
        <p:nvPicPr>
          <p:cNvPr id="3" name="Picture 2" descr="Якуничева О. Н. - Медицинская психология. Курс лекц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93" y="242832"/>
            <a:ext cx="225618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6" y="3567888"/>
            <a:ext cx="2209724" cy="310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1228" y="3979572"/>
            <a:ext cx="6615267" cy="2149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Баурова Л. В. Теория и практика сестринского дела в хирургии : учебное пособие для СПО / Л. В. Баурова, Е. Р. Демидова. — 6-е изд., стер. — Санкт-Петербург : Лань, 2024. — 456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Учебное пособие содержит подробное описание практических манипуляций, которыми в процессе обучения должны овладеть студенты отделения «Сестринское дело». Освещены теоретические вопросы из курса общей и частной хирургии в объёме требований программы обучения медицинских сестер, но пособие может использоваться также и для обучения фельдшеров. Каждый тематический раздел завершается вопросами, ситуационными задачами и тестами для самопроверки. </a:t>
            </a:r>
          </a:p>
        </p:txBody>
      </p:sp>
    </p:spTree>
    <p:extLst>
      <p:ext uri="{BB962C8B-B14F-4D97-AF65-F5344CB8AC3E}">
        <p14:creationId xmlns:p14="http://schemas.microsoft.com/office/powerpoint/2010/main" val="2591662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1228" y="4146996"/>
            <a:ext cx="6602237" cy="2110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Папаян Е. Г.</a:t>
            </a:r>
            <a:r>
              <a:rPr lang="ru-RU" sz="1200" dirty="0"/>
              <a:t> </a:t>
            </a:r>
            <a:r>
              <a:rPr lang="ru-RU" sz="1200" b="1" dirty="0"/>
              <a:t>Оказание неотложной медицинской помощи детям. Алгоритмы манипуляций : учебное пособие для СПО / Е. Г. Папаян, О. Л. Ежова. — 3-е изд., стер. — Санкт-Петербург : Лань, 2022. — 176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 smtClean="0"/>
          </a:p>
          <a:p>
            <a:pPr algn="just"/>
            <a:r>
              <a:rPr lang="ru-RU" sz="1200" dirty="0"/>
              <a:t>Пособие содержит алгоритмы основных медицинских манипуляций, встречающихся в практике врачей-педиатров и среднего медицинского персонала. Включение и исключение определённых манипуляций было обусловлено практическим опытом авторов. Каждый раздел содержит информацию о подготовке к манипуляции и методике её выполнения. Теоретический материал подкреплен иллюстративным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9" y="3706879"/>
            <a:ext cx="2289940" cy="309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74" y="188640"/>
            <a:ext cx="229975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1228" y="708338"/>
            <a:ext cx="66022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Логвина В. К. Неотложная медицинская помощь на догоспитальном этапе. Синдромная патология и дифференциальная диагностика : учебное пособие для СПО / В. К. Логвина, А. Ф. Купреенкова. — </a:t>
            </a:r>
            <a:r>
              <a:rPr lang="ru-RU" sz="1200" b="1" dirty="0" smtClean="0"/>
              <a:t>5-е </a:t>
            </a:r>
            <a:r>
              <a:rPr lang="ru-RU" sz="1200" b="1" dirty="0"/>
              <a:t>изд., стер. — Санкт-Петербург : Лань, </a:t>
            </a:r>
            <a:r>
              <a:rPr lang="ru-RU" sz="1200" b="1" dirty="0" smtClean="0"/>
              <a:t>2024. </a:t>
            </a:r>
            <a:r>
              <a:rPr lang="ru-RU" sz="1200" b="1" dirty="0"/>
              <a:t>— </a:t>
            </a:r>
            <a:r>
              <a:rPr lang="ru-RU" sz="1200" b="1" dirty="0" smtClean="0"/>
              <a:t>280 </a:t>
            </a:r>
            <a:r>
              <a:rPr lang="ru-RU" sz="1200" b="1" dirty="0"/>
              <a:t>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Настоящее учебное пособие составлено в соответствии с Федеральным государственным образовательным стандартом среднего профессионального образования III поколения и предназначено для студентов IV и V курса по специальности «Лечебное дело». Пособие может быть использовано слушателями отделения повышения квалификации, фельдшерами ФАП и станциями скорой медицинской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1433785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59" y="1844824"/>
            <a:ext cx="2279650" cy="308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39583" y="2318122"/>
            <a:ext cx="66152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Климова Ю. Р.</a:t>
            </a:r>
            <a:r>
              <a:rPr lang="ru-RU" sz="1200" dirty="0"/>
              <a:t> </a:t>
            </a:r>
            <a:r>
              <a:rPr lang="ru-RU" sz="1200" b="1" dirty="0"/>
              <a:t>Правовое обеспечение профессиональной деятельности медицинских работников : учебник для СПО / Ю. Р. Климова. — 2-е изд., стер. — Санкт-Петербург : Лань, 2022. — 100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Данное издание содержит систематизированный теоретический обзор учебной дисциплины, позволяющий студенту колледжа самостоятельно изучить лекционный материал курса, а также может быть использовано педагогами на занятиях. В учебнике представлены практические задания, помогающие закрепить пройденный материал как в аудитории совместно с преподавателем, так и индивидуально. </a:t>
            </a:r>
          </a:p>
        </p:txBody>
      </p:sp>
    </p:spTree>
    <p:extLst>
      <p:ext uri="{BB962C8B-B14F-4D97-AF65-F5344CB8AC3E}">
        <p14:creationId xmlns:p14="http://schemas.microsoft.com/office/powerpoint/2010/main" val="2135846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znanium.com/cover/1864/1864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2" y="127975"/>
            <a:ext cx="2232248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617516"/>
            <a:ext cx="65527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Славинский А. К. Электротехника с основами электроники : учебное пособие / А. К. Славинский, И. С. Туревский. — Москва : ИД «ФОРУМ» : ИНФРА-М, </a:t>
            </a:r>
            <a:r>
              <a:rPr lang="ru-RU" sz="1200" b="1" dirty="0" smtClean="0"/>
              <a:t>2024. </a:t>
            </a:r>
            <a:r>
              <a:rPr lang="ru-RU" sz="1200" b="1" dirty="0"/>
              <a:t>— 448 с. –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излагаются основы расчета электрических цепей постоянного и переменного токов, дается описание электрических машин, электронных приборов, ЭВМ и т.д. Приведены новые материалы по интегральным микросхемам, микропроцессорам и микроЭВМ. Для студентов неэлектротехнических специальностей средних специальных учебных заведений.</a:t>
            </a:r>
          </a:p>
        </p:txBody>
      </p:sp>
      <p:pic>
        <p:nvPicPr>
          <p:cNvPr id="4" name="Picture 2" descr="https://znanium.com/cover/1845/18459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6" y="3717032"/>
            <a:ext cx="225137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6035" y="4062782"/>
            <a:ext cx="65155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Сафонова Г. Г. Техническая механика: учебник / Г. Г. Сафонова, Т. Ю. Артюховская, Д. А. Ермаков. – Москва: ИНФРА-М, </a:t>
            </a:r>
            <a:r>
              <a:rPr lang="ru-RU" sz="1200" b="1" dirty="0" smtClean="0"/>
              <a:t>2024. </a:t>
            </a:r>
            <a:r>
              <a:rPr lang="ru-RU" sz="1200" b="1" dirty="0"/>
              <a:t>— 320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изложены основные положения статики при действии сил на абсолютно твердое тело для плоской системы. Приведены простейшие расчеты элементов конструкций, работающих в условиях растяжения-сжатия, сдвига, изгиба. Даны методы расчета многопролетных статически определимых и неопределимых балок и рам, плоских ферм, подпорных стен. Подробно разобраны примеры решения задач по всем темам и разделам, а также задачи для самостоятельного решения. </a:t>
            </a:r>
          </a:p>
        </p:txBody>
      </p:sp>
    </p:spTree>
    <p:extLst>
      <p:ext uri="{BB962C8B-B14F-4D97-AF65-F5344CB8AC3E}">
        <p14:creationId xmlns:p14="http://schemas.microsoft.com/office/powerpoint/2010/main" val="2722259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znanium.com/cover/1860/1860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9" y="116632"/>
            <a:ext cx="224978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43218" y="610380"/>
            <a:ext cx="65351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Кравченко Ю. А. Геодезия : учебник / Ю. А. Кравченко. — Москва: ИНФРА-М, </a:t>
            </a:r>
            <a:r>
              <a:rPr lang="ru-RU" sz="1200" b="1" dirty="0" smtClean="0"/>
              <a:t>2024. </a:t>
            </a:r>
            <a:r>
              <a:rPr lang="ru-RU" sz="1200" b="1" dirty="0"/>
              <a:t>— 344 с. —  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приводятся сведения о предмете геодезии, ее истории, изложены методы измерения углов и расстояний на земной поверхности, измерения превышений, методы построения и обработки плановых и высотных съемочных сетей, представлены способы выполнения плановых и высотных съемок, рассмотрены геодезические работы при проведении инженерно-геодезических изысканий, выносе проектов в натуру, при возведении инженерных сооружений и зданий, методы контроля соответствия фактических значений геометрических параметров объектов капитального строительства их проектным значениям.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07348" y="3944202"/>
            <a:ext cx="65571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Гаврилов М. В.</a:t>
            </a:r>
            <a:r>
              <a:rPr lang="ru-RU" sz="1200" b="1" i="1" dirty="0"/>
              <a:t> </a:t>
            </a:r>
            <a:r>
              <a:rPr lang="ru-RU" sz="1200" b="1" dirty="0"/>
              <a:t> Информатика и информационные технологии : учебник для СПО / М. В. Гаврилов, В. А. Климов. — </a:t>
            </a:r>
            <a:r>
              <a:rPr lang="ru-RU" sz="1200" b="1" dirty="0" smtClean="0"/>
              <a:t>5-е </a:t>
            </a:r>
            <a:r>
              <a:rPr lang="ru-RU" sz="1200" b="1" dirty="0"/>
              <a:t>изд., перераб. и доп. — Москва : Издательство Юрайт, </a:t>
            </a:r>
            <a:r>
              <a:rPr lang="ru-RU" sz="1200" b="1" dirty="0" smtClean="0"/>
              <a:t>2024.</a:t>
            </a:r>
            <a:r>
              <a:rPr lang="ru-RU" sz="1200" b="1" dirty="0"/>
              <a:t> — </a:t>
            </a:r>
            <a:r>
              <a:rPr lang="ru-RU" sz="1200" b="1" dirty="0" smtClean="0"/>
              <a:t>355</a:t>
            </a:r>
            <a:r>
              <a:rPr lang="ru-RU" sz="1200" b="1" dirty="0"/>
              <a:t> с. 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приводятся основные понятия по информатике и информационным технологиям, описаны принципы работы с современными прикладными программными средствами в Интернете. Особое внимание уделено законодательной и технической защите от несанкционированного доступа, средствам антивирусной защиты. Приводятся подробные пояснения, советы и рекомендации по практической работе с описываемыми средствами и технологиями.</a:t>
            </a:r>
          </a:p>
        </p:txBody>
      </p:sp>
      <p:pic>
        <p:nvPicPr>
          <p:cNvPr id="5" name="Picture 2" descr="Обложка книги ИНФОРМАТИКА И ИНФОРМАЦИОННЫЕ ТЕХНОЛОГИИ Гаврилов М. В., Климов В. А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212976"/>
            <a:ext cx="280831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926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12" y="149978"/>
            <a:ext cx="2477272" cy="320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42052" y="217900"/>
            <a:ext cx="6122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b="1" dirty="0"/>
              <a:t>Плешивцев А. А. Технология BIM-проектирования архитектурных объектов / А. А. Плешивцев. — Москва : Русайнс, 2023. — 149 с.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42052" y="865887"/>
            <a:ext cx="6122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/>
              <a:t>Формирование современных архитектурных объектов (объектов капитального строительства) различного функционального назначения характеризуется применением инновационных и прогрессивных решений, направленных на достижение требуемых показателей функционального качества строительной продукции, при учете разнообразных и многочисленных факторов влияния. К настоящему моменту технология BIM-моделирования признана достаточно эффективным способом формирования и управления состоянием архитектурных объектов (прежде всего, при разработке проектных решений) для различных этапов жизненного цикла.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4" y="3458429"/>
            <a:ext cx="2439870" cy="335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842052" y="3524419"/>
            <a:ext cx="6122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b="1" dirty="0"/>
              <a:t>Информационное моделирование и искусственный интеллект в современном строительстве и жилищно-коммунальном хозяйстве : учебное пособие / В. Л. Курбатов, В. И. Римшин, И. Л. Шубин, С. В. Волкова. - Москва : АСВ, 2023. - 420 с.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42052" y="4355417"/>
            <a:ext cx="6122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/>
              <a:t>Изложены принципы информационного моделирования в строительстве. Освещены современные технологии информационного моделирования, описана уже действующая и дополнительно необходимая нормативная правовая база, определяющая порядок разработки и применения информационной модели на территории Российской Федерации. Рассмотрены основные этапы и состав мероприятий при разработке проектной документации с применением информационного моделирования.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1376439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77" y="204716"/>
            <a:ext cx="2296998" cy="322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332656"/>
            <a:ext cx="626469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b="1" dirty="0"/>
              <a:t>Проектирование инженерных систем на основе BIM-модели в Autodesk Revit MEP / И. И. Суханова, С. В. Федоров, Ю. В. Столбихин, К. О. Суханов. — 2-е изд., стер. — Санкт-Петербург : Лань, 2023. — 148 с. — (Среднее профессиональное образование). </a:t>
            </a:r>
          </a:p>
          <a:p>
            <a:pPr lvl="0" algn="just"/>
            <a:endParaRPr lang="ru-RU" sz="1200" dirty="0"/>
          </a:p>
          <a:p>
            <a:pPr lvl="0" algn="just"/>
            <a:r>
              <a:rPr lang="ru-RU" sz="1200" dirty="0"/>
              <a:t>Учебное пособие содержит сведения, необходимые для проектирования инженерных систем на основе BIM-модели в Autodesk Revit MEP. </a:t>
            </a:r>
            <a:r>
              <a:rPr lang="ru-RU" sz="1200" dirty="0" smtClean="0"/>
              <a:t>Приведены </a:t>
            </a:r>
            <a:r>
              <a:rPr lang="ru-RU" sz="1200" dirty="0"/>
              <a:t>основные термины, используемые при работе с программой. Рассмотрены импорт архитектурной модели в шаблон механического оборудования, </a:t>
            </a:r>
            <a:r>
              <a:rPr lang="ru-RU" sz="1200" dirty="0" smtClean="0"/>
              <a:t>размещение </a:t>
            </a:r>
            <a:r>
              <a:rPr lang="ru-RU" sz="1200" dirty="0"/>
              <a:t>инженерных пространств и зон. Приведен пример создания </a:t>
            </a:r>
            <a:r>
              <a:rPr lang="ru-RU" sz="1200" dirty="0" smtClean="0"/>
              <a:t>спецификации</a:t>
            </a:r>
            <a:r>
              <a:rPr lang="ru-RU" sz="1200" dirty="0"/>
              <a:t>. Показана последовательность моделирования инженерных </a:t>
            </a:r>
            <a:r>
              <a:rPr lang="ru-RU" sz="1200" dirty="0" smtClean="0"/>
              <a:t>систем</a:t>
            </a:r>
            <a:r>
              <a:rPr lang="ru-RU" sz="1200" dirty="0"/>
              <a:t>: вентиляции, отопления, водоснабжения и водоотведения. Рассмотрены методы создания семейств на примере элементов </a:t>
            </a:r>
            <a:r>
              <a:rPr lang="ru-RU" sz="1200" dirty="0" smtClean="0"/>
              <a:t>инженерных </a:t>
            </a:r>
            <a:r>
              <a:rPr lang="ru-RU" sz="1200" dirty="0"/>
              <a:t>систем. Пособие помогает приобрести навыки работы в программе Autodesk Revit MEP.</a:t>
            </a:r>
          </a:p>
          <a:p>
            <a:pPr lvl="0" algn="just"/>
            <a:endParaRPr lang="ru-RU" dirty="0"/>
          </a:p>
        </p:txBody>
      </p:sp>
      <p:pic>
        <p:nvPicPr>
          <p:cNvPr id="4" name="Рисунок 3" descr="Ремонт и содержание автомобильных дорог и аэродромо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75" y="3645024"/>
            <a:ext cx="2296999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606722" y="4080680"/>
            <a:ext cx="63577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Федюк </a:t>
            </a:r>
            <a:r>
              <a:rPr lang="ru-RU" sz="1200" b="1" dirty="0"/>
              <a:t>Р. С. Ремонт и содержание автомобильных дорог и аэродромов : учебник / Р. С. </a:t>
            </a:r>
            <a:r>
              <a:rPr lang="ru-RU" sz="1200" b="1" dirty="0" smtClean="0"/>
              <a:t>Федюк</a:t>
            </a:r>
            <a:r>
              <a:rPr lang="ru-RU" sz="1200" b="1" dirty="0"/>
              <a:t>, П. Г. Козлов. — Москва : КноРус, 2024. — 216 с. — (Среднее профессиональное образование).— URL: https://www.book.ru. — Режим доступа: по подписке</a:t>
            </a:r>
            <a:r>
              <a:rPr lang="ru-RU" sz="1200" b="1" dirty="0" smtClean="0"/>
              <a:t>.</a:t>
            </a:r>
          </a:p>
          <a:p>
            <a:endParaRPr lang="ru-RU" sz="1200" b="1" dirty="0"/>
          </a:p>
          <a:p>
            <a:pPr algn="just"/>
            <a:r>
              <a:rPr lang="ru-RU" sz="1200" dirty="0"/>
              <a:t>Цель учебника — подготовить техника, знающего основные положения по организации производственного процесса строительства, ремонта и содержания автомобильных дорог, транспортных сооружений и аэродромов. Изучение курса должно обеспечить сочетание теоретической подготовки с умением эффективно использовать полученные знания в практической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481120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sm-321-2-01\Desktop\том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88" y="119270"/>
            <a:ext cx="2232248" cy="300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sm-321-2-01\Desktop\том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09" y="3429000"/>
            <a:ext cx="228714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15904" y="1187355"/>
            <a:ext cx="624858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Жилищно-коммунальное хозяйство и коммунальная инфраструктура : организация, технология, управление. В трех томах. Том I. Стратегия развития городского жилищно-коммунального хозяйства и модернизации жилищно-коммунальной сферы :</a:t>
            </a:r>
            <a:r>
              <a:rPr lang="ru-RU" sz="1400" dirty="0"/>
              <a:t> учебник и практикум в 6 частях – 3-е изд., перераб. И доп. / под ред. П.Г. Грабового- Москва : изд-во АСВ, изд-во «Просветитель», 2023.- 528 с.</a:t>
            </a:r>
          </a:p>
          <a:p>
            <a:pPr algn="just"/>
            <a:r>
              <a:rPr lang="ru-RU" sz="1400" b="1" dirty="0"/>
              <a:t> </a:t>
            </a:r>
            <a:endParaRPr lang="ru-RU" sz="1400" dirty="0"/>
          </a:p>
          <a:p>
            <a:pPr algn="just"/>
            <a:r>
              <a:rPr lang="ru-RU" sz="1400" b="1" dirty="0"/>
              <a:t>Жилищно-коммунальное хозяйство и коммунальная инфраструктура : организация, технология, управление</a:t>
            </a:r>
            <a:r>
              <a:rPr lang="ru-RU" sz="1400" dirty="0"/>
              <a:t>. </a:t>
            </a:r>
            <a:r>
              <a:rPr lang="ru-RU" sz="1400" b="1" dirty="0"/>
              <a:t>В трех томах. Том </a:t>
            </a:r>
            <a:r>
              <a:rPr lang="en-US" sz="1400" b="1" dirty="0"/>
              <a:t>II</a:t>
            </a:r>
            <a:r>
              <a:rPr lang="ru-RU" sz="1400" dirty="0"/>
              <a:t>. Система управления городским жилищно-коммунальным комплексом и перспективы его развития : учебник и практикум в 6 частях – 3-е изд., перераб. И доп. / под ред. П.Г. Грабового- Москва : изд-во АСВ, изд-во «Просветитель», 2023.- 580 с.</a:t>
            </a:r>
          </a:p>
          <a:p>
            <a:pPr algn="just"/>
            <a:r>
              <a:rPr lang="ru-RU" sz="1400" dirty="0"/>
              <a:t> </a:t>
            </a:r>
          </a:p>
          <a:p>
            <a:pPr algn="just"/>
            <a:r>
              <a:rPr lang="ru-RU" sz="1400" b="1" dirty="0"/>
              <a:t>Жилищно-коммунальное хозяйство и коммунальная инфраструктура : организация, технология, управление</a:t>
            </a:r>
            <a:r>
              <a:rPr lang="ru-RU" sz="1400" dirty="0"/>
              <a:t>. </a:t>
            </a:r>
            <a:r>
              <a:rPr lang="ru-RU" sz="1400" b="1" dirty="0"/>
              <a:t>В трех томах. Том </a:t>
            </a:r>
            <a:r>
              <a:rPr lang="en-US" sz="1400" b="1" dirty="0"/>
              <a:t>III</a:t>
            </a:r>
            <a:r>
              <a:rPr lang="ru-RU" sz="1400" dirty="0"/>
              <a:t>. Практикум : учебник и практикум в 6 частях – 3-е изд., перераб. И доп. / под ред. П.Г. Грабового- Москва : изд-во АСВ, изд-во «Просветитель», 2023.- 256 с.</a:t>
            </a:r>
          </a:p>
        </p:txBody>
      </p:sp>
    </p:spTree>
    <p:extLst>
      <p:ext uri="{BB962C8B-B14F-4D97-AF65-F5344CB8AC3E}">
        <p14:creationId xmlns:p14="http://schemas.microsoft.com/office/powerpoint/2010/main" val="110178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1521"/>
            <a:ext cx="2184727" cy="297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3" y="101185"/>
            <a:ext cx="67687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Мединский В. Р. История. </a:t>
            </a:r>
            <a:r>
              <a:rPr lang="ru-RU" sz="1400" b="1" dirty="0" smtClean="0"/>
              <a:t>Всеобщая история</a:t>
            </a:r>
            <a:r>
              <a:rPr lang="ru-RU" sz="1400" b="1" dirty="0"/>
              <a:t>. </a:t>
            </a:r>
            <a:r>
              <a:rPr lang="ru-RU" sz="1400" b="1" dirty="0" smtClean="0"/>
              <a:t>1914 – 1945 : 10-й </a:t>
            </a:r>
            <a:r>
              <a:rPr lang="ru-RU" sz="1400" b="1" dirty="0"/>
              <a:t>класс : базовый уровень : учебник / В. Р. Мединский, </a:t>
            </a:r>
            <a:r>
              <a:rPr lang="ru-RU" sz="1400" b="1" dirty="0" smtClean="0"/>
              <a:t>А. О. Чубарьян. </a:t>
            </a:r>
            <a:r>
              <a:rPr lang="ru-RU" sz="1400" b="1" dirty="0"/>
              <a:t>— Москва : Просвещение, </a:t>
            </a:r>
            <a:r>
              <a:rPr lang="ru-RU" sz="1400" b="1" dirty="0" smtClean="0"/>
              <a:t>2024. </a:t>
            </a:r>
            <a:r>
              <a:rPr lang="ru-RU" sz="1400" b="1" dirty="0"/>
              <a:t>— </a:t>
            </a:r>
            <a:r>
              <a:rPr lang="ru-RU" sz="1400" b="1" dirty="0" smtClean="0"/>
              <a:t>240 </a:t>
            </a:r>
            <a:r>
              <a:rPr lang="ru-RU" sz="1400" b="1" dirty="0"/>
              <a:t>с. : ил.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Учебник </a:t>
            </a:r>
            <a:r>
              <a:rPr lang="ru-RU" sz="1400" dirty="0"/>
              <a:t>разработан в соответствии с актуальными требованиями Федерального государственного образовательного стандарта среднего общего образования и Федеральной образовательной программы среднего общего образования. В учебнике освещены основные события всеобщей истории 1914—1945 гг., большое значение уделено вопросам взаимосвязи событий отечественной и зарубежной истории. В учебнике представлены вопросы и задания, в том числе нацеленные на подготовку к промежуточной и итоговой аттестации. Значительное место в учебнике занимают материалы по истории духовной жизни общества, культуры и повседневности.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218472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12942" y="3212976"/>
            <a:ext cx="672355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Мединский В. Р. История. Всеобщая история. </a:t>
            </a:r>
            <a:r>
              <a:rPr lang="ru-RU" sz="1400" b="1" dirty="0" smtClean="0"/>
              <a:t>1945 </a:t>
            </a:r>
            <a:r>
              <a:rPr lang="ru-RU" sz="1400" b="1" dirty="0"/>
              <a:t>– </a:t>
            </a:r>
            <a:r>
              <a:rPr lang="ru-RU" sz="1400" b="1" dirty="0" smtClean="0"/>
              <a:t>начало </a:t>
            </a:r>
            <a:r>
              <a:rPr lang="en-US" sz="1400" b="1" dirty="0" smtClean="0"/>
              <a:t>XXI </a:t>
            </a:r>
            <a:r>
              <a:rPr lang="ru-RU" sz="1400" b="1" dirty="0" smtClean="0"/>
              <a:t>века: 11-й </a:t>
            </a:r>
            <a:r>
              <a:rPr lang="ru-RU" sz="1400" b="1" dirty="0"/>
              <a:t>класс : базовый уровень : учебник / В. Р. Мединский, А. О. Чубарьян. — Москва : Просвещение, 2024. — </a:t>
            </a:r>
            <a:r>
              <a:rPr lang="ru-RU" sz="1400" b="1" dirty="0" smtClean="0"/>
              <a:t>272 </a:t>
            </a:r>
            <a:r>
              <a:rPr lang="ru-RU" sz="1400" b="1" dirty="0"/>
              <a:t>с. : ил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1400" dirty="0"/>
              <a:t>Учебник разработан в соответствии с актуальными требованиями Федерального государственного образовательного стандарта среднего общего образования и Федеральной образовательной программы среднего общего образования. Учебник освещает основные события всеобщей истории 1945 г. — начала 2020-х гг., большое значение уделено вопросам взаимосвязи событий отечественной и зарубежной истории. В учебнике представлены вопросы и задания, в том числе нацеленные на подготовку к промежуточной и итоговой аттестации. Значительное место в учебнике уделено вопросам истории духовной жизни общества, культуры и повседневности.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165306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0496" y="1351128"/>
            <a:ext cx="61219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Учебник </a:t>
            </a:r>
            <a:r>
              <a:rPr lang="ru-RU" sz="1400" dirty="0"/>
              <a:t>является фундаментальным изданием и представляет собой практико-ориентированное системное изложение основных аспектов городского жилищно-коммунального хозяйства и коммунальной инфраструктуры. В учебнике рассматриваются основные понятия и механизмы организации, технологии и управления жилищно-коммунальной сферой, сформированы понятия и содержание городского хозяйства, позволяющие раскрыть принципы функционирования  и развития  городского жилищного фонда и контроля его состояния. В подготовке учебника принимали участие многие видные специалисты и ученые России, что способствовало системному изложению материала с учетом реальных практических вопросов, изложенных в Практикуме.</a:t>
            </a:r>
          </a:p>
        </p:txBody>
      </p:sp>
      <p:pic>
        <p:nvPicPr>
          <p:cNvPr id="4" name="Picture 2" descr="C:\Users\wsm-321-2-01\Desktop\том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40" y="1482605"/>
            <a:ext cx="2408344" cy="32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9075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5654" y="696036"/>
            <a:ext cx="6620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Казакова Н.А. Аудит : учебник для СПО / Н.А. Казакова. — </a:t>
            </a:r>
            <a:r>
              <a:rPr lang="ru-RU" sz="1200" b="1" dirty="0" smtClean="0"/>
              <a:t>5-е </a:t>
            </a:r>
            <a:r>
              <a:rPr lang="ru-RU" sz="1200" b="1" dirty="0"/>
              <a:t>изд., перераб. и доп. — Москва : Издательство Юрайт, </a:t>
            </a:r>
            <a:r>
              <a:rPr lang="ru-RU" sz="1200" b="1" dirty="0" smtClean="0"/>
              <a:t>2024. </a:t>
            </a:r>
            <a:r>
              <a:rPr lang="ru-RU" sz="1200" b="1" dirty="0"/>
              <a:t>— 425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курсе рассмотрены нормативно-правовые и теоретические основы аудиторской деятельности в Российской Федерации, направления практического аудита, специальные вопросы, представляющие актуальность в различных видах аудиторских заданий. Курс включает дополнительный практический материал, размещенный на сайте urait.ru.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284" y="-5450"/>
            <a:ext cx="265506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893" y="3603009"/>
            <a:ext cx="65526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Пансков В. Г. Налоги и налогообложение : учебник и практикум для</a:t>
            </a:r>
            <a:br>
              <a:rPr lang="ru-RU" sz="1200" b="1" dirty="0"/>
            </a:br>
            <a:r>
              <a:rPr lang="ru-RU" sz="1200" b="1" dirty="0"/>
              <a:t>СПО / В. Г. Пансков. — 8-е изд., перераб. и доп. — Москва :</a:t>
            </a:r>
            <a:br>
              <a:rPr lang="ru-RU" sz="1200" b="1" dirty="0"/>
            </a:br>
            <a:r>
              <a:rPr lang="ru-RU" sz="1200" b="1" dirty="0"/>
              <a:t>Издательство Юрайт, 2024. — 474 с. — (Профессиональное</a:t>
            </a:r>
            <a:br>
              <a:rPr lang="ru-RU" sz="1200" b="1" dirty="0"/>
            </a:br>
            <a:r>
              <a:rPr lang="ru-RU" sz="1200" b="1" dirty="0"/>
              <a:t>образование).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В курсе раскрываются экономическая сущность и функции налогов,</a:t>
            </a:r>
            <a:br>
              <a:rPr lang="ru-RU" sz="1200" dirty="0"/>
            </a:br>
            <a:r>
              <a:rPr lang="ru-RU" sz="1200" dirty="0"/>
              <a:t>приводится их классификация. Подробно излагаются актуальные вопросы</a:t>
            </a:r>
            <a:br>
              <a:rPr lang="ru-RU" sz="1200" dirty="0"/>
            </a:br>
            <a:r>
              <a:rPr lang="ru-RU" sz="1200" dirty="0"/>
              <a:t>организации налоговой системы и налогового администрирования в</a:t>
            </a:r>
            <a:br>
              <a:rPr lang="ru-RU" sz="1200" dirty="0"/>
            </a:br>
            <a:r>
              <a:rPr lang="ru-RU" sz="1200" dirty="0"/>
              <a:t>Российской Федерации. Углубленно рассматриваются вопросы организации</a:t>
            </a:r>
            <a:br>
              <a:rPr lang="ru-RU" sz="1200" dirty="0"/>
            </a:br>
            <a:r>
              <a:rPr lang="ru-RU" sz="1200" dirty="0"/>
              <a:t>налоговой службы, права и обязанности как налогоплательщиков, так и</a:t>
            </a:r>
            <a:br>
              <a:rPr lang="ru-RU" sz="1200" dirty="0"/>
            </a:br>
            <a:r>
              <a:rPr lang="ru-RU" sz="1200" dirty="0"/>
              <a:t>государства, система налогового контроля и ответственности за нарушения</a:t>
            </a:r>
            <a:br>
              <a:rPr lang="ru-RU" sz="1200" dirty="0"/>
            </a:br>
            <a:r>
              <a:rPr lang="ru-RU" sz="1200" dirty="0"/>
              <a:t>налогового законодательства. Подробно исследуется порядок исчисления и</a:t>
            </a:r>
            <a:br>
              <a:rPr lang="ru-RU" sz="1200" dirty="0"/>
            </a:br>
            <a:r>
              <a:rPr lang="ru-RU" sz="1200" dirty="0"/>
              <a:t>уплаты конкретных налогов и сборов, действующих в налоговой системе</a:t>
            </a:r>
            <a:br>
              <a:rPr lang="ru-RU" sz="1200" dirty="0"/>
            </a:br>
            <a:r>
              <a:rPr lang="ru-RU" sz="1200" dirty="0"/>
              <a:t>Российской Федерации.</a:t>
            </a:r>
          </a:p>
          <a:p>
            <a:pPr algn="just"/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5122" name="Picture 2" descr="Обложка книги НАЛОГИ И НАЛОГООБЛОЖЕНИЕ Пансков В. Г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052" y="3262520"/>
            <a:ext cx="2707828" cy="369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74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6722" y="504967"/>
            <a:ext cx="64297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err="1"/>
              <a:t>Мысляева</a:t>
            </a:r>
            <a:r>
              <a:rPr lang="ru-RU" sz="1200" b="1" dirty="0"/>
              <a:t> И.Н. Государственные и муниципальные финансы :</a:t>
            </a:r>
            <a:br>
              <a:rPr lang="ru-RU" sz="1200" b="1" dirty="0"/>
            </a:br>
            <a:r>
              <a:rPr lang="ru-RU" sz="1200" b="1" dirty="0"/>
              <a:t>учебник / И.Н. </a:t>
            </a:r>
            <a:r>
              <a:rPr lang="ru-RU" sz="1200" b="1" dirty="0" err="1"/>
              <a:t>Мысляева</a:t>
            </a:r>
            <a:r>
              <a:rPr lang="ru-RU" sz="1200" b="1" dirty="0"/>
              <a:t>. — 5-е изд., перераб. и доп. — Москва :</a:t>
            </a:r>
            <a:br>
              <a:rPr lang="ru-RU" sz="1200" b="1" dirty="0"/>
            </a:br>
            <a:r>
              <a:rPr lang="ru-RU" sz="1200" b="1" dirty="0"/>
              <a:t>ИНФРА-М, 2023. — 445.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В учебнике государственные и муниципальные финансы рассматриваются</a:t>
            </a:r>
            <a:br>
              <a:rPr lang="ru-RU" sz="1200" dirty="0"/>
            </a:br>
            <a:r>
              <a:rPr lang="ru-RU" sz="1200" dirty="0"/>
              <a:t>как элемент финансово-кредитной системы. Раскрываются их особенности и</a:t>
            </a:r>
            <a:br>
              <a:rPr lang="ru-RU" sz="1200" dirty="0"/>
            </a:br>
            <a:r>
              <a:rPr lang="ru-RU" sz="1200" dirty="0"/>
              <a:t>роль, проанализированы такие их звенья, как бюджет, внебюджетные</a:t>
            </a:r>
            <a:br>
              <a:rPr lang="ru-RU" sz="1200" dirty="0"/>
            </a:br>
            <a:r>
              <a:rPr lang="ru-RU" sz="1200" dirty="0"/>
              <a:t>специальные фонды, государственный кредит, финансы государственных</a:t>
            </a:r>
            <a:br>
              <a:rPr lang="ru-RU" sz="1200" dirty="0"/>
            </a:br>
            <a:r>
              <a:rPr lang="ru-RU" sz="1200" dirty="0"/>
              <a:t>предприятий. Большое внимание уделено вопросам дефицита бюджета,</a:t>
            </a:r>
            <a:br>
              <a:rPr lang="ru-RU" sz="1200" dirty="0"/>
            </a:br>
            <a:r>
              <a:rPr lang="ru-RU" sz="1200" dirty="0"/>
              <a:t>государственного и муниципального долга, направлениям их сокращения и</a:t>
            </a:r>
            <a:br>
              <a:rPr lang="ru-RU" sz="1200" dirty="0"/>
            </a:br>
            <a:r>
              <a:rPr lang="ru-RU" sz="1200" dirty="0"/>
              <a:t>эффективного управления, принципам построения бюджетной системы,</a:t>
            </a:r>
            <a:br>
              <a:rPr lang="ru-RU" sz="1200" dirty="0"/>
            </a:br>
            <a:r>
              <a:rPr lang="ru-RU" sz="1200" dirty="0"/>
              <a:t>процессу составления, рассмотрения и исполнения бюджета, взаимосвязи</a:t>
            </a:r>
            <a:br>
              <a:rPr lang="ru-RU" sz="1200" dirty="0"/>
            </a:br>
            <a:r>
              <a:rPr lang="ru-RU" sz="1200" dirty="0"/>
              <a:t>уровней бюджетной системы, системе межбюджетных отношений в</a:t>
            </a:r>
            <a:br>
              <a:rPr lang="ru-RU" sz="1200" dirty="0"/>
            </a:br>
            <a:r>
              <a:rPr lang="ru-RU" sz="1200" dirty="0"/>
              <a:t>Российской Федерации.</a:t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3074" name="Picture 2" descr="https://znanium.ru/cover/2119/21195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2" y="260648"/>
            <a:ext cx="233903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841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807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497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24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7849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16632"/>
            <a:ext cx="675049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Кислицын С. А. Россия - моя история : учебник / С. А. Кислицын, С. И. Самыгин, П. С. Самыгин. — Москва : КноРус, 2024. — 289 с. — (Среднее профессиональное образование).</a:t>
            </a:r>
          </a:p>
          <a:p>
            <a:pPr algn="just"/>
            <a:endParaRPr lang="ru-RU" sz="1400" b="1" dirty="0" smtClean="0"/>
          </a:p>
          <a:p>
            <a:pPr algn="just"/>
            <a:r>
              <a:rPr lang="ru-RU" sz="1400" dirty="0"/>
              <a:t>Актуальность элективного курса «Россия — моя история» заключается в его практической направленности на реализацию единства интересов личности, общества и государства в деле воспитания гражданина России. Цель курса — формирование представлений об истории России как истории Отечества, ее основных вехах, воспитание базовых национальных ценностей, уважения к истории, культуре, традициям. Курс имеет историко-просвещенческую направленность, формируя у молодежи способность и готовность к защите исторической правды и сохранению исторической памяти, противодействию фальсификации исторических фактов.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3" y="3356992"/>
            <a:ext cx="218331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07766" y="3501008"/>
            <a:ext cx="669674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Литвиненко В. И. Основы начальной военной подготовки : учебное пособие / В. И. Литвиненко. — Москва : КноРус, 2024. — 352 с.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Изложенные материалы базируются на законах, юридических положениях и уставных требованиях с целью помочь молодому человеку в военном становлении, дать возможность вооружить его военными знаниями, необходимыми для прохождения военной службы, осознать свою роль и значимость в защите Отечества. Содержит материалы по основным военным дисциплинам и рекомендации опытных воинов специальной военной операции (СВО). Методические советы по проведению занятий помогут преподавателям в освоении обучаемыми военных дисциплин.</a:t>
            </a:r>
          </a:p>
        </p:txBody>
      </p:sp>
    </p:spTree>
    <p:extLst>
      <p:ext uri="{BB962C8B-B14F-4D97-AF65-F5344CB8AC3E}">
        <p14:creationId xmlns:p14="http://schemas.microsoft.com/office/powerpoint/2010/main" val="1208598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бложка книги ГРАЖДАНСКОЕ ПРАВО. ОБЩАЯ ЧАСТЬ Анисимов А. П., Козлова М. Ю., Рыженков А. Я. ; Под общ. ред. Рыженкова А. Я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346" y="-171400"/>
            <a:ext cx="269167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6950" y="188640"/>
            <a:ext cx="67695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Анисимов А. П.</a:t>
            </a:r>
            <a:r>
              <a:rPr lang="ru-RU" sz="1200" dirty="0"/>
              <a:t>  </a:t>
            </a:r>
            <a:r>
              <a:rPr lang="ru-RU" sz="1200" b="1" dirty="0"/>
              <a:t>Гражданское право. Общая часть : учебник для СПО / А. П. Анисимов, А. Я. Рыженков, С. А. Чаркин ; под общей редакцией А. Я. Рыженкова. — 5-е изд., перераб. и доп. — Москва : Издательство Юрайт, 2024. — 435 с. — (Профессиональное образование). </a:t>
            </a:r>
            <a:endParaRPr lang="ru-RU" sz="1200" b="1" dirty="0" smtClean="0"/>
          </a:p>
          <a:p>
            <a:pPr algn="just"/>
            <a:endParaRPr lang="en-US" sz="1200" dirty="0"/>
          </a:p>
          <a:p>
            <a:pPr algn="just"/>
            <a:r>
              <a:rPr lang="ru-RU" sz="1200" dirty="0"/>
              <a:t>В курсе раскрываются основные понятия гражданского права, анализируются научные работы, нормативные правовые акты и правоприменительная практика. Простым и понятным языком изложены основные современные проблемы цивилистической доктрины и правоприменительной практики.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346" y="3286166"/>
            <a:ext cx="2547106" cy="375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3570278"/>
            <a:ext cx="67504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Гражданское право. Особенная часть (части </a:t>
            </a:r>
            <a:r>
              <a:rPr lang="en-US" sz="1200" b="1" dirty="0"/>
              <a:t>III</a:t>
            </a:r>
            <a:r>
              <a:rPr lang="ru-RU" sz="1200" b="1" dirty="0"/>
              <a:t>—IV ГК РФ) </a:t>
            </a:r>
            <a:r>
              <a:rPr lang="ru-RU" sz="1200" dirty="0"/>
              <a:t>: </a:t>
            </a:r>
            <a:r>
              <a:rPr lang="ru-RU" sz="1200" b="1" dirty="0"/>
              <a:t>учебник для  / А. П. Анисимов, М. Ю. Козлова, А. Я. Рыженков, С. А. Чаркин ; под общей редакцией А. Я. Рыженкова. — 8-е изд., перераб. и доп. — Москва : Издательство Юрайт, 2024. — 242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подготовлен на основе Гражданского кодекса РФ, включает основные темы курса гражданского права, преподаваемого в юридических ссузах. При подготовке учебника учтены последние изменения в законодательстве и новейшая судебная практика на 1 апреля 2018 года. Раскрываются основные понятия гражданского права, анализируются научные работы, нормативные правовые акты и правоприменительная практика.</a:t>
            </a:r>
          </a:p>
        </p:txBody>
      </p:sp>
    </p:spTree>
    <p:extLst>
      <p:ext uri="{BB962C8B-B14F-4D97-AF65-F5344CB8AC3E}">
        <p14:creationId xmlns:p14="http://schemas.microsoft.com/office/powerpoint/2010/main" val="4144513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14301"/>
            <a:ext cx="2520280" cy="37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116632"/>
            <a:ext cx="68407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Гражданское право. Особенная часть. Обязательства</a:t>
            </a:r>
            <a:r>
              <a:rPr lang="ru-RU" sz="1200" dirty="0"/>
              <a:t> : </a:t>
            </a:r>
            <a:r>
              <a:rPr lang="ru-RU" sz="1200" b="1" dirty="0"/>
              <a:t>учебник для СПО / А. П. Анисимов, М. Ю. Козлова, А. Я. Рыженков, С. А. Чаркин ; под общей редакцией А. Я. Рыженкова. — 8-е изд., перераб. и доп. — Москва : Издательство Юрайт, 2024. — 376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подготовлен на основе Гражданского кодекса РФ, включает основные темы курса гражданского права, преподаваемого в юридических ссузах. При подготовке учебника учтены последние изменения в законодательстве и новейшая судебная практика на 1 апреля 2018 года. Раскрываются основные понятия гражданского права, анализируются научные работы, нормативные правовые акты и правоприменительная практика.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573016"/>
            <a:ext cx="67504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Гражданское право</a:t>
            </a:r>
            <a:r>
              <a:rPr lang="ru-RU" sz="1200" dirty="0"/>
              <a:t>. </a:t>
            </a:r>
            <a:r>
              <a:rPr lang="ru-RU" sz="1200" b="1" dirty="0"/>
              <a:t>Практикум </a:t>
            </a:r>
            <a:r>
              <a:rPr lang="ru-RU" sz="1200" dirty="0"/>
              <a:t>: </a:t>
            </a:r>
            <a:r>
              <a:rPr lang="ru-RU" sz="1200" b="1" dirty="0"/>
              <a:t>учебное пособие для СПО / А. П. Анисимов, М. Ю. Козлова, А. Я. Рыженков, А. Ю. Осетрова ; под общей редакцией А. Я. Рыженкова. — 2</a:t>
            </a:r>
            <a:r>
              <a:rPr lang="ru-RU" sz="1200" b="1" dirty="0" smtClean="0"/>
              <a:t>-е </a:t>
            </a:r>
            <a:r>
              <a:rPr lang="ru-RU" sz="1200" b="1" dirty="0"/>
              <a:t>изд., перераб. и доп. — Москва : Издательство Юрайт, 2024. — </a:t>
            </a:r>
            <a:r>
              <a:rPr lang="ru-RU" sz="1200" b="1" dirty="0" smtClean="0"/>
              <a:t>329</a:t>
            </a:r>
            <a:r>
              <a:rPr lang="ru-RU" sz="1200" b="1" dirty="0"/>
              <a:t> с.  — (Профессиональное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Данный практикум подготовлен на основе Гражданского кодекса РФ, иных федеральных законов и подзаконных актов. Использование практикума позволит усвоить основные понятия, изучить ведущие научные работы, приобрести умения и навыки по решению практических задач и составлению необходимых документов. Издание содержит методические рекомендации по изучению курса гражданского права, практические материалы.</a:t>
            </a:r>
          </a:p>
        </p:txBody>
      </p:sp>
      <p:pic>
        <p:nvPicPr>
          <p:cNvPr id="5" name="Picture 2" descr="Обложка книги ГРАЖДАНСКОЕ ПРАВО. ПРАКТИКУМ Анисимов А. П., Козлова М. Ю., Рыженков А. Я., Осетрова А. Ю. ; Под общ. ред. Рыженкова А. Я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300635"/>
            <a:ext cx="2448272" cy="374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11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1314" y="116632"/>
            <a:ext cx="69351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Боровиков В. Б. </a:t>
            </a:r>
            <a:r>
              <a:rPr lang="ru-RU" sz="1200" dirty="0"/>
              <a:t> </a:t>
            </a:r>
            <a:r>
              <a:rPr lang="ru-RU" sz="1200" b="1" dirty="0"/>
              <a:t>Уголовное право. Общая часть : учебник для СПО / В. Б. Боровиков, А. А. Смердов ; под редакцией В. Б. Боровикова. — 7-е изд., перераб. и доп. — Москва : Издательство Юрайт, 2024. — </a:t>
            </a:r>
            <a:r>
              <a:rPr lang="ru-RU" sz="1200" b="1" dirty="0" smtClean="0"/>
              <a:t>243 </a:t>
            </a:r>
            <a:r>
              <a:rPr lang="ru-RU" sz="1200" b="1" dirty="0"/>
              <a:t>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с учетом последних изменений в уголовном законодательстве и судебной практике в лаконичной и доступной для читателя форме изложены основные понятия, положения и институты, относящиеся к Общей части российского уголовного права учебного курса «Уголовное право». Материал изложен в соответствии со структурой Уголовного кодекса РФ.</a:t>
            </a:r>
          </a:p>
        </p:txBody>
      </p:sp>
      <p:pic>
        <p:nvPicPr>
          <p:cNvPr id="3" name="Picture 4" descr="Обложка книги УГОЛОВНОЕ ПРАВО. ОБЩАЯ ЧАСТЬ Боровиков В. Б., Смердов А. А. ; Под ред. Боровикова В.Б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868" y="-150144"/>
            <a:ext cx="2484277" cy="368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867" y="3188568"/>
            <a:ext cx="24842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70381" y="3583356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Боровиков В. Б.</a:t>
            </a:r>
            <a:r>
              <a:rPr lang="ru-RU" sz="1200" dirty="0"/>
              <a:t>  </a:t>
            </a:r>
            <a:r>
              <a:rPr lang="ru-RU" sz="1200" b="1" dirty="0"/>
              <a:t>Уголовное право. Особенная часть : учебник для СПО / В. Б. Боровиков, А. А. Смердов ; под редакцией В. Б. Боровикова. — 7-е изд., перераб. и доп. — Москва : Издательство Юрайт, 2024. — 505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В</a:t>
            </a:r>
            <a:r>
              <a:rPr lang="ru-RU" sz="1200" dirty="0"/>
              <a:t> издании с учетом последних изменений в уголовном законодательстве и судебной практике в лаконичной и доступной для читателя форме изложены основные понятия, положения и институты, относящиеся к Особенной части российского уголовного права учебного курса «Уголовное право».</a:t>
            </a:r>
          </a:p>
        </p:txBody>
      </p:sp>
    </p:spTree>
    <p:extLst>
      <p:ext uri="{BB962C8B-B14F-4D97-AF65-F5344CB8AC3E}">
        <p14:creationId xmlns:p14="http://schemas.microsoft.com/office/powerpoint/2010/main" val="2165423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011" y="-104098"/>
            <a:ext cx="2448272" cy="382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17237" y="116633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Боровиков В. Б.  Уголовное право. Общая и Особенная части. Практикум : учебное пособие для СПО / В. Б. Боровиков. — 5-е изд., перераб. и доп. — Москва : Издательство Юрайт, 2024. — 375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охватывает все темы, включенные в курс уголовного права. Практикум предназначен для использования на практических занятиях в целях изучения и закрепления положений Общей и Особенной частей уголовного права. Подбор задач и постановка вопросов к ним направлены на более глубокое усвоение учебного материала, развитие навыков анализа обстоятельств уголовного дела, применения уголовно-правовых норм.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457074"/>
            <a:ext cx="2448272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3688006"/>
            <a:ext cx="70107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Правоохранительные органы</a:t>
            </a:r>
            <a:r>
              <a:rPr lang="ru-RU" sz="1200" dirty="0"/>
              <a:t> </a:t>
            </a:r>
            <a:r>
              <a:rPr lang="ru-RU" sz="1200" b="1" dirty="0"/>
              <a:t>: учебник для СПО / Н. Г. Стойко [и др.] ; под редакцией Н. Г. Стойко, Н. П. Кирилловой, И. И. Лодыженской. — 6-е изд., перераб. и доп. — Москва : Издательство Юрайт, 2024. — 502 с. — (Профессиональное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Рассматриваются основные правоохранительные институты Российской Федерации, их системная организация, структура и компетенция. Раскрываются направления деятельности, задачи и функции судов, прокуратуры, органов юстиции, МВД и ФСБ России, адвокатуры, нотариата и других государственных и негосударственных институтов (учреждений) Российской Федерации, осуществляющих или содействующих правосудию и обеспечению общественного порядка и безопасности. При подготовке данного издания учтены последние законодательные изменения, касающиеся деятельности правоохранительных органов. </a:t>
            </a:r>
          </a:p>
        </p:txBody>
      </p:sp>
    </p:spTree>
    <p:extLst>
      <p:ext uri="{BB962C8B-B14F-4D97-AF65-F5344CB8AC3E}">
        <p14:creationId xmlns:p14="http://schemas.microsoft.com/office/powerpoint/2010/main" val="3655826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48" y="-114300"/>
            <a:ext cx="2512716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38002" y="272355"/>
            <a:ext cx="67984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Семейное право : учебник для среднего профессионального образования / Е. А. Чефранова [и др.] ; под редакцией Е. А. Чефрановой. — 6-е изд., перераб. и доп. — Москва : Издательство Юрайт, 2024. — 354 с. — (Профессиональное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издании освещены новейшие изменения и дополнения, внесенные в Семейный кодекс РФ, и принятые на его основе нормативные правовые акты.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5999" y="3717032"/>
            <a:ext cx="67504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Чурилов А. Ю.</a:t>
            </a:r>
            <a:r>
              <a:rPr lang="ru-RU" sz="1200" dirty="0"/>
              <a:t>  </a:t>
            </a:r>
            <a:r>
              <a:rPr lang="ru-RU" sz="1200" b="1" dirty="0"/>
              <a:t>Юридическое делопроизводство : учебное пособие для СПО / А. Ю. Чурилов. — </a:t>
            </a:r>
            <a:r>
              <a:rPr lang="ru-RU" sz="1200" b="1" dirty="0" smtClean="0"/>
              <a:t>4-е </a:t>
            </a:r>
            <a:r>
              <a:rPr lang="ru-RU" sz="1200" b="1" dirty="0"/>
              <a:t>изд., испр. и доп. — Москва : Издательство Юрайт, 2024. — </a:t>
            </a:r>
            <a:r>
              <a:rPr lang="ru-RU" sz="1200" b="1" dirty="0" smtClean="0"/>
              <a:t>338 </a:t>
            </a:r>
            <a:r>
              <a:rPr lang="ru-RU" sz="1200" b="1" dirty="0"/>
              <a:t>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изложены современные направления делопроизводства как вида управленческой деятельности. С учетом требований действующего законодательства и нормативно-методических актов приведены принципы и методы документирования информации, составления и оформления документов. Поскольку дисциплина «Юридическое делопроизводство» не ограничивается изучением документирования организационно-распорядительной документации, в курсе рассмотрены особенности кадрового делопроизводства, судебного делопроизводства, а также документирования гражданско-правовых отношений. Курс подготовлен с использованием нормативных актов по состоянию на январь 2022 г.</a:t>
            </a:r>
          </a:p>
        </p:txBody>
      </p:sp>
      <p:pic>
        <p:nvPicPr>
          <p:cNvPr id="5" name="Picture 2" descr="Обложка книги ЮРИДИЧЕСКОЕ ДЕЛОПРОИЗВОДСТВО Чурилов А. Ю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225205"/>
            <a:ext cx="259228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82169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270</TotalTime>
  <Words>5335</Words>
  <Application>Microsoft Office PowerPoint</Application>
  <PresentationFormat>Экран (4:3)</PresentationFormat>
  <Paragraphs>167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Воздушный поток</vt:lpstr>
      <vt:lpstr>НОВЫЕ КНИГИ 2024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ws lib-02</dc:creator>
  <cp:lastModifiedBy>ws lib-01</cp:lastModifiedBy>
  <cp:revision>26</cp:revision>
  <dcterms:created xsi:type="dcterms:W3CDTF">2024-09-24T11:08:40Z</dcterms:created>
  <dcterms:modified xsi:type="dcterms:W3CDTF">2024-09-25T10:12:49Z</dcterms:modified>
</cp:coreProperties>
</file>