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17" r:id="rId5"/>
    <p:sldId id="307" r:id="rId6"/>
    <p:sldId id="308" r:id="rId7"/>
    <p:sldId id="309" r:id="rId8"/>
    <p:sldId id="263" r:id="rId9"/>
    <p:sldId id="324" r:id="rId10"/>
    <p:sldId id="325" r:id="rId11"/>
    <p:sldId id="326" r:id="rId12"/>
    <p:sldId id="318" r:id="rId13"/>
    <p:sldId id="319" r:id="rId14"/>
    <p:sldId id="322" r:id="rId15"/>
    <p:sldId id="32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A58"/>
    <a:srgbClr val="505A47"/>
    <a:srgbClr val="D1D8B7"/>
    <a:srgbClr val="A09D79"/>
    <a:srgbClr val="AD5C4D"/>
    <a:srgbClr val="543E35"/>
    <a:srgbClr val="637700"/>
    <a:srgbClr val="FFF4ED"/>
    <a:srgbClr val="5E6A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5405" autoAdjust="0"/>
  </p:normalViewPr>
  <p:slideViewPr>
    <p:cSldViewPr snapToGrid="0">
      <p:cViewPr>
        <p:scale>
          <a:sx n="78" d="100"/>
          <a:sy n="78" d="100"/>
        </p:scale>
        <p:origin x="-586" y="-62"/>
      </p:cViewPr>
      <p:guideLst>
        <p:guide orient="horz" pos="528"/>
        <p:guide orient="horz" pos="1272"/>
        <p:guide orient="horz" pos="2312"/>
        <p:guide orient="horz" pos="1944"/>
        <p:guide orient="horz" pos="2328"/>
        <p:guide pos="3864"/>
      </p:guideLst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78B93FC-204E-4938-89A2-5556AF39A377}" type="datetime1">
              <a:rPr lang="ru-RU" smtClean="0"/>
              <a:pPr rtl="0"/>
              <a:t>25.09.2024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9E357A0-8177-46BC-BFCE-19D99E3453C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r>
              <a:rPr lang="ru-RU" dirty="0"/>
              <a:t>13.03.2024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C366290-4595-5745-A50F-D5EC13BAC60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754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37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36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C366290-4595-5745-A50F-D5EC13BAC604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0813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4D792B1F-855B-FC83-1023-94C0976E9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EF359D7C-AC03-77FE-CA1D-B96B46B08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C9AA487F-3729-4692-1A21-35558A2D8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4B8E19A-569B-855B-EBF8-C02F2998AB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rtlCol="0" anchor="ctr"/>
          <a:lstStyle>
            <a:lvl1pPr algn="ctr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51">
            <a:extLst>
              <a:ext uri="{FF2B5EF4-FFF2-40B4-BE49-F238E27FC236}">
                <a16:creationId xmlns="" xmlns:a16="http://schemas.microsoft.com/office/drawing/2014/main" id="{4A781A8E-199F-1F48-C80E-B6501B563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11C6679A-1B60-DCCD-7295-255649B92C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илиния: Фигура 22">
            <a:extLst>
              <a:ext uri="{FF2B5EF4-FFF2-40B4-BE49-F238E27FC236}">
                <a16:creationId xmlns="" xmlns:a16="http://schemas.microsoft.com/office/drawing/2014/main" id="{1C466053-4CA7-4CBB-C1D2-19FE899BE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1100480F-88D3-CF82-FAF8-9527C86B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=""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элемента содержимог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B05A86D8-26B0-1ADB-0CE2-B445D2A28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3A68E8B-64DF-46D3-2FA2-4BBBBF8BFB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lang="ru-RU"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=""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CADEA8BB-3550-ABDA-99A6-455084D5D4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F0A8F0DB-3D3D-DC0F-84AC-4386B58AD6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=""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7" name="Местозаполнитель таблицы 4">
            <a:extLst>
              <a:ext uri="{FF2B5EF4-FFF2-40B4-BE49-F238E27FC236}">
                <a16:creationId xmlns=""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рыт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="" xmlns:a16="http://schemas.microsoft.com/office/drawing/2014/main" id="{686C03E6-655F-A394-4461-7BC878C41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BF7A62BA-11D3-585A-8CBD-5E0FB4DE5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8E1AE81E-772F-B009-AF15-C0FC060518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 algn="l"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rtlCol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lang="ru-RU"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ADCC72F6-C144-5508-40C5-E1B3FC085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FF76D2EA-2C6E-B0B2-DC0D-F9EF636E5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="" xmlns:a16="http://schemas.microsoft.com/office/drawing/2014/main" id="{90315871-F40F-D512-8E3F-B40F36BD4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10C11C1A-EFCF-278A-D083-93F07D4DEA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овестка дня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941984E2-3225-05D3-3A3D-9D5F5840E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070813B7-403A-9A3E-5E5C-44C1680DE4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7A7BB3C1-4B05-D5B3-C61C-1CD390CEE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="" xmlns:a16="http://schemas.microsoft.com/office/drawing/2014/main" id="{CE6955A7-F39A-1FBB-FF32-C6F0E3289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rtlCol="0" anchor="ctr" anchorCtr="0"/>
          <a:lstStyle>
            <a:lvl1pPr algn="l">
              <a:defRPr lang="ru-RU" sz="3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 rtlCol="0"/>
          <a:lstStyle>
            <a:lvl1pPr marL="0" indent="0" algn="r">
              <a:buNone/>
              <a:defRPr lang="ru-RU" sz="2400" cap="all" baseline="0"/>
            </a:lvl1pPr>
            <a:lvl2pPr marL="457200" indent="0" algn="r">
              <a:buNone/>
              <a:defRPr lang="ru-RU" sz="1800">
                <a:latin typeface="Times New Roman" panose="02020603050405020304" pitchFamily="18" charset="0"/>
                <a:cs typeface="+mj-cs"/>
              </a:defRPr>
            </a:lvl2pPr>
            <a:lvl3pPr marL="914400" indent="0" algn="r">
              <a:buNone/>
              <a:defRPr lang="ru-RU"/>
            </a:lvl3pPr>
            <a:lvl4pPr marL="1371600" indent="0" algn="r">
              <a:buNone/>
              <a:defRPr lang="ru-RU"/>
            </a:lvl4pPr>
            <a:lvl5pPr marL="1828800" indent="0" algn="r">
              <a:buNone/>
              <a:defRPr lang="ru-RU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rtlCol="0" anchor="ctr"/>
          <a:lstStyle>
            <a:lvl1pPr>
              <a:lnSpc>
                <a:spcPct val="75000"/>
              </a:lnSpc>
              <a:defRPr lang="ru-RU" sz="48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ED90D1-D640-D115-6711-35DE812FC0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F8D9EAE4-01F5-6C99-C91E-BF0FD0CD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t">
            <a:noAutofit/>
          </a:bodyPr>
          <a:lstStyle>
            <a:lvl1pPr marL="0" indent="0" algn="r">
              <a:buNone/>
              <a:defRPr lang="ru-RU" sz="1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>
            <a:extLst>
              <a:ext uri="{FF2B5EF4-FFF2-40B4-BE49-F238E27FC236}">
                <a16:creationId xmlns="" xmlns:a16="http://schemas.microsoft.com/office/drawing/2014/main" id="{D24A04BE-9BA3-80DD-EE68-A8B8BA0853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9E4F6A04-3331-D4C7-3EAE-0F69B48A7C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587ACFB-02E0-79F1-D5B0-E8B18598D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rtlCol="0" anchor="b"/>
          <a:lstStyle>
            <a:lvl1pPr>
              <a:lnSpc>
                <a:spcPct val="75000"/>
              </a:lnSpc>
              <a:defRPr lang="ru-RU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 rtlCol="0">
            <a:noAutofit/>
          </a:bodyPr>
          <a:lstStyle>
            <a:lvl1pPr marL="0" indent="0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 rtlCol="0">
            <a:noAutofit/>
          </a:bodyPr>
          <a:lstStyle>
            <a:lvl1pPr marL="0" indent="0">
              <a:buFont typeface="Courier New" panose="02070309020205020404" pitchFamily="49" charset="0"/>
              <a:buNone/>
              <a:defRPr lang="ru-RU" sz="2400" b="0" cap="all" baseline="0"/>
            </a:lvl1pPr>
            <a:lvl2pPr>
              <a:defRPr lang="ru-RU" sz="2400"/>
            </a:lvl2pPr>
            <a:lvl3pPr>
              <a:defRPr lang="ru-RU" sz="2400"/>
            </a:lvl3pPr>
            <a:lvl4pPr>
              <a:defRPr lang="ru-RU" sz="2400"/>
            </a:lvl4pPr>
            <a:lvl5pPr>
              <a:defRPr lang="ru-RU" sz="2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98639877-C4A6-4E44-C600-FE3C6CD5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F0439AA5-A7EE-A20E-BB67-D356776D0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39E752F7-61F0-6779-9E8E-3541BFF7D2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6FD0E545-8D0D-B848-836A-23CEBCD6B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="" xmlns:a16="http://schemas.microsoft.com/office/drawing/2014/main" id="{7114E853-6F7C-9899-77FD-0E77D0A86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69002426-033B-400A-C519-AF4C659C4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 rtlCol="0">
            <a:normAutofit/>
          </a:bodyPr>
          <a:lstStyle>
            <a:lvl1pPr>
              <a:defRPr lang="ru-RU" sz="20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400"/>
            </a:lvl4pPr>
            <a:lvl5pPr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лилиния: фигура 51">
            <a:extLst>
              <a:ext uri="{FF2B5EF4-FFF2-40B4-BE49-F238E27FC236}">
                <a16:creationId xmlns="" xmlns:a16="http://schemas.microsoft.com/office/drawing/2014/main" id="{90FA743D-BDB5-4069-7325-E91CA7BC3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Полилиния 3">
            <a:extLst>
              <a:ext uri="{FF2B5EF4-FFF2-40B4-BE49-F238E27FC236}">
                <a16:creationId xmlns="" xmlns:a16="http://schemas.microsoft.com/office/drawing/2014/main" id="{2FE03F25-D589-68A8-30C7-175547B6A9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B19B63-2AAF-E86D-D7F1-B659DB36B5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83712F38-4391-A499-56E2-8F095A50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rtlCol="0" anchor="b" anchorCtr="0"/>
          <a:lstStyle>
            <a:lvl1pPr algn="ctr">
              <a:defRPr lang="ru-RU" sz="4800" cap="none" baseline="0">
                <a:latin typeface="Times New Roman" panose="02020603050405020304" pitchFamily="18" charset="0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 cap="all" baseline="0"/>
            </a:lvl1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" name="Объект 6">
            <a:extLst>
              <a:ext uri="{FF2B5EF4-FFF2-40B4-BE49-F238E27FC236}">
                <a16:creationId xmlns=""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олилиния 6">
            <a:extLst>
              <a:ext uri="{FF2B5EF4-FFF2-40B4-BE49-F238E27FC236}">
                <a16:creationId xmlns="" xmlns:a16="http://schemas.microsoft.com/office/drawing/2014/main" id="{A3F1B258-8FBC-06A8-3A1F-466CEEDBBE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="" xmlns:a16="http://schemas.microsoft.com/office/drawing/2014/main" id="{8BAD4AF0-64CE-5C0E-5440-00F8FC6B3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DCD020E-88CF-303D-F947-8EE980AC80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=""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 rtlCol="0">
            <a:normAutofit/>
          </a:bodyPr>
          <a:lstStyle>
            <a:lvl1pPr marL="228600" indent="-228600">
              <a:buFont typeface="+mj-lt"/>
              <a:buAutoNum type="arabicPeriod"/>
              <a:defRPr lang="ru-RU"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lang="ru-RU"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lang="ru-RU"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lang="ru-RU"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6" name="Объект 6">
            <a:extLst>
              <a:ext uri="{FF2B5EF4-FFF2-40B4-BE49-F238E27FC236}">
                <a16:creationId xmlns=""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заголовка и рисун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EB31668E-263B-8FB1-9DBB-25F22BB44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972DA96-A413-EF87-50D3-D8EF54FD9F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rtlCol="0" anchor="b" anchorCtr="0"/>
          <a:lstStyle>
            <a:lvl1pPr>
              <a:defRPr lang="ru-RU" sz="3200"/>
            </a:lvl1pPr>
          </a:lstStyle>
          <a:p>
            <a:pPr rtl="0"/>
            <a:endParaRPr lang="ru-RU" dirty="0"/>
          </a:p>
        </p:txBody>
      </p:sp>
      <p:sp>
        <p:nvSpPr>
          <p:cNvPr id="3" name="Объект 6">
            <a:extLst>
              <a:ext uri="{FF2B5EF4-FFF2-40B4-BE49-F238E27FC236}">
                <a16:creationId xmlns=""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lang="ru-RU" sz="20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 rtlCol="0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4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defRPr>
            </a:lvl1pPr>
          </a:lstStyle>
          <a:p>
            <a:fld id="{58FB4751-880F-D840-AAA9-3A15815CC99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A994521-4157-D242-5242-0C3BD99E8EA8}"/>
              </a:ext>
            </a:extLst>
          </p:cNvPr>
          <p:cNvCxnSpPr>
            <a:cxnSpLocks/>
            <a:endCxn id="6" idx="1"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238" y="0"/>
            <a:ext cx="7604188" cy="4057650"/>
          </a:xfrm>
        </p:spPr>
        <p:txBody>
          <a:bodyPr rtlCol="0" anchor="ctr"/>
          <a:lstStyle>
            <a:defPPr>
              <a:defRPr lang="ru-RU"/>
            </a:defPPr>
          </a:lstStyle>
          <a:p>
            <a:r>
              <a:rPr smtClean="0">
                <a:latin typeface="+mn-lt"/>
              </a:rPr>
              <a:t>Центральная городская детская библиотека имени А. С. Пушкина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 descr="a5e7fb6b-028e-49a9-a97d-d51c9815e4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1243013"/>
            <a:ext cx="4050506" cy="540067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1039" y="3986212"/>
            <a:ext cx="35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ГРУППА 9А-232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" y="228601"/>
            <a:ext cx="11372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 smtClean="0"/>
              <a:t>САНКТ-ПЕТЕРБУРГСКОЕ ГОСУДАРСТВЕННОЕ БЮДЖЕТНОЕ ПРОФЕССИОНАЛЬНОЕ ОБРАЗОВАТЕЛЬНОЕ УЧРЕЖДЕНИЕ</a:t>
            </a:r>
          </a:p>
          <a:p>
            <a:pPr algn="ctr"/>
            <a:r>
              <a:rPr sz="1200" smtClean="0"/>
              <a:t>"АКАДЕМИЯ УПРАВЛЕНИЯ ГОРОДСКОЙ СРЕДОЙ, ГРАДОСТРОИТЕЛЬСТВА И ПЕЧАТИ"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3" y="6200775"/>
            <a:ext cx="2181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dirty="0" smtClean="0"/>
              <a:t>г. Санкт-Петербург</a:t>
            </a:r>
          </a:p>
          <a:p>
            <a:r>
              <a:rPr dirty="0" smtClean="0"/>
              <a:t>2023-2024 уч. 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4558" y="504445"/>
            <a:ext cx="3869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зал очень светлый за счет огромных окон и высокого светлого потолка и множества светильников, выполненных в виде шишек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Большой столовой Белый зал отделяли массивные раздвижные двери с мастичной лепкой. Лепнина украшает пространство над зеркалами. Светильники имитируют декоративные гипсовые вазы. Отворив двери анфиладных залов вдоль фасада здания, в зеркале Белого зала отразится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Врубелевский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камин из Приемной.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2301748"/>
            <a:ext cx="3352800" cy="447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82" y="138684"/>
            <a:ext cx="3298698" cy="439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9680" y="963168"/>
            <a:ext cx="2620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Белый зал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236" y="244929"/>
            <a:ext cx="10360152" cy="914400"/>
          </a:xfrm>
        </p:spPr>
        <p:txBody>
          <a:bodyPr/>
          <a:lstStyle/>
          <a:p>
            <a:pPr algn="ctr"/>
            <a:r>
              <a:rPr lang="ru-RU" sz="4000" dirty="0" smtClean="0"/>
              <a:t>Отзывы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4400" y="1224644"/>
            <a:ext cx="4576953" cy="5396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меня действительно поразило своим уникальным дизайном и атмосферой. Здание библиотеки, построенное в стиле модерн, вызвало интерес своей необычной архитектурой.</a:t>
            </a:r>
          </a:p>
          <a:p>
            <a:endParaRPr lang="ru-RU" dirty="0"/>
          </a:p>
          <a:p>
            <a:r>
              <a:rPr lang="ru-RU" dirty="0"/>
              <a:t>Особенно запомнились мне светильники и люстры, которые придавали интерьеру особый шарм и создавали уютную обстановку. Но больше всего впечатлило меня световое окно на лестнице, оно придавало зданию особый шарм и добавляло немного магии.</a:t>
            </a:r>
          </a:p>
          <a:p>
            <a:endParaRPr lang="ru-RU" dirty="0"/>
          </a:p>
          <a:p>
            <a:r>
              <a:rPr lang="ru-RU" dirty="0"/>
              <a:t>Высокие потолки и большое количество света в помещении благодаря большим окнам создавали ощущение простора и света. В целом, детская библиотека имени Пушкина оставила у меня самые положительные впечатления и рекомендую ее посетить всем, кто ценит красивую архитектуру и уютную атмосферу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(Овсянникова Александра)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357747" y="1208314"/>
            <a:ext cx="4576953" cy="54047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Она поразила меня своим уникальным и стильным дизайном. Впечатлил меня камин, выполненный в стиле картин Васнецова - это было невероятно вдохновляюще и магически.</a:t>
            </a:r>
          </a:p>
          <a:p>
            <a:endParaRPr lang="ru-RU" dirty="0"/>
          </a:p>
          <a:p>
            <a:r>
              <a:rPr lang="ru-RU" dirty="0"/>
              <a:t>Особенно меня впечатлил белый зал: благодаря своему белому цвету и большим окнам, в нем царило особое, почти сказочное, настроение. Белый цвет придавал помещению легкость и воздушность, а свет, проникающий через большие окна, создавал удивительный световой эффект. Такое сочетание создавало настоящую сказку внутри библиотеки.</a:t>
            </a:r>
          </a:p>
          <a:p>
            <a:endParaRPr lang="ru-RU" dirty="0"/>
          </a:p>
          <a:p>
            <a:r>
              <a:rPr lang="ru-RU" dirty="0"/>
              <a:t>Детская библиотека Пушкина оставила у меня незабываемые впечатления и я с удовольствием рекомендую ее посетить всем, кто ценит красивый и атмосферный дизайн помещений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(Овсянникова Александра)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19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914400" y="483761"/>
            <a:ext cx="4576953" cy="58129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Очаровательные детали дизайна запомнились мне сразу, особенно барельефы с крестьянскими мотивами, которые придали зданию уникальность и исторический колорит.</a:t>
            </a:r>
          </a:p>
          <a:p>
            <a:endParaRPr lang="ru-RU" dirty="0"/>
          </a:p>
          <a:p>
            <a:r>
              <a:rPr lang="ru-RU" dirty="0"/>
              <a:t>Невероятные камины, расположенные по всему дому, создавали уютную и теплую атмосферу, добавляя шарма интерьеру.</a:t>
            </a:r>
          </a:p>
          <a:p>
            <a:r>
              <a:rPr lang="ru-RU" dirty="0"/>
              <a:t>Отдельно стоит отметить внутренний двор, который меня приятно удивил своим убранством. Здесь царила умиротворенная атмосфера, которая приглашала отдохнуть от суеты и насладиться тишиной.</a:t>
            </a:r>
          </a:p>
          <a:p>
            <a:endParaRPr lang="ru-RU" dirty="0"/>
          </a:p>
          <a:p>
            <a:r>
              <a:rPr lang="ru-RU" dirty="0"/>
              <a:t>В целом, детская библиотека имени Пушкина оказалась для меня не только местом чтения и обучения, но и местом, где можно окунуться в удивительный мир искусства и красоты. Я с удовольствием рекомендую посетить это волшебное место всем, кто ценит историю, культуру и уютные пространства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(Маврина Екатерина)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333363" y="552668"/>
            <a:ext cx="4576953" cy="58129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место поразило меня своим неповторимым и утонченным дизайном. Я особенно </a:t>
            </a:r>
            <a:r>
              <a:rPr lang="ru-RU" dirty="0" err="1"/>
              <a:t>запомнилы</a:t>
            </a:r>
            <a:r>
              <a:rPr lang="ru-RU" dirty="0"/>
              <a:t> прекрасные люстры в стиле модерн, которые придавали интерьеру изысканность и элегантность.</a:t>
            </a:r>
          </a:p>
          <a:p>
            <a:endParaRPr lang="ru-RU" dirty="0"/>
          </a:p>
          <a:p>
            <a:r>
              <a:rPr lang="ru-RU" dirty="0"/>
              <a:t>Особое внимание удивило меня решение белого зала. Открыв две двери, я обнаружил удивительную анфиладу дверей, в конце которой великолепный камин, вдохновленный работами Васнецова. И что особенно удивило - это зеркало напротив дверей, в котором отражалась вся красота и великолепие этого камина.</a:t>
            </a:r>
          </a:p>
          <a:p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выражаем благодарность </a:t>
            </a:r>
            <a:r>
              <a:rPr lang="ru-RU" dirty="0" smtClean="0"/>
              <a:t>Юлии Геннадьевне </a:t>
            </a:r>
            <a:r>
              <a:rPr lang="ru-RU" dirty="0"/>
              <a:t>и </a:t>
            </a:r>
            <a:r>
              <a:rPr lang="ru-RU" dirty="0" smtClean="0"/>
              <a:t>Ирине Анатольевне за то, что посоветовали посетить эту очаровательную библиотеку.</a:t>
            </a:r>
          </a:p>
          <a:p>
            <a:r>
              <a:rPr lang="ru-RU" dirty="0" smtClean="0"/>
              <a:t>Отдельное «Спасибо» экскурсоводу за подробную и интересную экскурсию и карточку, которую нам помогли оформить для дальнейшего посещения всех библиотек города.</a:t>
            </a:r>
            <a:endParaRPr lang="ru-RU" dirty="0"/>
          </a:p>
          <a:p>
            <a:endParaRPr lang="ru-RU" dirty="0"/>
          </a:p>
          <a:p>
            <a:pPr algn="r"/>
            <a:r>
              <a:rPr lang="ru-RU" dirty="0" smtClean="0"/>
              <a:t>(Маврина Екатерина)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66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60" y="130629"/>
            <a:ext cx="5641848" cy="173082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sz="4400" dirty="0" smtClean="0">
                <a:latin typeface="+mn-lt"/>
              </a:rPr>
              <a:t>История создания</a:t>
            </a:r>
            <a:endParaRPr lang="ru-RU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0951" y="1120548"/>
            <a:ext cx="3880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000" dirty="0" smtClean="0"/>
              <a:t>Библиотека была создана в 1934 году. </a:t>
            </a:r>
          </a:p>
          <a:p>
            <a:pPr algn="just"/>
            <a:r>
              <a:rPr lang="ru-RU" sz="2000" dirty="0"/>
              <a:t>С 1979 года она является филиалом ЦГДБ им. А.С. Пушкина.</a:t>
            </a:r>
          </a:p>
          <a:p>
            <a:pPr algn="just"/>
            <a:r>
              <a:rPr lang="ru-RU" sz="2000" dirty="0" smtClean="0"/>
              <a:t>С </a:t>
            </a:r>
            <a:r>
              <a:rPr lang="ru-RU" sz="2000" dirty="0"/>
              <a:t>1984 года библиотека занимает часть бывших парадных помещений квартиры директора-распорядителя Торгово-промышленного товарищества Ф.Г. Бажанова и А.П. </a:t>
            </a:r>
            <a:r>
              <a:rPr lang="ru-RU" sz="2000" dirty="0" err="1"/>
              <a:t>Чувалдиной</a:t>
            </a:r>
            <a:r>
              <a:rPr lang="ru-RU" sz="2000" dirty="0"/>
              <a:t> на улице Марата, дом 72.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0" y="2044926"/>
            <a:ext cx="6252142" cy="416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1" descr="Человек в черной юбке и белой рубашке держит пучок одуванчиков">
            <a:extLst>
              <a:ext uri="{FF2B5EF4-FFF2-40B4-BE49-F238E27FC236}">
                <a16:creationId xmlns="" xmlns:a16="http://schemas.microsoft.com/office/drawing/2014/main" id="{FFD2BD9F-962D-9BA5-14BE-C9CD52FEF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8487933" y="0"/>
            <a:ext cx="3704067" cy="6587067"/>
          </a:xfrm>
        </p:spPr>
      </p:pic>
      <p:pic>
        <p:nvPicPr>
          <p:cNvPr id="5" name="Рисунок 4" descr="509800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2" y="117168"/>
            <a:ext cx="4466813" cy="2516304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62474"/>
            <a:ext cx="37700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Вход в библиотеку начинается с уникальной бронзовой двери.</a:t>
            </a:r>
          </a:p>
          <a:p>
            <a:pPr algn="just"/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Театр начинается с вешалки, а дом с лестницы. Лестница выполнена из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каражского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мрамора и украшена светильниками, очень парадная лестница.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лестницей находится световой фонарь, который сейчас закрашен, но раньше освещать лестницу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468362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2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CD348E-9357-0442-4555-AF6B4AFE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58FB4751-880F-D840-AAA9-3A15815CC99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 descr="3ec1eaf4-c3e9-4dac-a98d-fd13b10959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85" y="1160598"/>
            <a:ext cx="4004357" cy="5339143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1106" y="522218"/>
            <a:ext cx="6534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самый красивый камин в доме, который мы увидим имеет название "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и Микула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Селянинович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". Он изготовлен из майолики по эскизу Врубеля. Кстати все камины действующие, но из-за пожарной безопасности, это же библиотека, ими не пользуются по прямому назначению. Всего в мире 2 таких камина. Один увезли во Францию, другой остался у нас.</a:t>
            </a:r>
          </a:p>
        </p:txBody>
      </p:sp>
      <p:pic>
        <p:nvPicPr>
          <p:cNvPr id="11" name="Рисунок 10" descr="35071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435" y="3244334"/>
            <a:ext cx="5119116" cy="2883769"/>
          </a:xfrm>
          <a:prstGeom prst="ellipse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40537" y="6130409"/>
            <a:ext cx="556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Там такой кессонный потолок из красного дерева.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43187" y="41342"/>
            <a:ext cx="9351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Приемная, знаменитый камин Врубеля</a:t>
            </a:r>
          </a:p>
        </p:txBody>
      </p:sp>
    </p:spTree>
    <p:extLst>
      <p:ext uri="{BB962C8B-B14F-4D97-AF65-F5344CB8AC3E}">
        <p14:creationId xmlns:p14="http://schemas.microsoft.com/office/powerpoint/2010/main" val="19669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6" y="277587"/>
            <a:ext cx="6108703" cy="3437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0079" y="838200"/>
            <a:ext cx="386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камин, только поменьше.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306" y="4476532"/>
            <a:ext cx="662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комната была оббита темно-зеленой кожей, маленькие части которой сохранились в рамах окон по сей день.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64" y="1536192"/>
            <a:ext cx="3644646" cy="4859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34144" y="277587"/>
            <a:ext cx="4557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Кабинет Бажанова</a:t>
            </a:r>
          </a:p>
        </p:txBody>
      </p:sp>
    </p:spTree>
    <p:extLst>
      <p:ext uri="{BB962C8B-B14F-4D97-AF65-F5344CB8AC3E}">
        <p14:creationId xmlns:p14="http://schemas.microsoft.com/office/powerpoint/2010/main" val="109671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343150"/>
            <a:ext cx="2928937" cy="390525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r="3322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4850" y="1003637"/>
            <a:ext cx="7549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Двигаясь по дому, из одного помещения попадаем в другое. Каждая из комнат имеет свое назначение и декор, но тем не менее они связаны единым стилем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5552" y="2679981"/>
            <a:ext cx="3364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центру комнаты установлен камин, украшенный майоликовой плиткой, чеканкой старинного корабля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дракара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Верхняя часть стен украшена декоративным фризом с сюжетами крестьянского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656" y="130314"/>
            <a:ext cx="4799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Экскурсия по холлу</a:t>
            </a:r>
          </a:p>
        </p:txBody>
      </p:sp>
    </p:spTree>
    <p:extLst>
      <p:ext uri="{BB962C8B-B14F-4D97-AF65-F5344CB8AC3E}">
        <p14:creationId xmlns:p14="http://schemas.microsoft.com/office/powerpoint/2010/main" val="78455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80" y="438749"/>
            <a:ext cx="3398316" cy="604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1488" y="2019300"/>
            <a:ext cx="5224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мы переходим в следующую комнату –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Детскую библиотеку.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висит необыкновенная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люстра.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осталась неизменная ещё с тех времен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комнату можно попасть через 3 двери.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427222"/>
            <a:ext cx="4626872" cy="61691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7938" y="354830"/>
            <a:ext cx="4902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Малая столовая (Гербовый зал)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52" y="2531840"/>
            <a:ext cx="4328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Стены обшиты дубовыми плитами, в основном массиве располагался встроенный буфет. Бра созданы по архивным снимкам. Люстра была достаточно неординарной, украшенной мужскими силуэтами, вазой, тарелкой. </a:t>
            </a:r>
          </a:p>
        </p:txBody>
      </p:sp>
    </p:spTree>
    <p:extLst>
      <p:ext uri="{BB962C8B-B14F-4D97-AF65-F5344CB8AC3E}">
        <p14:creationId xmlns:p14="http://schemas.microsoft.com/office/powerpoint/2010/main" val="195738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b="11334"/>
          <a:stretch>
            <a:fillRect/>
          </a:stretch>
        </p:blipFill>
        <p:spPr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3" y="251733"/>
            <a:ext cx="57150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7386" y="4572000"/>
            <a:ext cx="6352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Большая столовая отделана по вертикали дубовыми плитами, центральную часть занимает каминная печь, удачно сочетающая в декоре майолику с инкрустацией характерных для модерна цветов – ирисов. Люстра в помещении подлинная, стилизована под шлем былинных русских витязей.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3513" y="3599539"/>
            <a:ext cx="4494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Большая столовая</a:t>
            </a:r>
          </a:p>
        </p:txBody>
      </p:sp>
    </p:spTree>
    <p:extLst>
      <p:ext uri="{BB962C8B-B14F-4D97-AF65-F5344CB8AC3E}">
        <p14:creationId xmlns:p14="http://schemas.microsoft.com/office/powerpoint/2010/main" val="239086804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20">
      <a:majorFont>
        <a:latin typeface="Sagona Book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F9CEC-52C2-4D14-B2F5-11176002A8B6}">
  <ds:schemaRefs>
    <ds:schemaRef ds:uri="http://purl.org/dc/elements/1.1/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B1D1D-0064-435C-8533-29A36067B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</Words>
  <Application>Microsoft Office PowerPoint</Application>
  <PresentationFormat>Произвольный</PresentationFormat>
  <Paragraphs>73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Пользовательская</vt:lpstr>
      <vt:lpstr>Центральная городская детская библиотека имени А. С. Пушкина</vt:lpstr>
      <vt:lpstr>История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2023-12-12T20:05:16Z</dcterms:created>
  <dcterms:modified xsi:type="dcterms:W3CDTF">2024-09-25T14:01:26Z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