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0" r:id="rId3"/>
    <p:sldId id="262" r:id="rId4"/>
    <p:sldId id="264" r:id="rId5"/>
    <p:sldId id="261" r:id="rId6"/>
    <p:sldId id="263" r:id="rId7"/>
    <p:sldId id="259" r:id="rId8"/>
    <p:sldId id="257" r:id="rId9"/>
    <p:sldId id="258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60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-869" y="-1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131113-A088-4D97-85B7-78C9B4A11614}" type="datetimeFigureOut">
              <a:rPr lang="ru-RU" smtClean="0"/>
              <a:t>25.09.2024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04B47B-DE69-41F5-9B29-8735CD0D89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916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4B47B-DE69-41F5-9B29-8735CD0D895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236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4B47B-DE69-41F5-9B29-8735CD0D895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374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0C898A-B13C-439F-8F19-DA11E1C2D7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84BD34F-52EE-4809-B795-4940045327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843955F-30BD-4C20-8597-F7D03C200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1C40-07A6-4249-9E4A-711B20BBA450}" type="datetimeFigureOut">
              <a:rPr lang="ru-RU" smtClean="0"/>
              <a:t>25.09.2024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6FFAF2C-39AD-4C2D-B603-010A95022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1F3EC8D-A4D9-48B9-904A-EFD9CFD7F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3C04E-F8EE-49DD-B4F8-B17D2ACA9F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49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410B04-D757-4803-9E64-DF4F0C9B5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35C5426-6DFA-44E1-AD89-015D99EC82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AE674AF-DE8A-4DCC-9248-3417E1989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1C40-07A6-4249-9E4A-711B20BBA450}" type="datetimeFigureOut">
              <a:rPr lang="ru-RU" smtClean="0"/>
              <a:t>25.09.2024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EAC45C0-A265-4F65-B93B-8BCFE2F31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DAA08D0-214A-46D1-A899-380DBDCF5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3C04E-F8EE-49DD-B4F8-B17D2ACA9F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47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7945ADF1-247C-4995-A19E-89044E716F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C24B734-4024-40BE-ABD5-7E2821CBD5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1F7AFE9-9A7A-4996-A9D5-55715E443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1C40-07A6-4249-9E4A-711B20BBA450}" type="datetimeFigureOut">
              <a:rPr lang="ru-RU" smtClean="0"/>
              <a:t>25.09.2024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6072847-3AF6-4D29-9C3B-FEA77D40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C76751-E844-43AE-A24F-B9022D50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3C04E-F8EE-49DD-B4F8-B17D2ACA9F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73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1B1982-7DE0-4BC5-8E0E-45F18B19C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0DCA35E-C269-47F1-B1BB-70CDB317E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2ADB2C-848D-438E-9374-1FDA2A7E2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1C40-07A6-4249-9E4A-711B20BBA450}" type="datetimeFigureOut">
              <a:rPr lang="ru-RU" smtClean="0"/>
              <a:t>25.09.2024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2BF099D-6387-48A5-B24D-B3081D41B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DAC83ED-3E01-4A3B-A4C0-76B314AFD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3C04E-F8EE-49DD-B4F8-B17D2ACA9F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67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346164-28FB-405C-BE4B-3D18679CF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6A9181D-60FB-4DE5-BD36-6BC9B29CEB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ACDAC82-85C3-4CCE-ABD9-E1D61015B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1C40-07A6-4249-9E4A-711B20BBA450}" type="datetimeFigureOut">
              <a:rPr lang="ru-RU" smtClean="0"/>
              <a:t>25.09.2024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8D0A4E9-47DC-47BE-A00F-F026F42D9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73EA862-7F66-485A-A88A-35D2470CA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3C04E-F8EE-49DD-B4F8-B17D2ACA9F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89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279F497-D196-43EF-96FC-DA02CAA23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F557586-B4F7-4A65-949A-18AE474353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E8FD172-A4DA-41AD-94BD-851042C46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A3CB154-6A02-47A9-992A-DB9CAB3D6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1C40-07A6-4249-9E4A-711B20BBA450}" type="datetimeFigureOut">
              <a:rPr lang="ru-RU" smtClean="0"/>
              <a:t>25.09.2024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B3422B2-A65C-4BD9-BE58-2249DE387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284F8BE-64A6-42C7-90AA-754ABA515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3C04E-F8EE-49DD-B4F8-B17D2ACA9F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87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09AE98-9D4E-4A73-9066-78B17821E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ADC560C-7AD6-4CE1-8D2F-5E96DA121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A7CC01E-9AE3-4E80-B441-854498E1A2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59BE89A-E0AB-499A-95D3-CDA4192B3F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A4D05C88-C77A-433F-8B6A-E6956F81D4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889F1FE6-F2CD-4F12-8034-94A311A64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1C40-07A6-4249-9E4A-711B20BBA450}" type="datetimeFigureOut">
              <a:rPr lang="ru-RU" smtClean="0"/>
              <a:t>25.09.2024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CF8C54B6-9D14-4ADD-8794-4737AF364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E987C287-7318-44C0-8926-4340D4960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3C04E-F8EE-49DD-B4F8-B17D2ACA9F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20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8E60CAD-FA4A-42C4-A459-6210380C4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F614EFA-2FCD-4290-8B33-5ABEB290A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1C40-07A6-4249-9E4A-711B20BBA450}" type="datetimeFigureOut">
              <a:rPr lang="ru-RU" smtClean="0"/>
              <a:t>25.09.2024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58A4753-E6F8-41ED-9C83-C480F3938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12379A4C-2E7E-4DF0-A138-970F4E8EE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3C04E-F8EE-49DD-B4F8-B17D2ACA9F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20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8B3C4E51-9908-4D7C-8085-DA52949A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1C40-07A6-4249-9E4A-711B20BBA450}" type="datetimeFigureOut">
              <a:rPr lang="ru-RU" smtClean="0"/>
              <a:t>25.09.2024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81C53B69-C26C-4F1F-AF6B-42822837B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FAD2EF0-C0CC-403D-A415-F99129E42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3C04E-F8EE-49DD-B4F8-B17D2ACA9F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75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C3D403-DA83-4DA1-A5A8-5DC794023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8CE8679-D3C0-4D6C-83E3-0D76D7E22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F4F4C82-C1FC-4794-AB76-5935B3E405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68E15B9-D16E-4CEE-A076-74DAB2226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1C40-07A6-4249-9E4A-711B20BBA450}" type="datetimeFigureOut">
              <a:rPr lang="ru-RU" smtClean="0"/>
              <a:t>25.09.2024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2BE5EEC-3626-4711-A776-C90A36D94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F2AA17A-E41A-40CF-8674-40FC01EC9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3C04E-F8EE-49DD-B4F8-B17D2ACA9F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24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CB4EB6-892C-4939-87A6-51F53554D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7E89A65-BDDF-44F6-B926-BF69A34628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02508F9-2FBD-4074-9250-C833EBDB08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D4EEC55-0B3A-431A-83AC-E5A384FA3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1C40-07A6-4249-9E4A-711B20BBA450}" type="datetimeFigureOut">
              <a:rPr lang="ru-RU" smtClean="0"/>
              <a:t>25.09.2024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4F4DD2B-2427-4BE7-B33D-A60502237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23D9D68-B694-40FF-A4FE-F31B2AEEA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3C04E-F8EE-49DD-B4F8-B17D2ACA9F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71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6DB3800-C8D1-4476-8CA1-9613EDA2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FBEB0B3-11C9-48C1-9650-CC2D9D8333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370CFAE-093E-4ED0-9CE7-F3149215D2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A1C40-07A6-4249-9E4A-711B20BBA450}" type="datetimeFigureOut">
              <a:rPr lang="ru-RU" smtClean="0"/>
              <a:t>25.09.2024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432D1E4-244E-4F19-85EB-6974772C66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1AEFC47-E73C-4293-9035-3CFBCD266C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3C04E-F8EE-49DD-B4F8-B17D2ACA9F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947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6039">
            <a:alpha val="9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EFB88F7-FBF3-4D26-86CD-D73DD5BDB6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47F6F39-C941-4E09-BBCB-14B66499B512}"/>
              </a:ext>
            </a:extLst>
          </p:cNvPr>
          <p:cNvSpPr txBox="1"/>
          <p:nvPr/>
        </p:nvSpPr>
        <p:spPr>
          <a:xfrm>
            <a:off x="2153264" y="1720644"/>
            <a:ext cx="6626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Экскурсия. Городская Детская Библиотека им. А.С. Пушкина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4B60808-8250-4558-A7B1-F8FB2D923FC1}"/>
              </a:ext>
            </a:extLst>
          </p:cNvPr>
          <p:cNvSpPr txBox="1"/>
          <p:nvPr/>
        </p:nvSpPr>
        <p:spPr>
          <a:xfrm>
            <a:off x="5347237" y="5934670"/>
            <a:ext cx="14975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  <a:latin typeface="Bahnschrift Condensed" panose="020B0502040204020203" pitchFamily="34" charset="0"/>
            </a:endParaRPr>
          </a:p>
          <a:p>
            <a:pPr algn="ctr"/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Санкт-Петербург</a:t>
            </a:r>
          </a:p>
          <a:p>
            <a:pPr algn="ctr"/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2023-2024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FEF5A8C-CA20-4534-AB55-439601AC8287}"/>
              </a:ext>
            </a:extLst>
          </p:cNvPr>
          <p:cNvSpPr txBox="1"/>
          <p:nvPr/>
        </p:nvSpPr>
        <p:spPr>
          <a:xfrm>
            <a:off x="1354238" y="105780"/>
            <a:ext cx="94835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САНКТ-ПЕТЕРБУРГСКОЕ ГОСУДАРСТВЕННОЕ БЮДЖЕТНОЕ ПРОФЕССИОНАЛЬНОЕ ОБРАЗОВАТЕЛЬНОЕ УЧРЕЖДЕНИЕ</a:t>
            </a:r>
          </a:p>
          <a:p>
            <a:pPr algn="ctr"/>
            <a:r>
              <a:rPr lang="ru-RU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"АКАДЕМИЯ УПРАВЛЕНИЯ ГОРОДСКОЙ СРЕДОЙ, ГРАДОСТРОИТЕЛЬСТВА И ПЕЧАТИ"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870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60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61669F9-45F7-44B8-96FA-2DDDE3B96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FF1C2FDD-AF2A-4393-B3DE-6E2FF28B2860}"/>
              </a:ext>
            </a:extLst>
          </p:cNvPr>
          <p:cNvSpPr/>
          <p:nvPr/>
        </p:nvSpPr>
        <p:spPr>
          <a:xfrm>
            <a:off x="7197213" y="664892"/>
            <a:ext cx="406072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Bahnschrift Condensed" panose="020B0502040204020203" pitchFamily="34" charset="0"/>
              </a:rPr>
              <a:t>13 марта </a:t>
            </a:r>
            <a:r>
              <a:rPr lang="ru-RU" dirty="0" smtClean="0">
                <a:latin typeface="Bahnschrift Condensed" panose="020B0502040204020203" pitchFamily="34" charset="0"/>
              </a:rPr>
              <a:t>2024 года группа </a:t>
            </a:r>
            <a:r>
              <a:rPr lang="ru-RU" dirty="0">
                <a:latin typeface="Bahnschrift Condensed" panose="020B0502040204020203" pitchFamily="34" charset="0"/>
              </a:rPr>
              <a:t>архитекторов 9А-231 посетила экскурсию, </a:t>
            </a:r>
            <a:r>
              <a:rPr lang="ru-RU" dirty="0" smtClean="0">
                <a:latin typeface="Bahnschrift Condensed" panose="020B0502040204020203" pitchFamily="34" charset="0"/>
              </a:rPr>
              <a:t>организованную библиотекой Академии, посвящённую </a:t>
            </a:r>
            <a:r>
              <a:rPr lang="ru-RU" dirty="0">
                <a:latin typeface="Bahnschrift Condensed" panose="020B0502040204020203" pitchFamily="34" charset="0"/>
              </a:rPr>
              <a:t>истории создания дома Бажанова (в настоящее время Центральная детская библиотека им. Пушкина), в сопровождении преподавателя по литературе Ждахиной </a:t>
            </a:r>
            <a:r>
              <a:rPr lang="ru-RU" dirty="0" smtClean="0">
                <a:latin typeface="Bahnschrift Condensed" panose="020B0502040204020203" pitchFamily="34" charset="0"/>
              </a:rPr>
              <a:t>Ирины </a:t>
            </a:r>
            <a:r>
              <a:rPr lang="ru-RU" dirty="0">
                <a:latin typeface="Bahnschrift Condensed" panose="020B0502040204020203" pitchFamily="34" charset="0"/>
              </a:rPr>
              <a:t>Анатольевны.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3FACBC68-3707-4121-BC90-2C870CA59C8B}"/>
              </a:ext>
            </a:extLst>
          </p:cNvPr>
          <p:cNvSpPr/>
          <p:nvPr/>
        </p:nvSpPr>
        <p:spPr>
          <a:xfrm>
            <a:off x="1376516" y="4225869"/>
            <a:ext cx="37755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Bahnschrift Condensed" panose="020B0502040204020203" pitchFamily="34" charset="0"/>
              </a:rPr>
              <a:t>Главным архитектором проекта является Павел Федотович Алёшин. Будучи юношей, зодчий смог разработать и реализовать задумку всего за 2 месяца</a:t>
            </a:r>
            <a:r>
              <a:rPr lang="ru-RU" sz="2400" b="1" dirty="0">
                <a:latin typeface="Corbel Light" panose="020B0303020204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3229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60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64FCE5B-A347-4D86-A899-0438EF7A3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6443D647-42CA-48A1-A814-25B915CAF1EC}"/>
              </a:ext>
            </a:extLst>
          </p:cNvPr>
          <p:cNvSpPr/>
          <p:nvPr/>
        </p:nvSpPr>
        <p:spPr>
          <a:xfrm>
            <a:off x="7344695" y="366623"/>
            <a:ext cx="3903407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Bahnschrift Condensed" panose="020B0502040204020203" pitchFamily="34" charset="0"/>
              </a:rPr>
              <a:t>Лестница, расположенная на входе в помещение (парадная), также как и другие предметы интерьера отличается своей помпезностью. По периметру перил размещены </a:t>
            </a:r>
            <a:r>
              <a:rPr lang="ru-RU" sz="2800" dirty="0" err="1">
                <a:latin typeface="Bahnschrift Condensed" panose="020B0502040204020203" pitchFamily="34" charset="0"/>
              </a:rPr>
              <a:t>лантерны</a:t>
            </a:r>
            <a:r>
              <a:rPr lang="ru-RU" sz="2800" dirty="0">
                <a:latin typeface="Bahnschrift Condensed" panose="020B0502040204020203" pitchFamily="34" charset="0"/>
              </a:rPr>
              <a:t>, освещающие подъём на второй этаж. Примечательно, что каждое ребро фонаря украшают головы архаров, а на заднем плане в нише ложного окна находятся венецианские фигурки.</a:t>
            </a:r>
          </a:p>
        </p:txBody>
      </p:sp>
    </p:spTree>
    <p:extLst>
      <p:ext uri="{BB962C8B-B14F-4D97-AF65-F5344CB8AC3E}">
        <p14:creationId xmlns:p14="http://schemas.microsoft.com/office/powerpoint/2010/main" val="112593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60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85B5B5B-C9B4-4514-A6F5-FD4E3259A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60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B206E43-C75B-4905-A9F2-58A3D48C0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36E80E50-75A1-4CC2-B553-EEE68B84EE80}"/>
              </a:ext>
            </a:extLst>
          </p:cNvPr>
          <p:cNvSpPr/>
          <p:nvPr/>
        </p:nvSpPr>
        <p:spPr>
          <a:xfrm>
            <a:off x="7482350" y="753039"/>
            <a:ext cx="377558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Bahnschrift Condensed" panose="020B0502040204020203" pitchFamily="34" charset="0"/>
              </a:rPr>
              <a:t>Отдельно стоит упомянуть о главной достопримечательности дома Бажанова, майоликовый камин "Встреча </a:t>
            </a:r>
            <a:r>
              <a:rPr lang="ru-RU" sz="2400" dirty="0" err="1">
                <a:latin typeface="Bahnschrift Condensed" panose="020B0502040204020203" pitchFamily="34" charset="0"/>
              </a:rPr>
              <a:t>Вольги</a:t>
            </a:r>
            <a:r>
              <a:rPr lang="ru-RU" sz="2400" dirty="0">
                <a:latin typeface="Bahnschrift Condensed" panose="020B0502040204020203" pitchFamily="34" charset="0"/>
              </a:rPr>
              <a:t> Святославовича с Микулой </a:t>
            </a:r>
            <a:r>
              <a:rPr lang="ru-RU" sz="2400" dirty="0" err="1">
                <a:latin typeface="Bahnschrift Condensed" panose="020B0502040204020203" pitchFamily="34" charset="0"/>
              </a:rPr>
              <a:t>Селяниновичем</a:t>
            </a:r>
            <a:r>
              <a:rPr lang="ru-RU" sz="2400" dirty="0">
                <a:latin typeface="Bahnschrift Condensed" panose="020B0502040204020203" pitchFamily="34" charset="0"/>
              </a:rPr>
              <a:t>" (автор эскиза - М.А. Врубель). Камин был доставлен к моменту завершения строительства мастерской </a:t>
            </a:r>
            <a:r>
              <a:rPr lang="ru-RU" sz="2400" dirty="0" err="1">
                <a:latin typeface="Bahnschrift Condensed" panose="020B0502040204020203" pitchFamily="34" charset="0"/>
              </a:rPr>
              <a:t>П.К.Ваулина</a:t>
            </a:r>
            <a:r>
              <a:rPr lang="ru-RU" sz="2400" dirty="0">
                <a:latin typeface="Bahnschrift Condensed" panose="020B0502040204020203" pitchFamily="34" charset="0"/>
              </a:rPr>
              <a:t> и </a:t>
            </a:r>
            <a:r>
              <a:rPr lang="ru-RU" sz="2400" dirty="0" err="1">
                <a:latin typeface="Bahnschrift Condensed" panose="020B0502040204020203" pitchFamily="34" charset="0"/>
              </a:rPr>
              <a:t>Гельдвейна</a:t>
            </a:r>
            <a:r>
              <a:rPr lang="ru-RU" sz="2400" dirty="0">
                <a:latin typeface="Bahnschrift Condensed" panose="020B0502040204020203" pitchFamily="34" charset="0"/>
              </a:rPr>
              <a:t>.</a:t>
            </a:r>
          </a:p>
          <a:p>
            <a:pPr algn="ctr"/>
            <a:r>
              <a:rPr lang="ru-RU" sz="2400" dirty="0">
                <a:latin typeface="Bahnschrift Condensed" panose="020B0502040204020203" pitchFamily="34" charset="0"/>
              </a:rPr>
              <a:t>Первый вариант панно был представлен на Парижской выставки и был отмечен Золотой медалью.</a:t>
            </a:r>
          </a:p>
        </p:txBody>
      </p:sp>
    </p:spTree>
    <p:extLst>
      <p:ext uri="{BB962C8B-B14F-4D97-AF65-F5344CB8AC3E}">
        <p14:creationId xmlns:p14="http://schemas.microsoft.com/office/powerpoint/2010/main" val="277413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60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4FF4279-F1ED-4963-807C-CF0CD191C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7ED1A60-D604-4D53-966A-D380BCBE02AB}"/>
              </a:ext>
            </a:extLst>
          </p:cNvPr>
          <p:cNvSpPr/>
          <p:nvPr/>
        </p:nvSpPr>
        <p:spPr>
          <a:xfrm>
            <a:off x="6496665" y="576455"/>
            <a:ext cx="413446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dirty="0">
                <a:latin typeface="Bahnschrift Condensed" panose="020B0502040204020203" pitchFamily="34" charset="0"/>
              </a:rPr>
              <a:t>Группа 9А-231 передаёт огромную благодарность сотрудникам библиотеки, которые провели замечательную экскурсию, познакомив нас с историей создания дома Бажанова.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085590DA-B206-4A82-AD05-A7F84C70DEB3}"/>
              </a:ext>
            </a:extLst>
          </p:cNvPr>
          <p:cNvSpPr/>
          <p:nvPr/>
        </p:nvSpPr>
        <p:spPr>
          <a:xfrm>
            <a:off x="6425381" y="2673971"/>
            <a:ext cx="427703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u="sng" dirty="0">
                <a:latin typeface="Bahnschrift Condensed" panose="020B0502040204020203" pitchFamily="34" charset="0"/>
              </a:rPr>
              <a:t>Отдельную признательность хочется выразить организаторам мероприятия, </a:t>
            </a:r>
            <a:r>
              <a:rPr lang="ru-RU" sz="2300" b="1" u="sng" dirty="0" smtClean="0">
                <a:latin typeface="Bahnschrift Condensed" panose="020B0502040204020203" pitchFamily="34" charset="0"/>
              </a:rPr>
              <a:t>Ирине Анатольевне Ждахиной </a:t>
            </a:r>
            <a:r>
              <a:rPr lang="ru-RU" sz="2300" u="sng" dirty="0">
                <a:latin typeface="Bahnschrift Condensed" panose="020B0502040204020203" pitchFamily="34" charset="0"/>
              </a:rPr>
              <a:t>(</a:t>
            </a:r>
            <a:r>
              <a:rPr lang="ru-RU" sz="2300" u="sng" dirty="0" smtClean="0">
                <a:latin typeface="Bahnschrift Condensed" panose="020B0502040204020203" pitchFamily="34" charset="0"/>
              </a:rPr>
              <a:t>учителю </a:t>
            </a:r>
            <a:r>
              <a:rPr lang="ru-RU" sz="2300" u="sng" dirty="0">
                <a:latin typeface="Bahnschrift Condensed" panose="020B0502040204020203" pitchFamily="34" charset="0"/>
              </a:rPr>
              <a:t>литературы), </a:t>
            </a:r>
            <a:r>
              <a:rPr lang="ru-RU" sz="2300" b="1" u="sng" dirty="0" smtClean="0">
                <a:latin typeface="Bahnschrift Condensed" panose="020B0502040204020203" pitchFamily="34" charset="0"/>
              </a:rPr>
              <a:t>Татьяне Викторовне Степичевой</a:t>
            </a:r>
            <a:r>
              <a:rPr lang="ru-RU" sz="2300" u="sng" dirty="0" smtClean="0">
                <a:latin typeface="Bahnschrift Condensed" panose="020B0502040204020203" pitchFamily="34" charset="0"/>
              </a:rPr>
              <a:t> </a:t>
            </a:r>
            <a:r>
              <a:rPr lang="ru-RU" sz="2300" u="sng" dirty="0">
                <a:latin typeface="Bahnschrift Condensed" panose="020B0502040204020203" pitchFamily="34" charset="0"/>
              </a:rPr>
              <a:t>(</a:t>
            </a:r>
            <a:r>
              <a:rPr lang="ru-RU" sz="2300" u="sng" dirty="0" smtClean="0">
                <a:latin typeface="Bahnschrift Condensed" panose="020B0502040204020203" pitchFamily="34" charset="0"/>
              </a:rPr>
              <a:t>экскурсоводу </a:t>
            </a:r>
            <a:r>
              <a:rPr lang="ru-RU" sz="2300" u="sng" dirty="0">
                <a:latin typeface="Bahnschrift Condensed" panose="020B0502040204020203" pitchFamily="34" charset="0"/>
              </a:rPr>
              <a:t>библиотеки) </a:t>
            </a:r>
            <a:r>
              <a:rPr lang="ru-RU" sz="2300" b="1" u="sng" dirty="0" smtClean="0">
                <a:latin typeface="Bahnschrift Condensed" panose="020B0502040204020203" pitchFamily="34" charset="0"/>
              </a:rPr>
              <a:t>Наталье Дмитриевне Гавриловой </a:t>
            </a:r>
            <a:r>
              <a:rPr lang="ru-RU" sz="2300" u="sng" dirty="0">
                <a:latin typeface="Bahnschrift Condensed" panose="020B0502040204020203" pitchFamily="34" charset="0"/>
              </a:rPr>
              <a:t>(</a:t>
            </a:r>
            <a:r>
              <a:rPr lang="ru-RU" sz="2300" u="sng" dirty="0" smtClean="0">
                <a:latin typeface="Bahnschrift Condensed" panose="020B0502040204020203" pitchFamily="34" charset="0"/>
              </a:rPr>
              <a:t>библиотекарю), </a:t>
            </a:r>
            <a:r>
              <a:rPr lang="ru-RU" sz="2300" b="1" u="sng" dirty="0" smtClean="0">
                <a:latin typeface="Bahnschrift Condensed" panose="020B0502040204020203" pitchFamily="34" charset="0"/>
              </a:rPr>
              <a:t>Юлии Геннадиевне Пшеницыной</a:t>
            </a:r>
            <a:r>
              <a:rPr lang="en-US" sz="2300" u="sng" dirty="0" smtClean="0">
                <a:latin typeface="Bahnschrift Condensed" panose="020B0502040204020203" pitchFamily="34" charset="0"/>
              </a:rPr>
              <a:t> (</a:t>
            </a:r>
            <a:r>
              <a:rPr lang="ru-RU" sz="2300" u="sng" dirty="0" smtClean="0">
                <a:latin typeface="Bahnschrift Condensed" panose="020B0502040204020203" pitchFamily="34" charset="0"/>
              </a:rPr>
              <a:t>зав. библиотекой)</a:t>
            </a:r>
            <a:endParaRPr lang="ru-RU" sz="2300" u="sng" dirty="0">
              <a:latin typeface="Bahnschrift Condensed" panose="020B0502040204020203" pitchFamily="34" charset="0"/>
            </a:endParaRPr>
          </a:p>
          <a:p>
            <a:pPr algn="ctr"/>
            <a:r>
              <a:rPr lang="ru-RU" sz="2400" b="1" u="sng" dirty="0">
                <a:latin typeface="Bahnschrift Condensed" panose="020B0502040204020203" pitchFamily="34" charset="0"/>
              </a:rPr>
              <a:t>Спасибо вам!</a:t>
            </a:r>
          </a:p>
        </p:txBody>
      </p:sp>
    </p:spTree>
    <p:extLst>
      <p:ext uri="{BB962C8B-B14F-4D97-AF65-F5344CB8AC3E}">
        <p14:creationId xmlns:p14="http://schemas.microsoft.com/office/powerpoint/2010/main" val="236145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60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8021B23-7BF2-44AD-BB72-3C4E3ADB8F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31DB0DE-C6E8-4388-A6E6-F817B0ACE3C9}"/>
              </a:ext>
            </a:extLst>
          </p:cNvPr>
          <p:cNvSpPr txBox="1"/>
          <p:nvPr/>
        </p:nvSpPr>
        <p:spPr>
          <a:xfrm>
            <a:off x="7540265" y="589936"/>
            <a:ext cx="1553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Bahnschrift Condensed" panose="020B0502040204020203" pitchFamily="34" charset="0"/>
              </a:rPr>
              <a:t>Наталья Умнова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417E1CA-7DE3-4EA7-9654-B6C882C4E146}"/>
              </a:ext>
            </a:extLst>
          </p:cNvPr>
          <p:cNvSpPr txBox="1"/>
          <p:nvPr/>
        </p:nvSpPr>
        <p:spPr>
          <a:xfrm>
            <a:off x="5919299" y="1579982"/>
            <a:ext cx="479556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Bahnschrift Condensed" panose="020B0502040204020203" pitchFamily="34" charset="0"/>
              </a:rPr>
              <a:t>Недавно мы с группой побывали в Центральный библиотеке имени А. С. Пушкина. Для нас провели интересную экскурсию, показали разные залы с удивительным интерьерами. Это было очень познавательно, так как нам рассказывали про архитектуру дома, дизайн интерьеров и биографию семьи, ранее владеющей зданием. </a:t>
            </a:r>
          </a:p>
          <a:p>
            <a:pPr algn="ctr"/>
            <a:r>
              <a:rPr lang="ru-RU" sz="2000" dirty="0">
                <a:latin typeface="Bahnschrift Condensed" panose="020B0502040204020203" pitchFamily="34" charset="0"/>
              </a:rPr>
              <a:t>Очень отзывчивый персонал и хочется выразить огромную благодарность за проведённое мероприятие! </a:t>
            </a:r>
          </a:p>
          <a:p>
            <a:pPr algn="ctr"/>
            <a:r>
              <a:rPr lang="ru-RU" sz="2000" dirty="0">
                <a:latin typeface="Bahnschrift Condensed" panose="020B0502040204020203" pitchFamily="34" charset="0"/>
              </a:rPr>
              <a:t>Поскольку  наша группа учится по специальности - архитектура, то это было не только занимательно, но ещё и пополнило наши знания в профессиональной области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8F63FB7-057E-4B55-BEA0-513F2D03E536}"/>
              </a:ext>
            </a:extLst>
          </p:cNvPr>
          <p:cNvSpPr txBox="1"/>
          <p:nvPr/>
        </p:nvSpPr>
        <p:spPr>
          <a:xfrm>
            <a:off x="797039" y="1579982"/>
            <a:ext cx="301787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2800" dirty="0">
                <a:latin typeface="Bahnschrift Condensed" panose="020B0502040204020203" pitchFamily="34" charset="0"/>
              </a:rPr>
              <a:t>Оставшись</a:t>
            </a:r>
            <a:r>
              <a:rPr lang="ru-RU" sz="2800" u="sng" dirty="0">
                <a:latin typeface="Bahnschrift Condensed" panose="020B0502040204020203" pitchFamily="34" charset="0"/>
              </a:rPr>
              <a:t>  </a:t>
            </a:r>
          </a:p>
          <a:p>
            <a:pPr lvl="1" algn="ctr"/>
            <a:r>
              <a:rPr lang="ru-RU" sz="2800" dirty="0">
                <a:latin typeface="Bahnschrift Condensed" panose="020B0502040204020203" pitchFamily="34" charset="0"/>
              </a:rPr>
              <a:t>под большим впечатлением от экскурсии, ученики нашей группы решили поделиться своим мнением о библиотеке!</a:t>
            </a:r>
          </a:p>
        </p:txBody>
      </p:sp>
    </p:spTree>
    <p:extLst>
      <p:ext uri="{BB962C8B-B14F-4D97-AF65-F5344CB8AC3E}">
        <p14:creationId xmlns:p14="http://schemas.microsoft.com/office/powerpoint/2010/main" val="23166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60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1A58803-9968-4746-A586-930A8FD81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CD53577-8DEA-450B-9772-28F614951449}"/>
              </a:ext>
            </a:extLst>
          </p:cNvPr>
          <p:cNvSpPr txBox="1"/>
          <p:nvPr/>
        </p:nvSpPr>
        <p:spPr>
          <a:xfrm>
            <a:off x="1984564" y="403123"/>
            <a:ext cx="2008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>
                <a:latin typeface="Bahnschrift Condensed" panose="020B0502040204020203" pitchFamily="34" charset="0"/>
              </a:rPr>
              <a:t>Рустамова</a:t>
            </a:r>
            <a:r>
              <a:rPr lang="ru-RU" sz="2000" dirty="0">
                <a:latin typeface="Bahnschrift Condensed" panose="020B0502040204020203" pitchFamily="34" charset="0"/>
              </a:rPr>
              <a:t> Вероника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EBB5956-10B3-462F-84B8-16677B1FB800}"/>
              </a:ext>
            </a:extLst>
          </p:cNvPr>
          <p:cNvSpPr txBox="1"/>
          <p:nvPr/>
        </p:nvSpPr>
        <p:spPr>
          <a:xfrm>
            <a:off x="8346021" y="403123"/>
            <a:ext cx="1582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Bahnschrift Condensed" panose="020B0502040204020203" pitchFamily="34" charset="0"/>
              </a:rPr>
              <a:t>Клеймёнова Яна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B545FD0-E952-4EEB-B847-9323F1A107F3}"/>
              </a:ext>
            </a:extLst>
          </p:cNvPr>
          <p:cNvSpPr txBox="1"/>
          <p:nvPr/>
        </p:nvSpPr>
        <p:spPr>
          <a:xfrm>
            <a:off x="1042220" y="1810178"/>
            <a:ext cx="389357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Bahnschrift Condensed" panose="020B0502040204020203" pitchFamily="34" charset="0"/>
              </a:rPr>
              <a:t>Библиотека произвела на меня большое впечатление, так как там было много всего интересного с точки зрения архитектуры. Например камины- каждый из них имеет свою изюминку ,видны старания и талант Михаила Врубеля. Потайные двери в последних залах и комната с сейфом не дают мне покоя по сей день ,ведь надо было додуматься так незаметно спрятать их от лишних глаз! Всем советую сходить на эту экскурсию, это очень познавательно.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3D641048-9736-4D19-A065-A3AC9E55172E}"/>
              </a:ext>
            </a:extLst>
          </p:cNvPr>
          <p:cNvSpPr/>
          <p:nvPr/>
        </p:nvSpPr>
        <p:spPr>
          <a:xfrm>
            <a:off x="6988915" y="1394679"/>
            <a:ext cx="4296697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Bahnschrift Condensed" panose="020B0502040204020203" pitchFamily="34" charset="0"/>
              </a:rPr>
              <a:t>Я ездила в дом Бажанова вместе с группой и мне, как будущему архитектору интересно было узнать о особенностях здания и интерьера. Экскурсовод очень часто обращал внимание на мелкие детали. Каждая деталь - это как отдельная история. В здании сохранились ценные экспонаты от оконного стекла до каминов и предметов интерьера. Дом Бажановых не только памятник культуры, но и библиотека, где я охотно получила читательский билет после экскурсии. Я благодарна музею за возможность погрузиться в мир знаний, истории и красоты.</a:t>
            </a:r>
          </a:p>
          <a:p>
            <a:pPr algn="ctr"/>
            <a:r>
              <a:rPr lang="ru-RU" sz="2000" dirty="0">
                <a:latin typeface="Bahnschrift Condensed" panose="020B0502040204020203" pitchFamily="34" charset="0"/>
              </a:rPr>
              <a:t>Спасибо за вашу ценную работу!</a:t>
            </a:r>
          </a:p>
        </p:txBody>
      </p:sp>
    </p:spTree>
    <p:extLst>
      <p:ext uri="{BB962C8B-B14F-4D97-AF65-F5344CB8AC3E}">
        <p14:creationId xmlns:p14="http://schemas.microsoft.com/office/powerpoint/2010/main" val="279290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60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CA45121-8F58-4D40-9472-48315A3C8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07A495D-455F-48B9-995E-8E607323D151}"/>
              </a:ext>
            </a:extLst>
          </p:cNvPr>
          <p:cNvSpPr/>
          <p:nvPr/>
        </p:nvSpPr>
        <p:spPr>
          <a:xfrm>
            <a:off x="993058" y="1327356"/>
            <a:ext cx="410005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Bahnschrift Condensed" panose="020B0502040204020203" pitchFamily="34" charset="0"/>
              </a:rPr>
              <a:t>Библиотека , которую мы посетили на паре по литературе с нашим преподавателем Ждахиной И.А. очень мне понравилась. До глубины души меня впечатлил рассказ о семействе, владевшим зданием еще задолго до того, как там обосновалась библиотека. Архитектурные детали самого здания и интерьера заслуживают отдельного внимания. В залах библиотеки находятся камины, пестро украшенный разноцветной мозаикой, лепнина на потолках и величественный портик.  Обо всем этом доходчиво и интересно рассказал нам экскурсовод. И мое первое посещение библиотеки запомнится мне надолго!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B5621FF-76C4-4042-A932-B42F9E8272BE}"/>
              </a:ext>
            </a:extLst>
          </p:cNvPr>
          <p:cNvSpPr txBox="1"/>
          <p:nvPr/>
        </p:nvSpPr>
        <p:spPr>
          <a:xfrm>
            <a:off x="2244628" y="419453"/>
            <a:ext cx="1596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Bahnschrift Condensed" panose="020B0502040204020203" pitchFamily="34" charset="0"/>
              </a:rPr>
              <a:t>Косыгина Дарья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DD00043-62F0-4125-8AC7-CB736A2C4C8F}"/>
              </a:ext>
            </a:extLst>
          </p:cNvPr>
          <p:cNvSpPr txBox="1"/>
          <p:nvPr/>
        </p:nvSpPr>
        <p:spPr>
          <a:xfrm>
            <a:off x="8171984" y="419453"/>
            <a:ext cx="1824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Bahnschrift Condensed" panose="020B0502040204020203" pitchFamily="34" charset="0"/>
              </a:rPr>
              <a:t>Харитонова Таисия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25C943A-6B07-4496-9962-C3F304D3E610}"/>
              </a:ext>
            </a:extLst>
          </p:cNvPr>
          <p:cNvSpPr/>
          <p:nvPr/>
        </p:nvSpPr>
        <p:spPr>
          <a:xfrm>
            <a:off x="7308633" y="1711855"/>
            <a:ext cx="371659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Bahnschrift Condensed" panose="020B0502040204020203" pitchFamily="34" charset="0"/>
              </a:rPr>
              <a:t>Поход в библиотеку - возможность прикоснуться к прошлому, узнать о быте и культуре людей прошлой эпохи. Те люди жили совсем не как мы, но именно их стиль жизни и вкусы поражают. С неподдельным интересом мы узнали про новые архитектурные и интерьерные решения, что безусловно восхищает и вдохновляет изучать свою специальность</a:t>
            </a:r>
          </a:p>
        </p:txBody>
      </p:sp>
    </p:spTree>
    <p:extLst>
      <p:ext uri="{BB962C8B-B14F-4D97-AF65-F5344CB8AC3E}">
        <p14:creationId xmlns:p14="http://schemas.microsoft.com/office/powerpoint/2010/main" val="28195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</TotalTime>
  <Words>676</Words>
  <Application>Microsoft Office PowerPoint</Application>
  <PresentationFormat>Произвольный</PresentationFormat>
  <Paragraphs>31</Paragraphs>
  <Slides>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001</dc:creator>
  <cp:lastModifiedBy>ws lib-01</cp:lastModifiedBy>
  <cp:revision>26</cp:revision>
  <dcterms:created xsi:type="dcterms:W3CDTF">2024-03-17T14:10:12Z</dcterms:created>
  <dcterms:modified xsi:type="dcterms:W3CDTF">2024-09-25T13:57:34Z</dcterms:modified>
</cp:coreProperties>
</file>