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6858000" cy="9906000" type="A4"/>
  <p:notesSz cx="6805613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9FA"/>
    <a:srgbClr val="21A038"/>
    <a:srgbClr val="444644"/>
    <a:srgbClr val="F2E913"/>
    <a:srgbClr val="6F70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2664" y="9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http://E80AAF673A40E84D986D02DDF5F4FFD2.dms.sberbank.ru/E80AAF673A40E84D986D02DDF5F4FFD2-D16BB57FD154BB583DE09DA0E3247B8E-558CFFC9F24DE36D3DD69DC027AAB96D/1.png" TargetMode="External"/><Relationship Id="rId2" Type="http://schemas.openxmlformats.org/officeDocument/2006/relationships/image" Target="http://E80AAF673A40E84D986D02DDF5F4FFD2.dms.sberbank.ru/E80AAF673A40E84D986D02DDF5F4FFD2-07147A1894DDFC94CA2F875B1DFE82C3-558CFFC9F24DE36D3DD69DC027AAB96D/1.png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FDD09-B874-49B4-A39B-03A01E11AEC8}" type="datetimeFigureOut">
              <a:rPr lang="ru-RU" smtClean="0"/>
              <a:t>27.06.2025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7063-C919-4E79-AE43-34A2DD277D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9026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FDD09-B874-49B4-A39B-03A01E11AEC8}" type="datetimeFigureOut">
              <a:rPr lang="ru-RU" smtClean="0"/>
              <a:t>27.06.2025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7063-C919-4E79-AE43-34A2DD277D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39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FDD09-B874-49B4-A39B-03A01E11AEC8}" type="datetimeFigureOut">
              <a:rPr lang="ru-RU" smtClean="0"/>
              <a:t>27.06.2025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7063-C919-4E79-AE43-34A2DD277D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0356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FDD09-B874-49B4-A39B-03A01E11AEC8}" type="datetimeFigureOut">
              <a:rPr lang="ru-RU" smtClean="0"/>
              <a:t>27.06.2025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7063-C919-4E79-AE43-34A2DD277D30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 descr="http://E80AAF673A40E84D986D02DDF5F4FFD2.dms.sberbank.ru/E80AAF673A40E84D986D02DDF5F4FFD2-07147A1894DDFC94CA2F875B1DFE82C3-558CFFC9F24DE36D3DD69DC027AAB96D/1.png"/>
          <p:cNvPicPr>
            <a:picLocks/>
          </p:cNvPicPr>
          <p:nvPr userDrawn="1"/>
        </p:nvPicPr>
        <p:blipFill>
          <a:blip r:link="rId2"/>
          <a:stretch>
            <a:fillRect/>
          </a:stretch>
        </p:blipFill>
        <p:spPr>
          <a:xfrm>
            <a:off x="0" y="0"/>
            <a:ext cx="1588" cy="1588"/>
          </a:xfrm>
          <a:prstGeom prst="rect">
            <a:avLst/>
          </a:prstGeom>
        </p:spPr>
      </p:pic>
      <p:pic>
        <p:nvPicPr>
          <p:cNvPr id="9" name="Рисунок 8" descr="http://E80AAF673A40E84D986D02DDF5F4FFD2.dms.sberbank.ru/E80AAF673A40E84D986D02DDF5F4FFD2-D16BB57FD154BB583DE09DA0E3247B8E-558CFFC9F24DE36D3DD69DC027AAB96D/1.png"/>
          <p:cNvPicPr>
            <a:picLocks/>
          </p:cNvPicPr>
          <p:nvPr userDrawn="1"/>
        </p:nvPicPr>
        <p:blipFill>
          <a:blip r:link="rId3"/>
          <a:stretch>
            <a:fillRect/>
          </a:stretch>
        </p:blipFill>
        <p:spPr>
          <a:xfrm>
            <a:off x="0" y="0"/>
            <a:ext cx="1588" cy="1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362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FDD09-B874-49B4-A39B-03A01E11AEC8}" type="datetimeFigureOut">
              <a:rPr lang="ru-RU" smtClean="0"/>
              <a:t>27.06.2025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7063-C919-4E79-AE43-34A2DD277D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791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FDD09-B874-49B4-A39B-03A01E11AEC8}" type="datetimeFigureOut">
              <a:rPr lang="ru-RU" smtClean="0"/>
              <a:t>27.06.2025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7063-C919-4E79-AE43-34A2DD277D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244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FDD09-B874-49B4-A39B-03A01E11AEC8}" type="datetimeFigureOut">
              <a:rPr lang="ru-RU" smtClean="0"/>
              <a:t>27.06.2025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7063-C919-4E79-AE43-34A2DD277D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200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FDD09-B874-49B4-A39B-03A01E11AEC8}" type="datetimeFigureOut">
              <a:rPr lang="ru-RU" smtClean="0"/>
              <a:t>27.06.2025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7063-C919-4E79-AE43-34A2DD277D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131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FDD09-B874-49B4-A39B-03A01E11AEC8}" type="datetimeFigureOut">
              <a:rPr lang="ru-RU" smtClean="0"/>
              <a:t>27.06.2025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7063-C919-4E79-AE43-34A2DD277D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3212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FDD09-B874-49B4-A39B-03A01E11AEC8}" type="datetimeFigureOut">
              <a:rPr lang="ru-RU" smtClean="0"/>
              <a:t>27.06.2025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7063-C919-4E79-AE43-34A2DD277D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25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FDD09-B874-49B4-A39B-03A01E11AEC8}" type="datetimeFigureOut">
              <a:rPr lang="ru-RU" smtClean="0"/>
              <a:t>27.06.2025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7063-C919-4E79-AE43-34A2DD277D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1208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FDD09-B874-49B4-A39B-03A01E11AEC8}" type="datetimeFigureOut">
              <a:rPr lang="ru-RU" smtClean="0"/>
              <a:t>27.06.2025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E7063-C919-4E79-AE43-34A2DD277D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48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2.png"/><Relationship Id="rId7" Type="http://schemas.openxmlformats.org/officeDocument/2006/relationships/image" Target="../media/image16.sv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8.svg"/><Relationship Id="rId10" Type="http://schemas.openxmlformats.org/officeDocument/2006/relationships/image" Target="../media/image4.png"/><Relationship Id="rId9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5F9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58537" y="9480928"/>
            <a:ext cx="62721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dirty="0" smtClean="0">
                <a:solidFill>
                  <a:srgbClr val="444644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    </a:t>
            </a:r>
            <a:r>
              <a:rPr lang="ru-RU" sz="800" dirty="0" smtClean="0">
                <a:solidFill>
                  <a:srgbClr val="444644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ПАО Сбербанк. Генеральная лицензия Банка России на осуществление банковских операций №1481 от 11.08.2015</a:t>
            </a:r>
            <a:endParaRPr lang="ru-RU" sz="800" dirty="0">
              <a:solidFill>
                <a:srgbClr val="444644"/>
              </a:solidFill>
              <a:latin typeface="SB Sans Text" panose="020B0503040504020204" pitchFamily="34" charset="-52"/>
              <a:cs typeface="SB Sans Text" panose="020B0503040504020204" pitchFamily="34" charset="-52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537" y="386551"/>
            <a:ext cx="4117500" cy="675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0" y="2613791"/>
            <a:ext cx="68653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b="1" i="1" dirty="0"/>
          </a:p>
          <a:p>
            <a:endParaRPr lang="ru-RU" sz="2400" b="1" i="1" dirty="0"/>
          </a:p>
          <a:p>
            <a:endParaRPr lang="ru-RU" sz="2400" b="1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8538" y="1267739"/>
            <a:ext cx="56917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SB Sans Display" panose="020B0503040504020204" pitchFamily="34" charset="0"/>
                <a:cs typeface="SB Sans Display" panose="020B0503040504020204" pitchFamily="34" charset="0"/>
              </a:rPr>
              <a:t>Кредит </a:t>
            </a:r>
            <a:r>
              <a:rPr lang="ru-RU" sz="2400" dirty="0" err="1">
                <a:latin typeface="SB Sans Display" panose="020B0503040504020204" pitchFamily="34" charset="0"/>
                <a:cs typeface="SB Sans Display" panose="020B0503040504020204" pitchFamily="34" charset="0"/>
              </a:rPr>
              <a:t>СберБанка</a:t>
            </a:r>
            <a:r>
              <a:rPr lang="ru-RU" sz="2400" dirty="0">
                <a:latin typeface="SB Sans Display" panose="020B0503040504020204" pitchFamily="34" charset="0"/>
                <a:cs typeface="SB Sans Display" panose="020B0503040504020204" pitchFamily="34" charset="0"/>
              </a:rPr>
              <a:t> на образование</a:t>
            </a:r>
            <a:br>
              <a:rPr lang="ru-RU" sz="2400" dirty="0">
                <a:latin typeface="SB Sans Display" panose="020B0503040504020204" pitchFamily="34" charset="0"/>
                <a:cs typeface="SB Sans Display" panose="020B0503040504020204" pitchFamily="34" charset="0"/>
              </a:rPr>
            </a:br>
            <a:r>
              <a:rPr lang="ru-RU" sz="2400" dirty="0">
                <a:latin typeface="SB Sans Display" panose="020B0503040504020204" pitchFamily="34" charset="0"/>
                <a:cs typeface="SB Sans Display" panose="020B0503040504020204" pitchFamily="34" charset="0"/>
              </a:rPr>
              <a:t>с государственной поддержкой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73421" y="7517591"/>
            <a:ext cx="645723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1200" b="1" i="1" dirty="0" smtClean="0">
                <a:solidFill>
                  <a:srgbClr val="000000"/>
                </a:solidFill>
              </a:rPr>
              <a:t>Об </a:t>
            </a:r>
            <a:r>
              <a:rPr lang="ru-RU" sz="1200" b="1" i="1" dirty="0">
                <a:solidFill>
                  <a:srgbClr val="000000"/>
                </a:solidFill>
              </a:rPr>
              <a:t>условиях </a:t>
            </a:r>
            <a:r>
              <a:rPr lang="ru-RU" sz="1200" b="1" i="1" dirty="0" smtClean="0">
                <a:solidFill>
                  <a:srgbClr val="000000"/>
                </a:solidFill>
              </a:rPr>
              <a:t>оформления кредита , </a:t>
            </a:r>
            <a:r>
              <a:rPr lang="ru-RU" sz="1200" b="1" i="1" dirty="0">
                <a:solidFill>
                  <a:srgbClr val="000000"/>
                </a:solidFill>
              </a:rPr>
              <a:t>а также необходимого пакета документов Вы можете узнать </a:t>
            </a:r>
            <a:endParaRPr lang="ru-RU" sz="1200" b="1" i="1" dirty="0" smtClean="0">
              <a:solidFill>
                <a:srgbClr val="000000"/>
              </a:solidFill>
            </a:endParaRPr>
          </a:p>
          <a:p>
            <a:pPr lvl="0" algn="ctr">
              <a:defRPr/>
            </a:pPr>
            <a:r>
              <a:rPr lang="ru-RU" sz="1200" b="1" i="1" dirty="0" smtClean="0">
                <a:solidFill>
                  <a:srgbClr val="000000"/>
                </a:solidFill>
              </a:rPr>
              <a:t>у </a:t>
            </a:r>
            <a:r>
              <a:rPr lang="ru-RU" sz="1200" b="1" i="1" dirty="0">
                <a:solidFill>
                  <a:srgbClr val="000000"/>
                </a:solidFill>
              </a:rPr>
              <a:t>Вашего персонального </a:t>
            </a:r>
            <a:r>
              <a:rPr lang="ru-RU" sz="1200" b="1" i="1" dirty="0" smtClean="0">
                <a:solidFill>
                  <a:srgbClr val="000000"/>
                </a:solidFill>
              </a:rPr>
              <a:t>менеджера:</a:t>
            </a:r>
          </a:p>
          <a:p>
            <a:pPr lvl="0" algn="ctr">
              <a:defRPr/>
            </a:pPr>
            <a:endParaRPr lang="ru-RU" sz="1200" b="1" i="1" dirty="0">
              <a:solidFill>
                <a:srgbClr val="000000"/>
              </a:solidFill>
            </a:endParaRPr>
          </a:p>
          <a:p>
            <a:pPr algn="ctr"/>
            <a:r>
              <a:rPr lang="ru-RU" b="1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Табаев Альберт, тел: 8-995-718-17-76</a:t>
            </a:r>
          </a:p>
          <a:p>
            <a:pPr lvl="0" algn="ctr">
              <a:defRPr/>
            </a:pPr>
            <a:endParaRPr lang="ru-RU" b="1" dirty="0" smtClean="0"/>
          </a:p>
          <a:p>
            <a:pPr lvl="0" algn="ctr">
              <a:defRPr/>
            </a:pPr>
            <a:r>
              <a:rPr lang="ru-RU" sz="1600" dirty="0" smtClean="0"/>
              <a:t>Руководитель: Ступина Наталия Сергеевна, тел: 8-981-986-98-46</a:t>
            </a:r>
          </a:p>
        </p:txBody>
      </p:sp>
      <p:sp>
        <p:nvSpPr>
          <p:cNvPr id="9" name="object 35">
            <a:extLst>
              <a:ext uri="{FF2B5EF4-FFF2-40B4-BE49-F238E27FC236}">
                <a16:creationId xmlns:a16="http://schemas.microsoft.com/office/drawing/2014/main" id="{92A7F401-CFC7-4E0C-B73C-07D90FFF7863}"/>
              </a:ext>
            </a:extLst>
          </p:cNvPr>
          <p:cNvSpPr txBox="1"/>
          <p:nvPr/>
        </p:nvSpPr>
        <p:spPr>
          <a:xfrm>
            <a:off x="1076194" y="3009438"/>
            <a:ext cx="3824448" cy="662361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lang="ru-RU" sz="1400" dirty="0">
                <a:latin typeface="SB Sans Text" panose="020B0503040504020204" pitchFamily="34" charset="-52"/>
                <a:cs typeface="SB Sans Text" panose="020B0503040504020204" pitchFamily="34" charset="-52"/>
              </a:rPr>
              <a:t>Для оплаты обучения на дневном, вечернем и заочном отделениях </a:t>
            </a:r>
            <a:br>
              <a:rPr lang="ru-RU" sz="1400" dirty="0">
                <a:latin typeface="SB Sans Text" panose="020B0503040504020204" pitchFamily="34" charset="-52"/>
                <a:cs typeface="SB Sans Text" panose="020B0503040504020204" pitchFamily="34" charset="-52"/>
              </a:rPr>
            </a:br>
            <a:r>
              <a:rPr lang="ru-RU" sz="1400" dirty="0">
                <a:latin typeface="SB Sans Text" panose="020B0503040504020204" pitchFamily="34" charset="-52"/>
                <a:cs typeface="SB Sans Text" panose="020B0503040504020204" pitchFamily="34" charset="-52"/>
              </a:rPr>
              <a:t>в университетах, институтах, академиях</a:t>
            </a:r>
          </a:p>
        </p:txBody>
      </p:sp>
      <p:sp>
        <p:nvSpPr>
          <p:cNvPr id="10" name="object 35">
            <a:extLst>
              <a:ext uri="{FF2B5EF4-FFF2-40B4-BE49-F238E27FC236}">
                <a16:creationId xmlns:a16="http://schemas.microsoft.com/office/drawing/2014/main" id="{4207241B-2831-47AF-AA7B-2A1E345FCFC8}"/>
              </a:ext>
            </a:extLst>
          </p:cNvPr>
          <p:cNvSpPr txBox="1"/>
          <p:nvPr/>
        </p:nvSpPr>
        <p:spPr>
          <a:xfrm>
            <a:off x="1076194" y="3865406"/>
            <a:ext cx="3824448" cy="44691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lang="ru-RU" sz="1400" dirty="0">
                <a:latin typeface="SB Sans Text" panose="020B0503040504020204" pitchFamily="34" charset="-52"/>
                <a:cs typeface="SB Sans Text" panose="020B0503040504020204" pitchFamily="34" charset="-52"/>
              </a:rPr>
              <a:t>Оплачивайте первое </a:t>
            </a:r>
            <a:r>
              <a:rPr lang="en-US" sz="1400" dirty="0">
                <a:latin typeface="SB Sans Text" panose="020B0503040504020204" pitchFamily="34" charset="-52"/>
                <a:cs typeface="SB Sans Text" panose="020B0503040504020204" pitchFamily="34" charset="-52"/>
              </a:rPr>
              <a:t/>
            </a:r>
            <a:br>
              <a:rPr lang="en-US" sz="1400" dirty="0">
                <a:latin typeface="SB Sans Text" panose="020B0503040504020204" pitchFamily="34" charset="-52"/>
                <a:cs typeface="SB Sans Text" panose="020B0503040504020204" pitchFamily="34" charset="-52"/>
              </a:rPr>
            </a:br>
            <a:r>
              <a:rPr lang="ru-RU" sz="1400" dirty="0">
                <a:latin typeface="SB Sans Text" panose="020B0503040504020204" pitchFamily="34" charset="-52"/>
                <a:cs typeface="SB Sans Text" panose="020B0503040504020204" pitchFamily="34" charset="-52"/>
              </a:rPr>
              <a:t>или последующее</a:t>
            </a:r>
            <a:r>
              <a:rPr lang="en-US" sz="1400" dirty="0">
                <a:latin typeface="SB Sans Text" panose="020B0503040504020204" pitchFamily="34" charset="-52"/>
                <a:cs typeface="SB Sans Text" panose="020B0503040504020204" pitchFamily="34" charset="-52"/>
              </a:rPr>
              <a:t> </a:t>
            </a:r>
            <a:r>
              <a:rPr lang="ru-RU" sz="1400" dirty="0">
                <a:latin typeface="SB Sans Text" panose="020B0503040504020204" pitchFamily="34" charset="-52"/>
                <a:cs typeface="SB Sans Text" panose="020B0503040504020204" pitchFamily="34" charset="-52"/>
              </a:rPr>
              <a:t>образование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6F1CC90-D1B3-4F42-AF3E-186C4808DEEB}"/>
              </a:ext>
            </a:extLst>
          </p:cNvPr>
          <p:cNvSpPr txBox="1"/>
          <p:nvPr/>
        </p:nvSpPr>
        <p:spPr>
          <a:xfrm>
            <a:off x="358537" y="2066899"/>
            <a:ext cx="64863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SB Sans Display" panose="020B0503040504020204" pitchFamily="34" charset="0"/>
                <a:cs typeface="SB Sans Display" panose="020B0503040504020204" pitchFamily="34" charset="0"/>
              </a:rPr>
              <a:t>Оформите кредит для оплаты обучения в любом лицензированном </a:t>
            </a:r>
            <a:r>
              <a:rPr lang="ru-RU" sz="2000" dirty="0" smtClean="0">
                <a:latin typeface="SB Sans Display" panose="020B0503040504020204" pitchFamily="34" charset="0"/>
                <a:cs typeface="SB Sans Display" panose="020B0503040504020204" pitchFamily="34" charset="0"/>
              </a:rPr>
              <a:t>ВУЗе</a:t>
            </a:r>
            <a:endParaRPr lang="ru-RU" sz="2000" dirty="0">
              <a:latin typeface="SB Sans Display" panose="020B0503040504020204" pitchFamily="34" charset="0"/>
              <a:cs typeface="SB Sans Display" panose="020B0503040504020204" pitchFamily="34" charset="0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19D1FB5C-4E4F-4DC1-B67B-6FF1A534E7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439033" y="3042237"/>
            <a:ext cx="464637" cy="431785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55FC80C7-CAB0-4C53-9DA8-F2B5D5FD97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398216" y="3846593"/>
            <a:ext cx="546271" cy="391770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12A1E208-DA43-4841-8E50-955C9CEE34B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457019" y="4503319"/>
            <a:ext cx="428664" cy="428664"/>
          </a:xfrm>
          <a:prstGeom prst="rect">
            <a:avLst/>
          </a:prstGeom>
        </p:spPr>
      </p:pic>
      <p:sp>
        <p:nvSpPr>
          <p:cNvPr id="17" name="object 35">
            <a:extLst>
              <a:ext uri="{FF2B5EF4-FFF2-40B4-BE49-F238E27FC236}">
                <a16:creationId xmlns:a16="http://schemas.microsoft.com/office/drawing/2014/main" id="{4207241B-2831-47AF-AA7B-2A1E345FCFC8}"/>
              </a:ext>
            </a:extLst>
          </p:cNvPr>
          <p:cNvSpPr txBox="1"/>
          <p:nvPr/>
        </p:nvSpPr>
        <p:spPr>
          <a:xfrm>
            <a:off x="1076194" y="4476587"/>
            <a:ext cx="4143206" cy="44691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lang="ru-RU" sz="1400" dirty="0">
                <a:latin typeface="SB Sans Text" panose="020B0503040504020204" pitchFamily="34" charset="-52"/>
                <a:cs typeface="SB Sans Text" panose="020B0503040504020204" pitchFamily="34" charset="-52"/>
              </a:rPr>
              <a:t>Кредит можно оформить для оплаты всего образования целиком или одного семестра</a:t>
            </a:r>
          </a:p>
        </p:txBody>
      </p:sp>
      <p:sp>
        <p:nvSpPr>
          <p:cNvPr id="18" name="object 35">
            <a:extLst>
              <a:ext uri="{FF2B5EF4-FFF2-40B4-BE49-F238E27FC236}">
                <a16:creationId xmlns:a16="http://schemas.microsoft.com/office/drawing/2014/main" id="{89E55D50-E02A-4E9D-B75E-6C563AC21621}"/>
              </a:ext>
            </a:extLst>
          </p:cNvPr>
          <p:cNvSpPr txBox="1"/>
          <p:nvPr/>
        </p:nvSpPr>
        <p:spPr>
          <a:xfrm>
            <a:off x="180019" y="5238185"/>
            <a:ext cx="3070038" cy="45127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298450" marR="5080" indent="-285750">
              <a:lnSpc>
                <a:spcPct val="1008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SB Sans Text" panose="020B0503040504020204" pitchFamily="34" charset="-52"/>
                <a:cs typeface="SB Sans Text" panose="020B0503040504020204" pitchFamily="34" charset="-52"/>
              </a:rPr>
              <a:t>Вы платите только </a:t>
            </a:r>
            <a:br>
              <a:rPr lang="ru-RU" sz="1400" dirty="0">
                <a:latin typeface="SB Sans Text" panose="020B0503040504020204" pitchFamily="34" charset="-52"/>
                <a:cs typeface="SB Sans Text" panose="020B0503040504020204" pitchFamily="34" charset="-52"/>
              </a:rPr>
            </a:br>
            <a:r>
              <a:rPr lang="ru-RU" sz="1400" dirty="0">
                <a:solidFill>
                  <a:srgbClr val="21A138"/>
                </a:solidFill>
                <a:latin typeface="SB Sans Text" panose="020B0503040504020204" pitchFamily="34" charset="-52"/>
                <a:cs typeface="SB Sans Text" panose="020B0503040504020204" pitchFamily="34" charset="-52"/>
              </a:rPr>
              <a:t>3% годовых</a:t>
            </a:r>
            <a:endParaRPr lang="ru-RU" sz="1400" dirty="0">
              <a:solidFill>
                <a:srgbClr val="333F48"/>
              </a:solidFill>
              <a:latin typeface="SB Sans Text" panose="020B0503040504020204" pitchFamily="34" charset="-52"/>
              <a:cs typeface="SB Sans Text" panose="020B0503040504020204" pitchFamily="34" charset="-52"/>
            </a:endParaRPr>
          </a:p>
        </p:txBody>
      </p:sp>
      <p:sp>
        <p:nvSpPr>
          <p:cNvPr id="19" name="object 35">
            <a:extLst>
              <a:ext uri="{FF2B5EF4-FFF2-40B4-BE49-F238E27FC236}">
                <a16:creationId xmlns:a16="http://schemas.microsoft.com/office/drawing/2014/main" id="{A549D43D-B5E3-4655-87AE-741D22C527AC}"/>
              </a:ext>
            </a:extLst>
          </p:cNvPr>
          <p:cNvSpPr txBox="1"/>
          <p:nvPr/>
        </p:nvSpPr>
        <p:spPr>
          <a:xfrm>
            <a:off x="180019" y="5752292"/>
            <a:ext cx="2668638" cy="662361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SB Sans Text" panose="020B0503040504020204" pitchFamily="34" charset="-52"/>
                <a:cs typeface="SB Sans Text" panose="020B0503040504020204" pitchFamily="34" charset="-52"/>
              </a:rPr>
              <a:t>Государство компенсирует банку часть расходов по процентам</a:t>
            </a:r>
          </a:p>
        </p:txBody>
      </p:sp>
      <p:sp>
        <p:nvSpPr>
          <p:cNvPr id="20" name="object 35">
            <a:extLst>
              <a:ext uri="{FF2B5EF4-FFF2-40B4-BE49-F238E27FC236}">
                <a16:creationId xmlns:a16="http://schemas.microsoft.com/office/drawing/2014/main" id="{4EFB408C-EB9C-483D-A1C7-4DC2FC79B085}"/>
              </a:ext>
            </a:extLst>
          </p:cNvPr>
          <p:cNvSpPr txBox="1"/>
          <p:nvPr/>
        </p:nvSpPr>
        <p:spPr>
          <a:xfrm>
            <a:off x="3417192" y="6715677"/>
            <a:ext cx="2490635" cy="44691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SB Sans Text" panose="020B0503040504020204" pitchFamily="34" charset="-52"/>
                <a:cs typeface="SB Sans Text" panose="020B0503040504020204" pitchFamily="34" charset="-52"/>
              </a:rPr>
              <a:t>Получайте кредит частями</a:t>
            </a:r>
          </a:p>
        </p:txBody>
      </p:sp>
      <p:sp>
        <p:nvSpPr>
          <p:cNvPr id="21" name="object 35">
            <a:extLst>
              <a:ext uri="{FF2B5EF4-FFF2-40B4-BE49-F238E27FC236}">
                <a16:creationId xmlns:a16="http://schemas.microsoft.com/office/drawing/2014/main" id="{A6DCAED4-CBCA-477D-A754-D0A2E6B42CDE}"/>
              </a:ext>
            </a:extLst>
          </p:cNvPr>
          <p:cNvSpPr txBox="1"/>
          <p:nvPr/>
        </p:nvSpPr>
        <p:spPr>
          <a:xfrm>
            <a:off x="3417192" y="5235430"/>
            <a:ext cx="3084314" cy="1247136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SB Sans Text" panose="020B0503040504020204" pitchFamily="34" charset="-52"/>
                <a:cs typeface="SB Sans Text" panose="020B0503040504020204" pitchFamily="34" charset="-52"/>
              </a:rPr>
              <a:t>Оформляйте кредит</a:t>
            </a:r>
            <a:r>
              <a:rPr lang="en-US" sz="1400" dirty="0">
                <a:latin typeface="SB Sans Text" panose="020B0503040504020204" pitchFamily="34" charset="-52"/>
                <a:cs typeface="SB Sans Text" panose="020B0503040504020204" pitchFamily="34" charset="-52"/>
              </a:rPr>
              <a:t/>
            </a:r>
            <a:br>
              <a:rPr lang="en-US" sz="1400" dirty="0">
                <a:latin typeface="SB Sans Text" panose="020B0503040504020204" pitchFamily="34" charset="-52"/>
                <a:cs typeface="SB Sans Text" panose="020B0503040504020204" pitchFamily="34" charset="-52"/>
              </a:rPr>
            </a:br>
            <a:r>
              <a:rPr lang="ru-RU" sz="1400" dirty="0">
                <a:latin typeface="SB Sans Text" panose="020B0503040504020204" pitchFamily="34" charset="-52"/>
                <a:cs typeface="SB Sans Text" panose="020B0503040504020204" pitchFamily="34" charset="-52"/>
              </a:rPr>
              <a:t>вне зависимости от места вашей регистрации</a:t>
            </a: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endParaRPr lang="ru-RU" sz="1400" dirty="0">
              <a:latin typeface="SB Sans Text" panose="020B0503040504020204" pitchFamily="34" charset="-52"/>
              <a:cs typeface="SB Sans Text" panose="020B0503040504020204" pitchFamily="34" charset="-52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endParaRPr lang="ru-RU" sz="1400" dirty="0">
              <a:latin typeface="SB Sans Text" panose="020B0503040504020204" pitchFamily="34" charset="-52"/>
              <a:cs typeface="SB Sans Text" panose="020B0503040504020204" pitchFamily="34" charset="-52"/>
            </a:endParaRPr>
          </a:p>
        </p:txBody>
      </p:sp>
      <p:sp>
        <p:nvSpPr>
          <p:cNvPr id="22" name="object 35">
            <a:extLst>
              <a:ext uri="{FF2B5EF4-FFF2-40B4-BE49-F238E27FC236}">
                <a16:creationId xmlns:a16="http://schemas.microsoft.com/office/drawing/2014/main" id="{B7E2848A-CF95-448F-9CF1-BE85C726BF36}"/>
              </a:ext>
            </a:extLst>
          </p:cNvPr>
          <p:cNvSpPr txBox="1"/>
          <p:nvPr/>
        </p:nvSpPr>
        <p:spPr>
          <a:xfrm>
            <a:off x="173421" y="6488362"/>
            <a:ext cx="3224114" cy="87780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SB Sans Text" panose="020B0503040504020204" pitchFamily="34" charset="-52"/>
                <a:cs typeface="SB Sans Text" panose="020B0503040504020204" pitchFamily="34" charset="-52"/>
              </a:rPr>
              <a:t>Не прерывайте образование из-за отсутствия средств </a:t>
            </a:r>
            <a:r>
              <a:rPr lang="en-US" sz="1400" dirty="0">
                <a:latin typeface="SB Sans Text" panose="020B0503040504020204" pitchFamily="34" charset="-52"/>
                <a:cs typeface="SB Sans Text" panose="020B0503040504020204" pitchFamily="34" charset="-52"/>
              </a:rPr>
              <a:t>—</a:t>
            </a:r>
            <a:r>
              <a:rPr lang="ru-RU" sz="1400" dirty="0">
                <a:latin typeface="SB Sans Text" panose="020B0503040504020204" pitchFamily="34" charset="-52"/>
                <a:cs typeface="SB Sans Text" panose="020B0503040504020204" pitchFamily="34" charset="-52"/>
              </a:rPr>
              <a:t> одобрение банка действует </a:t>
            </a:r>
            <a:r>
              <a:rPr lang="en-US" sz="1400" dirty="0">
                <a:latin typeface="SB Sans Text" panose="020B0503040504020204" pitchFamily="34" charset="-52"/>
                <a:cs typeface="SB Sans Text" panose="020B0503040504020204" pitchFamily="34" charset="-52"/>
              </a:rPr>
              <a:t/>
            </a:r>
            <a:br>
              <a:rPr lang="en-US" sz="1400" dirty="0">
                <a:latin typeface="SB Sans Text" panose="020B0503040504020204" pitchFamily="34" charset="-52"/>
                <a:cs typeface="SB Sans Text" panose="020B0503040504020204" pitchFamily="34" charset="-52"/>
              </a:rPr>
            </a:br>
            <a:r>
              <a:rPr lang="ru-RU" sz="1400" dirty="0">
                <a:latin typeface="SB Sans Text" panose="020B0503040504020204" pitchFamily="34" charset="-52"/>
                <a:cs typeface="SB Sans Text" panose="020B0503040504020204" pitchFamily="34" charset="-52"/>
              </a:rPr>
              <a:t>в течение всего срока обучения</a:t>
            </a:r>
          </a:p>
        </p:txBody>
      </p:sp>
      <p:sp>
        <p:nvSpPr>
          <p:cNvPr id="23" name="object 3">
            <a:extLst>
              <a:ext uri="{FF2B5EF4-FFF2-40B4-BE49-F238E27FC236}">
                <a16:creationId xmlns:a16="http://schemas.microsoft.com/office/drawing/2014/main" id="{9C090EFB-6A22-4F41-95BD-D44E24295F24}"/>
              </a:ext>
            </a:extLst>
          </p:cNvPr>
          <p:cNvSpPr txBox="1"/>
          <p:nvPr/>
        </p:nvSpPr>
        <p:spPr>
          <a:xfrm>
            <a:off x="3417192" y="5984387"/>
            <a:ext cx="2997207" cy="95474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298450" marR="55880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SB Sans Text" panose="020B0503040504020204" pitchFamily="34" charset="-52"/>
                <a:cs typeface="SB Sans Text" panose="020B0503040504020204" pitchFamily="34" charset="-52"/>
              </a:rPr>
              <a:t>Досрочное </a:t>
            </a:r>
            <a:br>
              <a:rPr lang="ru-RU" sz="1400" dirty="0">
                <a:latin typeface="SB Sans Text" panose="020B0503040504020204" pitchFamily="34" charset="-52"/>
                <a:cs typeface="SB Sans Text" panose="020B0503040504020204" pitchFamily="34" charset="-52"/>
              </a:rPr>
            </a:br>
            <a:r>
              <a:rPr lang="ru-RU" sz="1400" dirty="0">
                <a:latin typeface="SB Sans Text" panose="020B0503040504020204" pitchFamily="34" charset="-52"/>
                <a:cs typeface="SB Sans Text" panose="020B0503040504020204" pitchFamily="34" charset="-52"/>
              </a:rPr>
              <a:t>погашение кредита </a:t>
            </a:r>
            <a:br>
              <a:rPr lang="ru-RU" sz="1400" dirty="0">
                <a:latin typeface="SB Sans Text" panose="020B0503040504020204" pitchFamily="34" charset="-52"/>
                <a:cs typeface="SB Sans Text" panose="020B0503040504020204" pitchFamily="34" charset="-52"/>
              </a:rPr>
            </a:br>
            <a:r>
              <a:rPr lang="ru-RU" sz="1400" dirty="0">
                <a:latin typeface="SB Sans Text" panose="020B0503040504020204" pitchFamily="34" charset="-52"/>
                <a:cs typeface="SB Sans Text" panose="020B0503040504020204" pitchFamily="34" charset="-52"/>
              </a:rPr>
              <a:t>без комиссий</a:t>
            </a:r>
          </a:p>
          <a:p>
            <a:pPr marL="12700">
              <a:spcBef>
                <a:spcPts val="600"/>
              </a:spcBef>
            </a:pPr>
            <a:endParaRPr sz="1400" dirty="0">
              <a:latin typeface="SB Sans Text" panose="020B0503040504020204" pitchFamily="34" charset="-52"/>
              <a:cs typeface="SB Sans Text" panose="020B0503040504020204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80921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2945</TotalTime>
  <Words>149</Words>
  <Application>Microsoft Office PowerPoint</Application>
  <PresentationFormat>Лист A4 (210x297 мм)</PresentationFormat>
  <Paragraphs>19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SB Sans Display</vt:lpstr>
      <vt:lpstr>SB Sans Text</vt:lpstr>
      <vt:lpstr>Tahoma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Ступина Наталия Сергеевна</cp:lastModifiedBy>
  <cp:revision>93</cp:revision>
  <cp:lastPrinted>2021-06-22T15:04:58Z</cp:lastPrinted>
  <dcterms:created xsi:type="dcterms:W3CDTF">2020-03-26T10:45:40Z</dcterms:created>
  <dcterms:modified xsi:type="dcterms:W3CDTF">2025-06-27T09:09:10Z</dcterms:modified>
</cp:coreProperties>
</file>