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18" r:id="rId2"/>
    <p:sldId id="320" r:id="rId3"/>
    <p:sldId id="322" r:id="rId4"/>
  </p:sldIdLst>
  <p:sldSz cx="20104100" cy="11309350"/>
  <p:notesSz cx="20104100" cy="11309350"/>
  <p:embeddedFontLst>
    <p:embeddedFont>
      <p:font typeface="SB Sans Display" panose="020B0503040504020204" pitchFamily="34" charset="0"/>
      <p:regular r:id="rId7"/>
      <p:bold r:id="rId8"/>
    </p:embeddedFont>
    <p:embeddedFont>
      <p:font typeface="Helvetica" panose="020B0604020202020204" pitchFamily="34" charset="0"/>
      <p:regular r:id="rId9"/>
      <p:bold r:id="rId10"/>
      <p:italic r:id="rId11"/>
      <p:boldItalic r:id="rId12"/>
    </p:embeddedFont>
    <p:embeddedFont>
      <p:font typeface="SB Sans Text Cond" panose="020B0506040504020204" pitchFamily="34" charset="-52"/>
      <p:regular r:id="rId13"/>
      <p:bold r:id="rId14"/>
    </p:embeddedFont>
    <p:embeddedFont>
      <p:font typeface="SB Sans Text" panose="020B0503040504020204" pitchFamily="34" charset="-52"/>
      <p:regular r:id="rId15"/>
      <p:bold r:id="rId16"/>
      <p:italic r:id="rId17"/>
      <p:boldItalic r:id="rId18"/>
    </p:embeddedFont>
    <p:embeddedFont>
      <p:font typeface="SB Sans Display Light" panose="020B0303040504020204" pitchFamily="34" charset="0"/>
      <p:regular r:id="rId19"/>
    </p:embeddedFont>
    <p:embeddedFont>
      <p:font typeface="SBSansDisplay-Semibold" panose="020B0703040504020204" pitchFamily="34" charset="0"/>
      <p:regular r:id="rId20"/>
      <p:bold r:id="rId21"/>
    </p:embeddedFont>
    <p:embeddedFont>
      <p:font typeface="SB Sans Display Semibold" panose="020B0703040504020204" pitchFamily="34" charset="0"/>
      <p:regular r:id="rId22"/>
      <p:bold r:id="rId23"/>
    </p:embeddedFont>
    <p:embeddedFont>
      <p:font typeface="SB Sans Text Semibold" panose="020B0703040504020204" pitchFamily="34" charset="-52"/>
      <p:bold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455" userDrawn="1">
          <p15:clr>
            <a:srgbClr val="A4A3A4"/>
          </p15:clr>
        </p15:guide>
        <p15:guide id="2" pos="639" userDrawn="1">
          <p15:clr>
            <a:srgbClr val="A4A3A4"/>
          </p15:clr>
        </p15:guide>
        <p15:guide id="3" orient="horz" pos="6601" userDrawn="1">
          <p15:clr>
            <a:srgbClr val="A4A3A4"/>
          </p15:clr>
        </p15:guide>
        <p15:guide id="4" pos="12138" userDrawn="1">
          <p15:clr>
            <a:srgbClr val="A4A3A4"/>
          </p15:clr>
        </p15:guide>
        <p15:guide id="5" orient="horz" pos="3471" userDrawn="1">
          <p15:clr>
            <a:srgbClr val="A4A3A4"/>
          </p15:clr>
        </p15:guide>
        <p15:guide id="6" pos="61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06"/>
    <a:srgbClr val="031F04"/>
    <a:srgbClr val="026305"/>
    <a:srgbClr val="21A038"/>
    <a:srgbClr val="D9F2F6"/>
    <a:srgbClr val="A1F98E"/>
    <a:srgbClr val="EBED41"/>
    <a:srgbClr val="4CE5A6"/>
    <a:srgbClr val="23B7D8"/>
    <a:srgbClr val="00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38"/>
    <p:restoredTop sz="97712"/>
  </p:normalViewPr>
  <p:slideViewPr>
    <p:cSldViewPr snapToGrid="0">
      <p:cViewPr varScale="1">
        <p:scale>
          <a:sx n="56" d="100"/>
          <a:sy n="56" d="100"/>
        </p:scale>
        <p:origin x="774" y="72"/>
      </p:cViewPr>
      <p:guideLst>
        <p:guide orient="horz" pos="455"/>
        <p:guide pos="639"/>
        <p:guide orient="horz" pos="6601"/>
        <p:guide pos="12138"/>
        <p:guide orient="horz" pos="3471"/>
        <p:guide pos="617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1456" y="19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32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font" Target="fonts/font22.fntdata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font" Target="fonts/font21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3CC251D-C101-9800-1709-DA28C136D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5E4A2E-D042-4900-9AEC-CE79B9D8EF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0EF96-6DF1-DC4E-8451-DB899B4CD461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C7C602-9618-4518-D12D-8D80D1B0EF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A6307E-B1D6-9A0D-328F-B8A6B18E93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17D67-71C0-A442-BF36-E35BA46BC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55555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0316D-B19B-994E-8333-00E0AF34F765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0ED66-EB82-0A40-B323-E60C20260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5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 object 17">
            <a:extLst>
              <a:ext uri="{FF2B5EF4-FFF2-40B4-BE49-F238E27FC236}">
                <a16:creationId xmlns:a16="http://schemas.microsoft.com/office/drawing/2014/main" id="{3FEE0CBF-5246-FFDB-679C-7521EB2FD51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22650" y="3902075"/>
            <a:ext cx="13868401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2300" b="1" i="0">
                <a:solidFill>
                  <a:srgbClr val="334047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422650" y="5349875"/>
            <a:ext cx="13868400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2300" b="0" i="0">
                <a:solidFill>
                  <a:srgbClr val="334047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в две строки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4408A6F1-B027-8064-E29E-A5FF0798F0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42368" y="9987563"/>
            <a:ext cx="1019361" cy="261610"/>
          </a:xfrm>
        </p:spPr>
        <p:txBody>
          <a:bodyPr lIns="0" tIns="0" rIns="0" bIns="0"/>
          <a:lstStyle>
            <a:lvl1pPr algn="ctr">
              <a:defRPr sz="1700" b="1" i="0">
                <a:solidFill>
                  <a:schemeClr val="tx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2022</a:t>
            </a:r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85689" y="680479"/>
            <a:ext cx="17453152" cy="12820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200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424313" y="3519561"/>
            <a:ext cx="4783862" cy="307777"/>
          </a:xfrm>
        </p:spPr>
        <p:txBody>
          <a:bodyPr lIns="0" tIns="0" rIns="0" bIns="0"/>
          <a:lstStyle>
            <a:lvl1pPr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9" name="Holder 3">
            <a:extLst>
              <a:ext uri="{FF2B5EF4-FFF2-40B4-BE49-F238E27FC236}">
                <a16:creationId xmlns:a16="http://schemas.microsoft.com/office/drawing/2014/main" id="{61CAF906-54D8-5A14-B5B2-855136A4145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445834" y="4335926"/>
            <a:ext cx="4783869" cy="5578047"/>
          </a:xfrm>
        </p:spPr>
        <p:txBody>
          <a:bodyPr lIns="0" tIns="0" rIns="0" bIns="0"/>
          <a:lstStyle>
            <a:lvl1pPr algn="l">
              <a:defRPr sz="16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id="{36F56FA1-A23D-9481-DE43-6666CF2FFB8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489211" y="3519561"/>
            <a:ext cx="4783862" cy="307777"/>
          </a:xfrm>
        </p:spPr>
        <p:txBody>
          <a:bodyPr lIns="0" tIns="0" rIns="0" bIns="0"/>
          <a:lstStyle>
            <a:lvl1pPr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26" name="Holder 3">
            <a:extLst>
              <a:ext uri="{FF2B5EF4-FFF2-40B4-BE49-F238E27FC236}">
                <a16:creationId xmlns:a16="http://schemas.microsoft.com/office/drawing/2014/main" id="{3735408F-D1DB-0374-D9E3-31E7518A230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510732" y="4335926"/>
            <a:ext cx="4783869" cy="5578047"/>
          </a:xfrm>
        </p:spPr>
        <p:txBody>
          <a:bodyPr lIns="0" tIns="0" rIns="0" bIns="0"/>
          <a:lstStyle>
            <a:lvl1pPr algn="l">
              <a:defRPr sz="16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27" name="Holder 3">
            <a:extLst>
              <a:ext uri="{FF2B5EF4-FFF2-40B4-BE49-F238E27FC236}">
                <a16:creationId xmlns:a16="http://schemas.microsoft.com/office/drawing/2014/main" id="{DCBCEAE0-12D7-3FD7-929F-E61F686817E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3703399" y="3519561"/>
            <a:ext cx="4783862" cy="307777"/>
          </a:xfrm>
        </p:spPr>
        <p:txBody>
          <a:bodyPr lIns="0" tIns="0" rIns="0" bIns="0"/>
          <a:lstStyle>
            <a:lvl1pPr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28" name="Holder 3">
            <a:extLst>
              <a:ext uri="{FF2B5EF4-FFF2-40B4-BE49-F238E27FC236}">
                <a16:creationId xmlns:a16="http://schemas.microsoft.com/office/drawing/2014/main" id="{12FFECB0-013D-725B-31E3-9611F384AC3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3724920" y="4335926"/>
            <a:ext cx="4783869" cy="5578047"/>
          </a:xfrm>
        </p:spPr>
        <p:txBody>
          <a:bodyPr lIns="0" tIns="0" rIns="0" bIns="0"/>
          <a:lstStyle>
            <a:lvl1pPr algn="l">
              <a:defRPr sz="16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3462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g object 17">
            <a:extLst>
              <a:ext uri="{FF2B5EF4-FFF2-40B4-BE49-F238E27FC236}">
                <a16:creationId xmlns:a16="http://schemas.microsoft.com/office/drawing/2014/main" id="{4F2B456F-8A37-EAAD-365D-452A7F93454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85689" y="680479"/>
            <a:ext cx="11280961" cy="1282064"/>
          </a:xfrm>
          <a:prstGeom prst="rect">
            <a:avLst/>
          </a:prstGeom>
        </p:spPr>
        <p:txBody>
          <a:bodyPr lIns="0" tIns="0" rIns="0" bIns="0"/>
          <a:lstStyle>
            <a:lvl1pPr>
              <a:defRPr sz="8200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5ABE7E2E-B27B-922B-94EB-E9A803180D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0289" y="2084943"/>
            <a:ext cx="10696761" cy="369333"/>
          </a:xfrm>
        </p:spPr>
        <p:txBody>
          <a:bodyPr lIns="0" tIns="0" rIns="0" bIns="0"/>
          <a:lstStyle>
            <a:lvl1pPr>
              <a:defRPr sz="2400" b="0" i="0" spc="200" baseline="0">
                <a:solidFill>
                  <a:schemeClr val="tx1"/>
                </a:solidFill>
                <a:latin typeface="SB Sans Text Cond" panose="020B0506040504020204" pitchFamily="34" charset="0"/>
                <a:cs typeface="SB Sans Text Cond" panose="020B0506040504020204" pitchFamily="34" charset="0"/>
              </a:defRPr>
            </a:lvl1pPr>
          </a:lstStyle>
          <a:p>
            <a:r>
              <a:rPr lang="ru-RU" dirty="0"/>
              <a:t>Подзаголовок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361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85689" y="680479"/>
            <a:ext cx="17453152" cy="10726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80000"/>
              </a:lnSpc>
              <a:defRPr sz="8200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60289" y="2301875"/>
            <a:ext cx="17478552" cy="41452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2168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85689" y="680479"/>
            <a:ext cx="17453152" cy="107260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80000"/>
              </a:lnSpc>
              <a:defRPr sz="8200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60289" y="2149475"/>
            <a:ext cx="17478552" cy="56692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837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094A5-E620-B65C-2BFA-B1B50A765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626" t="27310" r="12058" b="23133"/>
          <a:stretch/>
        </p:blipFill>
        <p:spPr>
          <a:xfrm>
            <a:off x="0" y="-1"/>
            <a:ext cx="20223126" cy="113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60289" y="3649675"/>
            <a:ext cx="17583785" cy="5607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9" r:id="rId3"/>
    <p:sldLayoutId id="2147483670" r:id="rId4"/>
    <p:sldLayoutId id="2147483672" r:id="rId5"/>
    <p:sldLayoutId id="214748368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11.sv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45719D-11E5-4ADD-8988-286B8D51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0127" y="-165904"/>
            <a:ext cx="5347701" cy="53477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BA8770-0EDD-4A58-9B8F-078F9BD5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447" y="71168"/>
            <a:ext cx="5347702" cy="534770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15E0336-96D1-766D-2678-00863A38A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44165"/>
          <a:stretch/>
        </p:blipFill>
        <p:spPr>
          <a:xfrm>
            <a:off x="1014413" y="670561"/>
            <a:ext cx="1644859" cy="574815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4E4B32E-9B44-1812-C924-0340EE207301}"/>
              </a:ext>
            </a:extLst>
          </p:cNvPr>
          <p:cNvSpPr/>
          <p:nvPr/>
        </p:nvSpPr>
        <p:spPr>
          <a:xfrm>
            <a:off x="1014413" y="6223252"/>
            <a:ext cx="4376294" cy="4249818"/>
          </a:xfrm>
          <a:prstGeom prst="roundRect">
            <a:avLst>
              <a:gd name="adj" fmla="val 4762"/>
            </a:avLst>
          </a:prstGeom>
          <a:gradFill flip="none" rotWithShape="1">
            <a:gsLst>
              <a:gs pos="47000">
                <a:schemeClr val="bg1"/>
              </a:gs>
              <a:gs pos="100000">
                <a:schemeClr val="bg1">
                  <a:alpha val="52767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7FD7CF3-BFD3-D81F-F5B9-78DE7428EFB7}"/>
              </a:ext>
            </a:extLst>
          </p:cNvPr>
          <p:cNvSpPr/>
          <p:nvPr/>
        </p:nvSpPr>
        <p:spPr>
          <a:xfrm>
            <a:off x="5636031" y="6223251"/>
            <a:ext cx="4376294" cy="4249819"/>
          </a:xfrm>
          <a:prstGeom prst="roundRect">
            <a:avLst>
              <a:gd name="adj" fmla="val 4762"/>
            </a:avLst>
          </a:prstGeom>
          <a:gradFill flip="none" rotWithShape="1">
            <a:gsLst>
              <a:gs pos="0">
                <a:srgbClr val="FFFFFF">
                  <a:alpha val="37000"/>
                </a:srgbClr>
              </a:gs>
              <a:gs pos="47000">
                <a:schemeClr val="bg1">
                  <a:alpha val="93119"/>
                </a:schemeClr>
              </a:gs>
              <a:gs pos="100000">
                <a:schemeClr val="bg1">
                  <a:alpha val="52767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1DB9E59-0BB8-ED4F-C85B-DA6591C62438}"/>
              </a:ext>
            </a:extLst>
          </p:cNvPr>
          <p:cNvSpPr/>
          <p:nvPr/>
        </p:nvSpPr>
        <p:spPr>
          <a:xfrm>
            <a:off x="10257649" y="6223251"/>
            <a:ext cx="4376294" cy="4249819"/>
          </a:xfrm>
          <a:prstGeom prst="roundRect">
            <a:avLst>
              <a:gd name="adj" fmla="val 4762"/>
            </a:avLst>
          </a:prstGeom>
          <a:gradFill flip="none" rotWithShape="1">
            <a:gsLst>
              <a:gs pos="0">
                <a:srgbClr val="FFFFFF">
                  <a:alpha val="37000"/>
                </a:srgbClr>
              </a:gs>
              <a:gs pos="47000">
                <a:schemeClr val="bg1">
                  <a:alpha val="93119"/>
                </a:schemeClr>
              </a:gs>
              <a:gs pos="100000">
                <a:schemeClr val="bg1">
                  <a:alpha val="52767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6C6F973-86E7-C7AD-BF71-A1534C356007}"/>
              </a:ext>
            </a:extLst>
          </p:cNvPr>
          <p:cNvSpPr/>
          <p:nvPr/>
        </p:nvSpPr>
        <p:spPr>
          <a:xfrm>
            <a:off x="14879268" y="6223251"/>
            <a:ext cx="4376294" cy="4249819"/>
          </a:xfrm>
          <a:prstGeom prst="roundRect">
            <a:avLst>
              <a:gd name="adj" fmla="val 4762"/>
            </a:avLst>
          </a:prstGeom>
          <a:gradFill flip="none" rotWithShape="1">
            <a:gsLst>
              <a:gs pos="0">
                <a:srgbClr val="FFFFFF">
                  <a:alpha val="37000"/>
                </a:srgbClr>
              </a:gs>
              <a:gs pos="47000">
                <a:schemeClr val="bg1">
                  <a:alpha val="93119"/>
                </a:schemeClr>
              </a:gs>
              <a:gs pos="100000">
                <a:schemeClr val="bg1">
                  <a:alpha val="52767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E5A28498-4FE5-2DEC-B7AA-4A3409551B2D}"/>
              </a:ext>
            </a:extLst>
          </p:cNvPr>
          <p:cNvSpPr txBox="1">
            <a:spLocks/>
          </p:cNvSpPr>
          <p:nvPr/>
        </p:nvSpPr>
        <p:spPr>
          <a:xfrm>
            <a:off x="1406270" y="8026892"/>
            <a:ext cx="3600000" cy="153888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Вы платите всего 3%. </a:t>
            </a:r>
            <a:b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Из общей ставки по кредиту (18,89% годовых) государство оплатит 15,89% за вас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8E9D17A-47CF-C92E-5499-ED86C8573F94}"/>
              </a:ext>
            </a:extLst>
          </p:cNvPr>
          <p:cNvGrpSpPr/>
          <p:nvPr/>
        </p:nvGrpSpPr>
        <p:grpSpPr>
          <a:xfrm>
            <a:off x="1405672" y="5273598"/>
            <a:ext cx="3770698" cy="2112356"/>
            <a:chOff x="2311126" y="5273598"/>
            <a:chExt cx="3770698" cy="21123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8AC29A6-160C-A729-AE78-463A3EAE3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7605" r="49585"/>
            <a:stretch/>
          </p:blipFill>
          <p:spPr>
            <a:xfrm>
              <a:off x="2311126" y="6683977"/>
              <a:ext cx="1939150" cy="70197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4CFAF1-5C6F-8715-8176-3AE50990F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817" r="89965">
                          <a14:foregroundMark x1="8979" y1="53906" x2="6778" y2="66250"/>
                          <a14:foregroundMark x1="6778" y1="66250" x2="11180" y2="75938"/>
                          <a14:foregroundMark x1="11180" y1="75938" x2="11356" y2="75938"/>
                          <a14:foregroundMark x1="2817" y1="50000" x2="3521" y2="51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32392" y="5273598"/>
              <a:ext cx="3749432" cy="2112356"/>
            </a:xfrm>
            <a:prstGeom prst="rect">
              <a:avLst/>
            </a:prstGeom>
          </p:spPr>
        </p:pic>
      </p:grpSp>
      <p:sp>
        <p:nvSpPr>
          <p:cNvPr id="10" name="Текст 2">
            <a:extLst>
              <a:ext uri="{FF2B5EF4-FFF2-40B4-BE49-F238E27FC236}">
                <a16:creationId xmlns:a16="http://schemas.microsoft.com/office/drawing/2014/main" id="{A1142982-D11D-6BB9-3BE7-D87CA0AE9CCC}"/>
              </a:ext>
            </a:extLst>
          </p:cNvPr>
          <p:cNvSpPr txBox="1">
            <a:spLocks/>
          </p:cNvSpPr>
          <p:nvPr/>
        </p:nvSpPr>
        <p:spPr>
          <a:xfrm>
            <a:off x="1448802" y="7411670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Льготная ставка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9D80CA11-D604-0E40-DB91-69DBC615FA2E}"/>
              </a:ext>
            </a:extLst>
          </p:cNvPr>
          <p:cNvSpPr txBox="1">
            <a:spLocks/>
          </p:cNvSpPr>
          <p:nvPr/>
        </p:nvSpPr>
        <p:spPr>
          <a:xfrm>
            <a:off x="6007393" y="7411670"/>
            <a:ext cx="3600000" cy="43088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Льготный период</a:t>
            </a: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78AA4F85-4F20-BFAC-2DA2-2049AFCC7A20}"/>
              </a:ext>
            </a:extLst>
          </p:cNvPr>
          <p:cNvSpPr txBox="1">
            <a:spLocks/>
          </p:cNvSpPr>
          <p:nvPr/>
        </p:nvSpPr>
        <p:spPr>
          <a:xfrm>
            <a:off x="6007392" y="8020745"/>
            <a:ext cx="3738871" cy="153888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Весь срок обучения </a:t>
            </a:r>
            <a:b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+9 месяцев после окончания вы платите только проценты по кредиту — остальное можете возвращать в течение 15 лет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0CC1C0FA-6F21-8BC0-A78D-E3C19E902F0F}"/>
              </a:ext>
            </a:extLst>
          </p:cNvPr>
          <p:cNvSpPr txBox="1">
            <a:spLocks/>
          </p:cNvSpPr>
          <p:nvPr/>
        </p:nvSpPr>
        <p:spPr>
          <a:xfrm>
            <a:off x="15319740" y="7411670"/>
            <a:ext cx="3600000" cy="43088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Гибкие условия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7A89DA99-0515-AFA2-C07A-B8B539CC20FC}"/>
              </a:ext>
            </a:extLst>
          </p:cNvPr>
          <p:cNvSpPr txBox="1">
            <a:spLocks/>
          </p:cNvSpPr>
          <p:nvPr/>
        </p:nvSpPr>
        <p:spPr>
          <a:xfrm>
            <a:off x="15319740" y="8020745"/>
            <a:ext cx="3600000" cy="215443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Доп. сумма, если плата повысится</a:t>
            </a:r>
          </a:p>
          <a:p>
            <a:pPr>
              <a:spcAft>
                <a:spcPts val="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Академ продлевает льготный период</a:t>
            </a:r>
          </a:p>
          <a:p>
            <a:pPr>
              <a:spcAft>
                <a:spcPts val="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Переход в другой ВУЗ</a:t>
            </a:r>
          </a:p>
          <a:p>
            <a:pPr>
              <a:spcAft>
                <a:spcPts val="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Продление обучения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304ABEB6-1A4D-9E57-A2C3-6BF40722D93C}"/>
              </a:ext>
            </a:extLst>
          </p:cNvPr>
          <p:cNvSpPr txBox="1">
            <a:spLocks/>
          </p:cNvSpPr>
          <p:nvPr/>
        </p:nvSpPr>
        <p:spPr>
          <a:xfrm>
            <a:off x="10663567" y="7411670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Кредит для всех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724FBF87-BBDD-E84B-8602-CC8F7EFF6D33}"/>
              </a:ext>
            </a:extLst>
          </p:cNvPr>
          <p:cNvSpPr txBox="1">
            <a:spLocks/>
          </p:cNvSpPr>
          <p:nvPr/>
        </p:nvSpPr>
        <p:spPr>
          <a:xfrm>
            <a:off x="10663567" y="8026892"/>
            <a:ext cx="3600000" cy="20005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sz="1600" b="0" i="0">
                <a:solidFill>
                  <a:schemeClr val="tx1"/>
                </a:solidFill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ВУЗ / Колледж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Бакалавриат / магистратура/ аспирантура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Первое или второе высшее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Семестр / год / всё обучение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325068-251D-229A-BCE2-4EEFA08D6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37621">
            <a:off x="10147569" y="5396592"/>
            <a:ext cx="2119091" cy="2119091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6309B3A-B42A-1A37-A674-5496666E7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4179" y="5220874"/>
            <a:ext cx="2279173" cy="2279173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4B68252-0BF7-5A19-B1A0-4F0EB3EEFC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41286" y="5193251"/>
            <a:ext cx="2445261" cy="2445261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396C18A-BDF2-220F-9E72-3A1B82C75E4A}"/>
              </a:ext>
            </a:extLst>
          </p:cNvPr>
          <p:cNvSpPr txBox="1">
            <a:spLocks/>
          </p:cNvSpPr>
          <p:nvPr/>
        </p:nvSpPr>
        <p:spPr>
          <a:xfrm>
            <a:off x="908083" y="1813502"/>
            <a:ext cx="10883421" cy="21737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6600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Кредит на образование </a:t>
            </a:r>
            <a:br>
              <a:rPr lang="ru-RU" sz="6600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</a:br>
            <a:r>
              <a:rPr lang="ru-RU" sz="6600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с господдержкой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29877F-1F31-54E5-7500-A012DBE25A4E}"/>
              </a:ext>
            </a:extLst>
          </p:cNvPr>
          <p:cNvSpPr txBox="1"/>
          <p:nvPr/>
        </p:nvSpPr>
        <p:spPr>
          <a:xfrm>
            <a:off x="894023" y="4171909"/>
            <a:ext cx="10255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gradFill>
                  <a:gsLst>
                    <a:gs pos="0">
                      <a:srgbClr val="2AD156"/>
                    </a:gs>
                    <a:gs pos="11000">
                      <a:srgbClr val="07BC06"/>
                    </a:gs>
                    <a:gs pos="38000">
                      <a:srgbClr val="4CE5A6"/>
                    </a:gs>
                    <a:gs pos="70000">
                      <a:srgbClr val="23B7D8"/>
                    </a:gs>
                    <a:gs pos="100000">
                      <a:srgbClr val="0087CD"/>
                    </a:gs>
                  </a:gsLst>
                  <a:lin ang="0" scaled="0"/>
                </a:gra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Инвестируй в будущее!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B230558D-C628-6434-1213-D67F0B223647}"/>
              </a:ext>
            </a:extLst>
          </p:cNvPr>
          <p:cNvSpPr txBox="1">
            <a:spLocks/>
          </p:cNvSpPr>
          <p:nvPr/>
        </p:nvSpPr>
        <p:spPr>
          <a:xfrm>
            <a:off x="16315516" y="1341073"/>
            <a:ext cx="3782197" cy="108952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4800" b="1">
                <a:gradFill flip="none" rotWithShape="1">
                  <a:gsLst>
                    <a:gs pos="0">
                      <a:srgbClr val="A1F98E"/>
                    </a:gs>
                    <a:gs pos="22000">
                      <a:srgbClr val="07BC06"/>
                    </a:gs>
                    <a:gs pos="100000">
                      <a:srgbClr val="003A0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Льготная ставка</a:t>
            </a:r>
            <a:endParaRPr lang="ru-RU" sz="4800" b="1" dirty="0">
              <a:gradFill flip="none" rotWithShape="1">
                <a:gsLst>
                  <a:gs pos="0">
                    <a:srgbClr val="A1F98E"/>
                  </a:gs>
                  <a:gs pos="22000">
                    <a:srgbClr val="07BC06"/>
                  </a:gs>
                  <a:gs pos="100000">
                    <a:srgbClr val="003A06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60CF27-859C-16AC-FC59-09D0F0003776}"/>
              </a:ext>
            </a:extLst>
          </p:cNvPr>
          <p:cNvSpPr txBox="1"/>
          <p:nvPr/>
        </p:nvSpPr>
        <p:spPr>
          <a:xfrm>
            <a:off x="13316690" y="5003581"/>
            <a:ext cx="5843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u="none" strike="noStrike" dirty="0">
                <a:solidFill>
                  <a:srgbClr val="000000"/>
                </a:solidFill>
                <a:effectLst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никаких скрытых услуг и комиссий</a:t>
            </a:r>
            <a:endParaRPr lang="ru-RU" sz="16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5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98D315-F450-F81C-5763-72F4C91E5E43}"/>
              </a:ext>
            </a:extLst>
          </p:cNvPr>
          <p:cNvSpPr txBox="1"/>
          <p:nvPr/>
        </p:nvSpPr>
        <p:spPr>
          <a:xfrm>
            <a:off x="6989805" y="3411288"/>
            <a:ext cx="450000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21A03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Льготный период</a:t>
            </a:r>
          </a:p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Взносы идут на погашение % по кредиту:</a:t>
            </a:r>
          </a:p>
          <a:p>
            <a:pPr marL="216000" indent="-2160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Первый год платите 40% </a:t>
            </a:r>
            <a:b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от начисленных процентов</a:t>
            </a:r>
          </a:p>
          <a:p>
            <a:pPr marL="216000" indent="-2160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Второй год — 60%</a:t>
            </a:r>
          </a:p>
          <a:p>
            <a:pPr marL="216000" indent="-2160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 третьего года — 100%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1B64F-049F-2565-4D21-74060C4238EE}"/>
              </a:ext>
            </a:extLst>
          </p:cNvPr>
          <p:cNvSpPr txBox="1"/>
          <p:nvPr/>
        </p:nvSpPr>
        <p:spPr>
          <a:xfrm>
            <a:off x="7025804" y="8029382"/>
            <a:ext cx="475506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21A03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Место учёбы</a:t>
            </a:r>
          </a:p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Любой российский вуз или колледж с действующей лицензией и аккредитацией РФ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D524A40-42D4-A7AD-B774-43F453452622}"/>
              </a:ext>
            </a:extLst>
          </p:cNvPr>
          <p:cNvGrpSpPr/>
          <p:nvPr/>
        </p:nvGrpSpPr>
        <p:grpSpPr>
          <a:xfrm>
            <a:off x="6989805" y="2507757"/>
            <a:ext cx="612000" cy="612000"/>
            <a:chOff x="7246589" y="2816101"/>
            <a:chExt cx="612000" cy="612000"/>
          </a:xfrm>
        </p:grpSpPr>
        <p:sp>
          <p:nvSpPr>
            <p:cNvPr id="6" name="Прямоугольник: скругленные углы 46">
              <a:extLst>
                <a:ext uri="{FF2B5EF4-FFF2-40B4-BE49-F238E27FC236}">
                  <a16:creationId xmlns:a16="http://schemas.microsoft.com/office/drawing/2014/main" id="{E06ED2BE-1503-E403-6526-D50348C39DCD}"/>
                </a:ext>
              </a:extLst>
            </p:cNvPr>
            <p:cNvSpPr/>
            <p:nvPr/>
          </p:nvSpPr>
          <p:spPr>
            <a:xfrm>
              <a:off x="7246589" y="2816101"/>
              <a:ext cx="612000" cy="612000"/>
            </a:xfrm>
            <a:prstGeom prst="roundRect">
              <a:avLst/>
            </a:prstGeom>
            <a:solidFill>
              <a:srgbClr val="21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21D5FD0-4F40-52CF-F4FE-BD04F095D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82589" y="2852101"/>
              <a:ext cx="540000" cy="540000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9B24733-8FB7-1179-CB23-790544F4F03D}"/>
              </a:ext>
            </a:extLst>
          </p:cNvPr>
          <p:cNvGrpSpPr/>
          <p:nvPr/>
        </p:nvGrpSpPr>
        <p:grpSpPr>
          <a:xfrm>
            <a:off x="6989805" y="7128938"/>
            <a:ext cx="612000" cy="612000"/>
            <a:chOff x="7176364" y="6720041"/>
            <a:chExt cx="612000" cy="612000"/>
          </a:xfrm>
        </p:grpSpPr>
        <p:sp>
          <p:nvSpPr>
            <p:cNvPr id="9" name="Прямоугольник: скругленные углы 48">
              <a:extLst>
                <a:ext uri="{FF2B5EF4-FFF2-40B4-BE49-F238E27FC236}">
                  <a16:creationId xmlns:a16="http://schemas.microsoft.com/office/drawing/2014/main" id="{B9C81E88-0EC1-401C-F70C-A39149BED90D}"/>
                </a:ext>
              </a:extLst>
            </p:cNvPr>
            <p:cNvSpPr/>
            <p:nvPr/>
          </p:nvSpPr>
          <p:spPr>
            <a:xfrm>
              <a:off x="7176364" y="6720041"/>
              <a:ext cx="612000" cy="612000"/>
            </a:xfrm>
            <a:prstGeom prst="roundRect">
              <a:avLst/>
            </a:prstGeom>
            <a:solidFill>
              <a:srgbClr val="21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C98463D-BEE5-E7B9-11E2-8A1F2B61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12364" y="6756041"/>
              <a:ext cx="540000" cy="540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3DD5E4-173E-718C-A363-ABF3A2339FCA}"/>
              </a:ext>
            </a:extLst>
          </p:cNvPr>
          <p:cNvSpPr txBox="1"/>
          <p:nvPr/>
        </p:nvSpPr>
        <p:spPr>
          <a:xfrm>
            <a:off x="1014412" y="8032469"/>
            <a:ext cx="4844295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21A03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Срок и документы</a:t>
            </a:r>
          </a:p>
          <a:p>
            <a:pPr marL="324000" indent="-324000" algn="l">
              <a:spcAft>
                <a:spcPts val="12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Льготный период — время обучения +9 месяцев после окончания вуза</a:t>
            </a:r>
          </a:p>
          <a:p>
            <a:pPr marL="324000" indent="-324000" algn="l">
              <a:spcAft>
                <a:spcPts val="12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Период погашения — </a:t>
            </a:r>
            <a:b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следующие 15 лет</a:t>
            </a:r>
          </a:p>
          <a:p>
            <a:pPr marL="324000" indent="-324000" algn="l">
              <a:spcAft>
                <a:spcPts val="12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Паспорт и договор с учебным заведением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5957A-E7F3-2465-1C4A-E48E436D3A50}"/>
              </a:ext>
            </a:extLst>
          </p:cNvPr>
          <p:cNvSpPr txBox="1"/>
          <p:nvPr/>
        </p:nvSpPr>
        <p:spPr>
          <a:xfrm>
            <a:off x="1014413" y="3411288"/>
            <a:ext cx="4500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kern="0" dirty="0">
                <a:solidFill>
                  <a:srgbClr val="21A03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Заёмщик</a:t>
            </a:r>
            <a:r>
              <a:rPr lang="ru-RU" sz="2000" kern="0" spc="-50" dirty="0">
                <a:solidFill>
                  <a:srgbClr val="21A038"/>
                </a:solidFill>
                <a:latin typeface="+mj-lt"/>
                <a:cs typeface="Helvetica"/>
              </a:rPr>
              <a:t/>
            </a:r>
            <a:br>
              <a:rPr lang="ru-RU" sz="2000" kern="0" spc="-50" dirty="0">
                <a:solidFill>
                  <a:srgbClr val="21A038"/>
                </a:solidFill>
                <a:latin typeface="+mj-lt"/>
                <a:cs typeface="Helvetica"/>
              </a:rPr>
            </a:br>
            <a:r>
              <a:rPr lang="ru-RU" sz="20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студент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от 14 до 75 лет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60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на момент возврата кредита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alpha val="60000"/>
                </a:prst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35D3DBF-400B-9B00-503C-4B7EDBAE2CCC}"/>
              </a:ext>
            </a:extLst>
          </p:cNvPr>
          <p:cNvGrpSpPr/>
          <p:nvPr/>
        </p:nvGrpSpPr>
        <p:grpSpPr>
          <a:xfrm>
            <a:off x="1014413" y="2507757"/>
            <a:ext cx="612000" cy="612000"/>
            <a:chOff x="1326369" y="2899606"/>
            <a:chExt cx="612000" cy="612000"/>
          </a:xfrm>
        </p:grpSpPr>
        <p:sp>
          <p:nvSpPr>
            <p:cNvPr id="14" name="Прямоугольник: скругленные углы 44">
              <a:extLst>
                <a:ext uri="{FF2B5EF4-FFF2-40B4-BE49-F238E27FC236}">
                  <a16:creationId xmlns:a16="http://schemas.microsoft.com/office/drawing/2014/main" id="{72B35A8C-B0F7-599F-33BA-98B620D828B2}"/>
                </a:ext>
              </a:extLst>
            </p:cNvPr>
            <p:cNvSpPr/>
            <p:nvPr/>
          </p:nvSpPr>
          <p:spPr>
            <a:xfrm>
              <a:off x="1326369" y="2899606"/>
              <a:ext cx="612000" cy="612000"/>
            </a:xfrm>
            <a:prstGeom prst="roundRect">
              <a:avLst/>
            </a:prstGeom>
            <a:solidFill>
              <a:srgbClr val="21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1B0800F-C466-C54B-7E4A-3155E0767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2369" y="2935606"/>
              <a:ext cx="540000" cy="54000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CB0CE09-3444-A38F-186F-C2666BF6EEB2}"/>
              </a:ext>
            </a:extLst>
          </p:cNvPr>
          <p:cNvGrpSpPr/>
          <p:nvPr/>
        </p:nvGrpSpPr>
        <p:grpSpPr>
          <a:xfrm>
            <a:off x="1014413" y="7128938"/>
            <a:ext cx="612000" cy="612000"/>
            <a:chOff x="1266802" y="6720041"/>
            <a:chExt cx="612000" cy="612000"/>
          </a:xfrm>
        </p:grpSpPr>
        <p:sp>
          <p:nvSpPr>
            <p:cNvPr id="17" name="Прямоугольник: скругленные углы 50">
              <a:extLst>
                <a:ext uri="{FF2B5EF4-FFF2-40B4-BE49-F238E27FC236}">
                  <a16:creationId xmlns:a16="http://schemas.microsoft.com/office/drawing/2014/main" id="{77CCA58A-48EB-5049-688B-835E7423E352}"/>
                </a:ext>
              </a:extLst>
            </p:cNvPr>
            <p:cNvSpPr/>
            <p:nvPr/>
          </p:nvSpPr>
          <p:spPr>
            <a:xfrm>
              <a:off x="1266802" y="6720041"/>
              <a:ext cx="612000" cy="612000"/>
            </a:xfrm>
            <a:prstGeom prst="roundRect">
              <a:avLst/>
            </a:prstGeom>
            <a:solidFill>
              <a:srgbClr val="21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63923D7-DE44-4A17-88D5-564976E93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02802" y="6756041"/>
              <a:ext cx="540000" cy="540000"/>
            </a:xfrm>
            <a:prstGeom prst="rect">
              <a:avLst/>
            </a:prstGeom>
          </p:spPr>
        </p:pic>
      </p:grpSp>
      <p:sp>
        <p:nvSpPr>
          <p:cNvPr id="19" name="object 17">
            <a:extLst>
              <a:ext uri="{FF2B5EF4-FFF2-40B4-BE49-F238E27FC236}">
                <a16:creationId xmlns:a16="http://schemas.microsoft.com/office/drawing/2014/main" id="{12B1F615-AB7D-61C0-3E53-8F841C3FF11A}"/>
              </a:ext>
            </a:extLst>
          </p:cNvPr>
          <p:cNvSpPr/>
          <p:nvPr/>
        </p:nvSpPr>
        <p:spPr>
          <a:xfrm>
            <a:off x="6265461" y="2507757"/>
            <a:ext cx="0" cy="7560000"/>
          </a:xfrm>
          <a:custGeom>
            <a:avLst/>
            <a:gdLst/>
            <a:ahLst/>
            <a:cxnLst/>
            <a:rect l="l" t="t" r="r" b="b"/>
            <a:pathLst>
              <a:path h="6466840">
                <a:moveTo>
                  <a:pt x="0" y="0"/>
                </a:moveTo>
                <a:lnTo>
                  <a:pt x="0" y="6466211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B16154C2-8820-E92D-7854-9EE7FF0956E5}"/>
              </a:ext>
            </a:extLst>
          </p:cNvPr>
          <p:cNvSpPr/>
          <p:nvPr/>
        </p:nvSpPr>
        <p:spPr>
          <a:xfrm>
            <a:off x="12543998" y="2507757"/>
            <a:ext cx="0" cy="7560000"/>
          </a:xfrm>
          <a:custGeom>
            <a:avLst/>
            <a:gdLst/>
            <a:ahLst/>
            <a:cxnLst/>
            <a:rect l="l" t="t" r="r" b="b"/>
            <a:pathLst>
              <a:path h="6466840">
                <a:moveTo>
                  <a:pt x="0" y="0"/>
                </a:moveTo>
                <a:lnTo>
                  <a:pt x="0" y="6466211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26F9562E-7D8D-AB06-7C66-7F1AF56144DE}"/>
              </a:ext>
            </a:extLst>
          </p:cNvPr>
          <p:cNvSpPr/>
          <p:nvPr/>
        </p:nvSpPr>
        <p:spPr>
          <a:xfrm rot="5400000">
            <a:off x="9239805" y="4633870"/>
            <a:ext cx="0" cy="4500000"/>
          </a:xfrm>
          <a:custGeom>
            <a:avLst/>
            <a:gdLst/>
            <a:ahLst/>
            <a:cxnLst/>
            <a:rect l="l" t="t" r="r" b="b"/>
            <a:pathLst>
              <a:path h="6242684">
                <a:moveTo>
                  <a:pt x="0" y="0"/>
                </a:moveTo>
                <a:lnTo>
                  <a:pt x="0" y="6242668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B6E0EC-2485-EAAA-B2A7-FCA2397954D2}"/>
              </a:ext>
            </a:extLst>
          </p:cNvPr>
          <p:cNvSpPr txBox="1"/>
          <p:nvPr/>
        </p:nvSpPr>
        <p:spPr>
          <a:xfrm>
            <a:off x="1015564" y="4512837"/>
            <a:ext cx="4498850" cy="22467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Справки о доходах не нужны</a:t>
            </a:r>
          </a:p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Без залога, поручителей </a:t>
            </a:r>
            <a:b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 обязательного страхования</a:t>
            </a:r>
          </a:p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Если вам меньше 18 лет, понадобится согласие одного из родителей и свидетельство о рождении</a:t>
            </a:r>
          </a:p>
          <a:p>
            <a:pPr algn="l">
              <a:spcAft>
                <a:spcPts val="1200"/>
              </a:spcAft>
            </a:pPr>
            <a:endParaRPr lang="ru-RU" sz="2000" dirty="0">
              <a:solidFill>
                <a:schemeClr val="tx1"/>
              </a:solidFill>
              <a:latin typeface="+mn-lt"/>
              <a:cs typeface="SB Sans Text Semibold" panose="020B0503040504020204" pitchFamily="34" charset="0"/>
            </a:endParaRPr>
          </a:p>
        </p:txBody>
      </p:sp>
      <p:sp>
        <p:nvSpPr>
          <p:cNvPr id="23" name="Заголовок 5">
            <a:extLst>
              <a:ext uri="{FF2B5EF4-FFF2-40B4-BE49-F238E27FC236}">
                <a16:creationId xmlns:a16="http://schemas.microsoft.com/office/drawing/2014/main" id="{44FE15B5-A5EA-E9F3-3967-AB24CFC1655B}"/>
              </a:ext>
            </a:extLst>
          </p:cNvPr>
          <p:cNvSpPr txBox="1">
            <a:spLocks/>
          </p:cNvSpPr>
          <p:nvPr/>
        </p:nvSpPr>
        <p:spPr>
          <a:xfrm>
            <a:off x="13307130" y="2418860"/>
            <a:ext cx="5910943" cy="992428"/>
          </a:xfrm>
          <a:prstGeom prst="rect">
            <a:avLst/>
          </a:prstGeom>
        </p:spPr>
        <p:txBody>
          <a:bodyPr lIns="0" tIns="0" rIns="0" bIns="0"/>
          <a:lstStyle>
            <a:lvl1pPr>
              <a:defRPr sz="8200" b="1" i="0">
                <a:solidFill>
                  <a:srgbClr val="333F48"/>
                </a:solidFill>
                <a:latin typeface="SBSansDisplay-Semibold"/>
                <a:ea typeface="+mj-ea"/>
                <a:cs typeface="SBSansDisplay-Semibold"/>
              </a:defRPr>
            </a:lvl1pPr>
          </a:lstStyle>
          <a:p>
            <a:pPr algn="l"/>
            <a:r>
              <a:rPr lang="ru-RU" sz="3200" dirty="0">
                <a:solidFill>
                  <a:srgbClr val="21A038"/>
                </a:solidFill>
              </a:rPr>
              <a:t>Как получить кредит: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58CBA-C820-C876-D11F-C5893F2146A6}"/>
              </a:ext>
            </a:extLst>
          </p:cNvPr>
          <p:cNvSpPr txBox="1"/>
          <p:nvPr/>
        </p:nvSpPr>
        <p:spPr>
          <a:xfrm>
            <a:off x="13307129" y="3178757"/>
            <a:ext cx="5939387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Подпишите договор с вузом или колледжем о платном обучении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Позвоните Менеджеру узнать по условиям и пакету документов, согласуйте дату встречи для подачи заявки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FontTx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Подпишите кредитный договор с банком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FontTx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Банк перечислит деньги на счёт учебного заведения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A89292-A7D4-4DFD-AB4E-F4BB20BC918F}"/>
              </a:ext>
            </a:extLst>
          </p:cNvPr>
          <p:cNvSpPr txBox="1"/>
          <p:nvPr/>
        </p:nvSpPr>
        <p:spPr>
          <a:xfrm>
            <a:off x="981416" y="1371596"/>
            <a:ext cx="5580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333F48"/>
                </a:solidFill>
                <a:latin typeface="SB Sans Display Semibold" panose="020B0503040504020204" pitchFamily="34" charset="0"/>
                <a:ea typeface="+mj-ea"/>
                <a:cs typeface="SB Sans Display Semibold" panose="020B0503040504020204" pitchFamily="34" charset="0"/>
              </a:rPr>
              <a:t>Условия получения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7AF79D5-E6F8-82C7-80B0-97B5D7A20A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44165"/>
          <a:stretch/>
        </p:blipFill>
        <p:spPr>
          <a:xfrm>
            <a:off x="1014413" y="670561"/>
            <a:ext cx="1644859" cy="574815"/>
          </a:xfrm>
          <a:prstGeom prst="rect">
            <a:avLst/>
          </a:prstGeom>
        </p:spPr>
      </p:pic>
      <p:sp>
        <p:nvSpPr>
          <p:cNvPr id="30" name="object 22">
            <a:extLst>
              <a:ext uri="{FF2B5EF4-FFF2-40B4-BE49-F238E27FC236}">
                <a16:creationId xmlns:a16="http://schemas.microsoft.com/office/drawing/2014/main" id="{42091AB5-CD0A-E7B7-841E-0BCE59D1D16B}"/>
              </a:ext>
            </a:extLst>
          </p:cNvPr>
          <p:cNvSpPr/>
          <p:nvPr/>
        </p:nvSpPr>
        <p:spPr>
          <a:xfrm rot="5400000">
            <a:off x="3274940" y="4633870"/>
            <a:ext cx="0" cy="4500000"/>
          </a:xfrm>
          <a:custGeom>
            <a:avLst/>
            <a:gdLst/>
            <a:ahLst/>
            <a:cxnLst/>
            <a:rect l="l" t="t" r="r" b="b"/>
            <a:pathLst>
              <a:path h="6242684">
                <a:moveTo>
                  <a:pt x="0" y="0"/>
                </a:moveTo>
                <a:lnTo>
                  <a:pt x="0" y="6242668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4261B7F-B091-81F0-C207-BD589DA89E9B}"/>
              </a:ext>
            </a:extLst>
          </p:cNvPr>
          <p:cNvSpPr/>
          <p:nvPr/>
        </p:nvSpPr>
        <p:spPr>
          <a:xfrm>
            <a:off x="13307129" y="7315201"/>
            <a:ext cx="567826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Узнать подробности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 рассчитать </a:t>
            </a:r>
            <a:r>
              <a:rPr lang="ru-RU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условия:</a:t>
            </a:r>
          </a:p>
          <a:p>
            <a:pPr algn="l"/>
            <a:endParaRPr lang="ru-RU" dirty="0" smtClean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Табаев Альберт</a:t>
            </a:r>
            <a:endParaRPr lang="ru-RU" sz="2400" b="1" dirty="0">
              <a:solidFill>
                <a:srgbClr val="333F48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Тел</a:t>
            </a:r>
            <a:r>
              <a:rPr lang="ru-RU" sz="2400" b="1" dirty="0" smtClean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: </a:t>
            </a:r>
            <a:r>
              <a:rPr lang="ru-RU" sz="2400" b="1" dirty="0" smtClean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8-995-718-17-76</a:t>
            </a:r>
            <a:endParaRPr lang="ru-RU" sz="2400" b="1" dirty="0" smtClean="0">
              <a:solidFill>
                <a:srgbClr val="333F48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srgbClr val="333F48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Ступина Наталия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Тел: 8-981-986-98-46</a:t>
            </a:r>
          </a:p>
        </p:txBody>
      </p:sp>
    </p:spTree>
    <p:extLst>
      <p:ext uri="{BB962C8B-B14F-4D97-AF65-F5344CB8AC3E}">
        <p14:creationId xmlns:p14="http://schemas.microsoft.com/office/powerpoint/2010/main" val="43894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17">
            <a:extLst>
              <a:ext uri="{FF2B5EF4-FFF2-40B4-BE49-F238E27FC236}">
                <a16:creationId xmlns:a16="http://schemas.microsoft.com/office/drawing/2014/main" id="{B16154C2-8820-E92D-7854-9EE7FF0956E5}"/>
              </a:ext>
            </a:extLst>
          </p:cNvPr>
          <p:cNvSpPr/>
          <p:nvPr/>
        </p:nvSpPr>
        <p:spPr>
          <a:xfrm>
            <a:off x="12543998" y="2507757"/>
            <a:ext cx="0" cy="7560000"/>
          </a:xfrm>
          <a:custGeom>
            <a:avLst/>
            <a:gdLst/>
            <a:ahLst/>
            <a:cxnLst/>
            <a:rect l="l" t="t" r="r" b="b"/>
            <a:pathLst>
              <a:path h="6466840">
                <a:moveTo>
                  <a:pt x="0" y="0"/>
                </a:moveTo>
                <a:lnTo>
                  <a:pt x="0" y="6466211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0CAD723-09FD-4552-B43D-C5ED0435D842}"/>
              </a:ext>
            </a:extLst>
          </p:cNvPr>
          <p:cNvSpPr/>
          <p:nvPr/>
        </p:nvSpPr>
        <p:spPr>
          <a:xfrm>
            <a:off x="13307129" y="7301228"/>
            <a:ext cx="56782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Узнать подробности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 рассчитать условия:</a:t>
            </a:r>
          </a:p>
          <a:p>
            <a:pPr algn="l"/>
            <a:endParaRPr lang="ru-RU" dirty="0" smtClean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Табаев Альберт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Тел: 8-995-718-17-76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srgbClr val="333F48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Ступина Наталия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Тел: 8-981-986-98-46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srgbClr val="333F48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A89292-A7D4-4DFD-AB4E-F4BB20BC918F}"/>
              </a:ext>
            </a:extLst>
          </p:cNvPr>
          <p:cNvSpPr txBox="1"/>
          <p:nvPr/>
        </p:nvSpPr>
        <p:spPr>
          <a:xfrm>
            <a:off x="981416" y="1371596"/>
            <a:ext cx="4677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333F48"/>
                </a:solidFill>
                <a:latin typeface="SB Sans Display Semibold" panose="020B0503040504020204" pitchFamily="34" charset="0"/>
                <a:ea typeface="+mj-ea"/>
                <a:cs typeface="SB Sans Display Semibold" panose="020B0503040504020204" pitchFamily="34" charset="0"/>
              </a:rPr>
              <a:t>Пример расчета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7AF79D5-E6F8-82C7-80B0-97B5D7A20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4165"/>
          <a:stretch/>
        </p:blipFill>
        <p:spPr>
          <a:xfrm>
            <a:off x="1014413" y="670561"/>
            <a:ext cx="1644859" cy="57481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16FD5A-A2B8-3D67-C6C5-BD25A2A48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" t="852" r="484" b="882"/>
          <a:stretch/>
        </p:blipFill>
        <p:spPr>
          <a:xfrm>
            <a:off x="1056843" y="2642112"/>
            <a:ext cx="10724011" cy="6631808"/>
          </a:xfrm>
          <a:prstGeom prst="roundRect">
            <a:avLst>
              <a:gd name="adj" fmla="val 3929"/>
            </a:avLst>
          </a:prstGeom>
          <a:solidFill>
            <a:schemeClr val="bg1"/>
          </a:solidFill>
          <a:ln>
            <a:noFill/>
          </a:ln>
          <a:effectLst>
            <a:outerShdw blurRad="291244" dist="50800" dir="5400000" algn="ctr" rotWithShape="0">
              <a:srgbClr val="002060">
                <a:alpha val="15000"/>
              </a:srgbClr>
            </a:outerShdw>
          </a:effectLst>
        </p:spPr>
      </p:pic>
      <p:sp>
        <p:nvSpPr>
          <p:cNvPr id="27" name="Заголовок 5">
            <a:extLst>
              <a:ext uri="{FF2B5EF4-FFF2-40B4-BE49-F238E27FC236}">
                <a16:creationId xmlns:a16="http://schemas.microsoft.com/office/drawing/2014/main" id="{25B5E9E2-7D74-2CCE-E68D-E207C17BFBD3}"/>
              </a:ext>
            </a:extLst>
          </p:cNvPr>
          <p:cNvSpPr txBox="1">
            <a:spLocks/>
          </p:cNvSpPr>
          <p:nvPr/>
        </p:nvSpPr>
        <p:spPr>
          <a:xfrm>
            <a:off x="13307130" y="2642112"/>
            <a:ext cx="5910943" cy="992428"/>
          </a:xfrm>
          <a:prstGeom prst="rect">
            <a:avLst/>
          </a:prstGeom>
        </p:spPr>
        <p:txBody>
          <a:bodyPr lIns="0" tIns="0" rIns="0" bIns="0"/>
          <a:lstStyle>
            <a:lvl1pPr>
              <a:defRPr sz="8200" b="1" i="0">
                <a:solidFill>
                  <a:srgbClr val="333F48"/>
                </a:solidFill>
                <a:latin typeface="SBSansDisplay-Semibold"/>
                <a:ea typeface="+mj-ea"/>
                <a:cs typeface="SBSansDisplay-Semibold"/>
              </a:defRPr>
            </a:lvl1pPr>
          </a:lstStyle>
          <a:p>
            <a:pPr algn="l"/>
            <a:r>
              <a:rPr lang="ru-RU" sz="3200" dirty="0">
                <a:solidFill>
                  <a:srgbClr val="21A038"/>
                </a:solidFill>
              </a:rPr>
              <a:t>Как получить кредит: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D6FC32-4510-178D-354C-826B2258D1A7}"/>
              </a:ext>
            </a:extLst>
          </p:cNvPr>
          <p:cNvSpPr txBox="1"/>
          <p:nvPr/>
        </p:nvSpPr>
        <p:spPr>
          <a:xfrm>
            <a:off x="13307129" y="3402009"/>
            <a:ext cx="5939387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Подпишите договор с вузом или колледжем о платном обучении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Позвоните Менеджеру узнать по условиям и пакету документов, согласуйте дату встречи для подачи заявки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FontTx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Подпишите кредитный договор с банком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FontTx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Банк перечислит деньги на счёт учебного заведения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143687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8005</TotalTime>
  <Words>348</Words>
  <Application>Microsoft Office PowerPoint</Application>
  <PresentationFormat>Произвольный</PresentationFormat>
  <Paragraphs>61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4" baseType="lpstr">
      <vt:lpstr>SB Sans Display</vt:lpstr>
      <vt:lpstr>Helvetica</vt:lpstr>
      <vt:lpstr>SB Sans Text Cond</vt:lpstr>
      <vt:lpstr>SB Sans Text</vt:lpstr>
      <vt:lpstr>SB Sans Display Light</vt:lpstr>
      <vt:lpstr>SBSansDisplay-Semibold</vt:lpstr>
      <vt:lpstr>SB Sans Display Semibold</vt:lpstr>
      <vt:lpstr>Arial</vt:lpstr>
      <vt:lpstr>SB Sans Text Semibold</vt:lpstr>
      <vt:lpstr>Calibri</vt:lpstr>
      <vt:lpstr>Office Theme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Шаблон_white</dc:title>
  <dc:creator>Рудь Татьяна Анатольевна</dc:creator>
  <cp:lastModifiedBy>Ступина Наталия Сергеевна</cp:lastModifiedBy>
  <cp:revision>63</cp:revision>
  <dcterms:created xsi:type="dcterms:W3CDTF">2023-10-26T09:54:54Z</dcterms:created>
  <dcterms:modified xsi:type="dcterms:W3CDTF">2025-06-27T09:12:21Z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2022-05-17T00:00:00Z</vt:filetime>
  </property>
  <property fmtid="{D5CDD505-2E9C-101B-9397-08002B2CF9AE}" pid="3" name="Creator">
    <vt:lpwstr>Keynote</vt:lpwstr>
  </property>
  <property fmtid="{D5CDD505-2E9C-101B-9397-08002B2CF9AE}" pid="4" name="LastSaved">
    <vt:filetime>2023-10-26T00:00:00Z</vt:filetime>
  </property>
  <property fmtid="{D5CDD505-2E9C-101B-9397-08002B2CF9AE}" pid="5" name="Producer">
    <vt:lpwstr>macOS Версия 12.3.1 (Выпуск 21E258) Quartz PDFContext</vt:lpwstr>
  </property>
</Properties>
</file>